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257" r:id="rId4"/>
    <p:sldId id="258" r:id="rId5"/>
    <p:sldId id="259" r:id="rId6"/>
    <p:sldId id="260" r:id="rId7"/>
    <p:sldId id="261" r:id="rId8"/>
    <p:sldId id="263" r:id="rId9"/>
    <p:sldId id="264" r:id="rId10"/>
    <p:sldId id="262" r:id="rId12"/>
    <p:sldId id="283" r:id="rId13"/>
    <p:sldId id="284" r:id="rId14"/>
    <p:sldId id="279" r:id="rId15"/>
    <p:sldId id="280" r:id="rId16"/>
    <p:sldId id="281" r:id="rId17"/>
    <p:sldId id="282" r:id="rId18"/>
    <p:sldId id="265" r:id="rId19"/>
    <p:sldId id="266" r:id="rId20"/>
    <p:sldId id="267" r:id="rId21"/>
    <p:sldId id="268" r:id="rId22"/>
    <p:sldId id="269" r:id="rId23"/>
    <p:sldId id="270" r:id="rId24"/>
    <p:sldId id="285" r:id="rId25"/>
    <p:sldId id="271" r:id="rId26"/>
    <p:sldId id="272" r:id="rId27"/>
    <p:sldId id="273" r:id="rId28"/>
    <p:sldId id="274" r:id="rId29"/>
    <p:sldId id="286" r:id="rId30"/>
    <p:sldId id="276" r:id="rId31"/>
    <p:sldId id="275" r:id="rId32"/>
    <p:sldId id="277" r:id="rId33"/>
    <p:sldId id="27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3D2D"/>
    <a:srgbClr val="133D2D"/>
    <a:srgbClr val="154734"/>
    <a:srgbClr val="EBF6F1"/>
    <a:srgbClr val="3E7D65"/>
    <a:srgbClr val="F5F7FA"/>
    <a:srgbClr val="2E7D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75067" autoAdjust="0"/>
  </p:normalViewPr>
  <p:slideViewPr>
    <p:cSldViewPr snapToGrid="0">
      <p:cViewPr varScale="1">
        <p:scale>
          <a:sx n="68" d="100"/>
          <a:sy n="68" d="100"/>
        </p:scale>
        <p:origin x="691" y="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24DE7-4BB5-4499-A71B-BF94E7E721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02BCB-5299-4855-8D6D-701D9065D45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这是总览</a:t>
            </a:r>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1D20"/>
                </a:solidFill>
                <a:effectLst/>
                <a:latin typeface="system-ui"/>
              </a:rPr>
              <a:t>原始数据中正样本（认购客户 </a:t>
            </a:r>
            <a:r>
              <a:rPr lang="en-US" altLang="zh-CN" dirty="0"/>
              <a:t>y=1</a:t>
            </a:r>
            <a:r>
              <a:rPr lang="zh-CN" altLang="en-US" b="0" i="0" dirty="0">
                <a:solidFill>
                  <a:srgbClr val="1D1D20"/>
                </a:solidFill>
                <a:effectLst/>
                <a:latin typeface="system-ui"/>
              </a:rPr>
              <a:t>）仅占约 </a:t>
            </a:r>
            <a:r>
              <a:rPr lang="en-US" altLang="zh-CN" b="0" i="0" dirty="0">
                <a:solidFill>
                  <a:srgbClr val="1D1D20"/>
                </a:solidFill>
                <a:effectLst/>
                <a:latin typeface="system-ui"/>
              </a:rPr>
              <a:t>11.27%</a:t>
            </a:r>
            <a:r>
              <a:rPr lang="zh-CN" altLang="en-US" b="0" i="0" dirty="0">
                <a:solidFill>
                  <a:srgbClr val="1D1D20"/>
                </a:solidFill>
                <a:effectLst/>
                <a:latin typeface="system-ui"/>
              </a:rPr>
              <a:t>，负样本（未认购客户 </a:t>
            </a:r>
            <a:r>
              <a:rPr lang="en-US" altLang="zh-CN" dirty="0"/>
              <a:t>y=0</a:t>
            </a:r>
            <a:r>
              <a:rPr lang="zh-CN" altLang="en-US" b="0" i="0" dirty="0">
                <a:solidFill>
                  <a:srgbClr val="1D1D20"/>
                </a:solidFill>
                <a:effectLst/>
                <a:latin typeface="system-ui"/>
              </a:rPr>
              <a:t>）占 </a:t>
            </a:r>
            <a:r>
              <a:rPr lang="en-US" altLang="zh-CN" b="0" i="0" dirty="0">
                <a:solidFill>
                  <a:srgbClr val="1D1D20"/>
                </a:solidFill>
                <a:effectLst/>
                <a:latin typeface="system-ui"/>
              </a:rPr>
              <a:t>88.73%</a:t>
            </a:r>
            <a:r>
              <a:rPr lang="zh-CN" altLang="en-US" b="0" i="0" dirty="0">
                <a:solidFill>
                  <a:srgbClr val="1D1D20"/>
                </a:solidFill>
                <a:effectLst/>
                <a:latin typeface="system-ui"/>
              </a:rPr>
              <a:t>。即使经过采样处理，训练集也仅为 </a:t>
            </a:r>
            <a:r>
              <a:rPr lang="en-US" altLang="zh-CN" b="0" i="0" dirty="0">
                <a:solidFill>
                  <a:srgbClr val="1D1D20"/>
                </a:solidFill>
                <a:effectLst/>
                <a:latin typeface="system-ui"/>
              </a:rPr>
              <a:t>2:1 </a:t>
            </a:r>
            <a:r>
              <a:rPr lang="zh-CN" altLang="en-US" b="0" i="0" dirty="0">
                <a:solidFill>
                  <a:srgbClr val="1D1D20"/>
                </a:solidFill>
                <a:effectLst/>
                <a:latin typeface="system-ui"/>
              </a:rPr>
              <a:t>的比例。这意味着，即使一个“懒惰”的模型总是预测“不认购”，它的准确率也能轻松达到 </a:t>
            </a:r>
            <a:r>
              <a:rPr lang="en-US" altLang="zh-CN" b="0" i="0" dirty="0">
                <a:solidFill>
                  <a:srgbClr val="1D1D20"/>
                </a:solidFill>
                <a:effectLst/>
                <a:latin typeface="system-ui"/>
              </a:rPr>
              <a:t>88.73%</a:t>
            </a:r>
            <a:r>
              <a:rPr lang="zh-CN" altLang="en-US" b="0" i="0" dirty="0">
                <a:solidFill>
                  <a:srgbClr val="1D1D20"/>
                </a:solidFill>
                <a:effectLst/>
                <a:latin typeface="system-ui"/>
              </a:rPr>
              <a:t>。因此，</a:t>
            </a:r>
            <a:r>
              <a:rPr lang="zh-CN" altLang="en-US" b="1" i="0" dirty="0">
                <a:solidFill>
                  <a:srgbClr val="1D1D20"/>
                </a:solidFill>
                <a:effectLst/>
                <a:latin typeface="system-ui"/>
              </a:rPr>
              <a:t>准确率（</a:t>
            </a:r>
            <a:r>
              <a:rPr lang="en-US" altLang="zh-CN" b="1" i="0" dirty="0">
                <a:solidFill>
                  <a:srgbClr val="1D1D20"/>
                </a:solidFill>
                <a:effectLst/>
                <a:latin typeface="system-ui"/>
              </a:rPr>
              <a:t>Accuracy</a:t>
            </a:r>
            <a:r>
              <a:rPr lang="zh-CN" altLang="en-US" b="1" i="0" dirty="0">
                <a:solidFill>
                  <a:srgbClr val="1D1D20"/>
                </a:solidFill>
                <a:effectLst/>
                <a:latin typeface="system-ui"/>
              </a:rPr>
              <a:t>）在这个场景下是一个有误导性的指标</a:t>
            </a:r>
            <a:r>
              <a:rPr lang="zh-CN" altLang="en-US" b="0" i="0" dirty="0">
                <a:solidFill>
                  <a:srgbClr val="1D1D20"/>
                </a:solidFill>
                <a:effectLst/>
                <a:latin typeface="system-ui"/>
              </a:rPr>
              <a:t>，它被庞大的负样本所主导。</a:t>
            </a:r>
            <a:endParaRPr lang="en-US" altLang="zh-CN" b="0" i="0" dirty="0">
              <a:solidFill>
                <a:srgbClr val="1D1D20"/>
              </a:solidFill>
              <a:effectLst/>
              <a:latin typeface="system-ui"/>
            </a:endParaRPr>
          </a:p>
          <a:p>
            <a:endParaRPr lang="en-US" altLang="zh-CN" b="0" i="0" dirty="0">
              <a:solidFill>
                <a:srgbClr val="1D1D20"/>
              </a:solidFill>
              <a:effectLst/>
              <a:latin typeface="system-ui"/>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1D1D20"/>
                </a:solidFill>
                <a:effectLst/>
                <a:latin typeface="system-ui"/>
              </a:rPr>
              <a:t>Random Forest</a:t>
            </a:r>
            <a:r>
              <a:rPr lang="zh-CN" altLang="en-US" b="1" i="0" dirty="0">
                <a:solidFill>
                  <a:srgbClr val="1D1D20"/>
                </a:solidFill>
                <a:effectLst/>
                <a:latin typeface="system-ui"/>
              </a:rPr>
              <a:t>：</a:t>
            </a:r>
            <a:r>
              <a:rPr lang="zh-CN" altLang="en-US" b="0" i="0" dirty="0">
                <a:solidFill>
                  <a:srgbClr val="1D1D20"/>
                </a:solidFill>
                <a:effectLst/>
                <a:latin typeface="system-ui"/>
              </a:rPr>
              <a:t>当银行希望“花小钱办大事”，即投入有限的营销资源（如电话销售员的时间、广告费），并希望每一次接触都能获得较高的转化回报。</a:t>
            </a:r>
            <a:endParaRPr lang="en-US" altLang="zh-CN" b="0" i="0" dirty="0">
              <a:solidFill>
                <a:srgbClr val="1D1D20"/>
              </a:solidFill>
              <a:effectLst/>
              <a:latin typeface="system-ui"/>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err="1">
                <a:solidFill>
                  <a:srgbClr val="1D1D20"/>
                </a:solidFill>
                <a:effectLst/>
                <a:latin typeface="system-ui"/>
              </a:rPr>
              <a:t>XGBoost</a:t>
            </a:r>
            <a:r>
              <a:rPr lang="zh-CN" altLang="en-US" b="1" i="0" dirty="0">
                <a:solidFill>
                  <a:srgbClr val="1D1D20"/>
                </a:solidFill>
                <a:effectLst/>
                <a:latin typeface="system-ui"/>
              </a:rPr>
              <a:t>：</a:t>
            </a:r>
            <a:r>
              <a:rPr lang="zh-CN" altLang="en-US" b="0" i="0" dirty="0">
                <a:solidFill>
                  <a:srgbClr val="1D1D20"/>
                </a:solidFill>
                <a:effectLst/>
                <a:latin typeface="system-ui"/>
              </a:rPr>
              <a:t>召回率高意味着模型能够识别出绝大部分真正会认购的客户（真阳性），极大地降低了“漏掉”高价值客户的可能性。</a:t>
            </a:r>
            <a:endParaRPr lang="zh-CN" altLang="en-US" b="0" i="0" dirty="0">
              <a:solidFill>
                <a:srgbClr val="1D1D20"/>
              </a:solidFill>
              <a:effectLst/>
              <a:latin typeface="system-ui"/>
            </a:endParaRPr>
          </a:p>
          <a:p>
            <a:r>
              <a:rPr lang="zh-CN" altLang="en-US" b="0" i="0" dirty="0">
                <a:solidFill>
                  <a:srgbClr val="1D1D20"/>
                </a:solidFill>
                <a:effectLst/>
                <a:latin typeface="system-ui"/>
              </a:rPr>
              <a:t>即使会产生一些误报（把不会认购的客户错判为会认购），但只要能抓住所有真正的潜在客户，从长远来看，其带来的总收益可能更高。</a:t>
            </a:r>
            <a:endParaRPr lang="en-US" altLang="zh-CN" b="0" i="0" dirty="0">
              <a:solidFill>
                <a:srgbClr val="1D1D20"/>
              </a:solidFill>
              <a:effectLst/>
              <a:latin typeface="system-ui"/>
            </a:endParaRPr>
          </a:p>
          <a:p>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None/>
            </a:pPr>
            <a:r>
              <a:rPr lang="en-US" altLang="zh-CN" b="1" i="0" dirty="0">
                <a:solidFill>
                  <a:srgbClr val="1D1D20"/>
                </a:solidFill>
                <a:effectLst/>
                <a:latin typeface="system-ui"/>
              </a:rPr>
              <a:t>ROC</a:t>
            </a:r>
            <a:r>
              <a:rPr lang="zh-CN" altLang="en-US" b="1" i="0" dirty="0">
                <a:solidFill>
                  <a:srgbClr val="1D1D20"/>
                </a:solidFill>
                <a:effectLst/>
                <a:latin typeface="system-ui"/>
              </a:rPr>
              <a:t>曲线越靠近左上角，模型性能越好，是因为它同时实现了“高召回率”和“低误报率”。</a:t>
            </a:r>
            <a:endParaRPr lang="zh-CN" altLang="en-US" b="0" i="0" dirty="0">
              <a:solidFill>
                <a:srgbClr val="1D1D20"/>
              </a:solidFill>
              <a:effectLst/>
              <a:latin typeface="system-ui"/>
            </a:endParaRPr>
          </a:p>
          <a:p>
            <a:pPr algn="l">
              <a:buFont typeface="Arial" panose="020B0604020202020204" pitchFamily="34" charset="0"/>
              <a:buChar char="•"/>
            </a:pPr>
            <a:r>
              <a:rPr lang="en-US" altLang="zh-CN" b="1" i="0" dirty="0">
                <a:solidFill>
                  <a:srgbClr val="1D1D20"/>
                </a:solidFill>
                <a:effectLst/>
                <a:latin typeface="system-ui"/>
              </a:rPr>
              <a:t>Y</a:t>
            </a:r>
            <a:r>
              <a:rPr lang="zh-CN" altLang="en-US" b="1" i="0" dirty="0">
                <a:solidFill>
                  <a:srgbClr val="1D1D20"/>
                </a:solidFill>
                <a:effectLst/>
                <a:latin typeface="system-ui"/>
              </a:rPr>
              <a:t>轴 </a:t>
            </a:r>
            <a:r>
              <a:rPr lang="en-US" altLang="zh-CN" b="1" i="0" dirty="0">
                <a:solidFill>
                  <a:srgbClr val="1D1D20"/>
                </a:solidFill>
                <a:effectLst/>
                <a:latin typeface="system-ui"/>
              </a:rPr>
              <a:t>(TPR - </a:t>
            </a:r>
            <a:r>
              <a:rPr lang="zh-CN" altLang="en-US" b="1" i="0" dirty="0">
                <a:solidFill>
                  <a:srgbClr val="1D1D20"/>
                </a:solidFill>
                <a:effectLst/>
                <a:latin typeface="system-ui"/>
              </a:rPr>
              <a:t>真正率 </a:t>
            </a:r>
            <a:r>
              <a:rPr lang="en-US" altLang="zh-CN" b="1" i="0" dirty="0">
                <a:solidFill>
                  <a:srgbClr val="1D1D20"/>
                </a:solidFill>
                <a:effectLst/>
                <a:latin typeface="system-ui"/>
              </a:rPr>
              <a:t>/ </a:t>
            </a:r>
            <a:r>
              <a:rPr lang="zh-CN" altLang="en-US" b="1" i="0" dirty="0">
                <a:solidFill>
                  <a:srgbClr val="1D1D20"/>
                </a:solidFill>
                <a:effectLst/>
                <a:latin typeface="system-ui"/>
              </a:rPr>
              <a:t>召回率</a:t>
            </a:r>
            <a:r>
              <a:rPr lang="en-US" altLang="zh-CN" b="1" i="0" dirty="0">
                <a:solidFill>
                  <a:srgbClr val="1D1D20"/>
                </a:solidFill>
                <a:effectLst/>
                <a:latin typeface="system-ui"/>
              </a:rPr>
              <a:t>)</a:t>
            </a:r>
            <a:r>
              <a:rPr lang="zh-CN" altLang="en-US" b="0" i="0" dirty="0">
                <a:solidFill>
                  <a:srgbClr val="1D1D20"/>
                </a:solidFill>
                <a:effectLst/>
                <a:latin typeface="system-ui"/>
              </a:rPr>
              <a:t>：代表模型正确识别出的“真正会订阅”的客户比例。这个值越高越好，意味着我们没有漏掉太多好客户。</a:t>
            </a:r>
            <a:endParaRPr lang="zh-CN" altLang="en-US" b="0" i="0" dirty="0">
              <a:solidFill>
                <a:srgbClr val="1D1D20"/>
              </a:solidFill>
              <a:effectLst/>
              <a:latin typeface="system-ui"/>
            </a:endParaRPr>
          </a:p>
          <a:p>
            <a:pPr algn="l">
              <a:buFont typeface="Arial" panose="020B0604020202020204" pitchFamily="34" charset="0"/>
              <a:buChar char="•"/>
            </a:pPr>
            <a:r>
              <a:rPr lang="en-US" altLang="zh-CN" b="1" i="0" dirty="0">
                <a:solidFill>
                  <a:srgbClr val="1D1D20"/>
                </a:solidFill>
                <a:effectLst/>
                <a:latin typeface="system-ui"/>
              </a:rPr>
              <a:t>X</a:t>
            </a:r>
            <a:r>
              <a:rPr lang="zh-CN" altLang="en-US" b="1" i="0" dirty="0">
                <a:solidFill>
                  <a:srgbClr val="1D1D20"/>
                </a:solidFill>
                <a:effectLst/>
                <a:latin typeface="system-ui"/>
              </a:rPr>
              <a:t>轴 </a:t>
            </a:r>
            <a:r>
              <a:rPr lang="en-US" altLang="zh-CN" b="1" i="0" dirty="0">
                <a:solidFill>
                  <a:srgbClr val="1D1D20"/>
                </a:solidFill>
                <a:effectLst/>
                <a:latin typeface="system-ui"/>
              </a:rPr>
              <a:t>(FPR - </a:t>
            </a:r>
            <a:r>
              <a:rPr lang="zh-CN" altLang="en-US" b="1" i="0" dirty="0">
                <a:solidFill>
                  <a:srgbClr val="1D1D20"/>
                </a:solidFill>
                <a:effectLst/>
                <a:latin typeface="system-ui"/>
              </a:rPr>
              <a:t>假正率</a:t>
            </a:r>
            <a:r>
              <a:rPr lang="en-US" altLang="zh-CN" b="1" i="0" dirty="0">
                <a:solidFill>
                  <a:srgbClr val="1D1D20"/>
                </a:solidFill>
                <a:effectLst/>
                <a:latin typeface="system-ui"/>
              </a:rPr>
              <a:t>)</a:t>
            </a:r>
            <a:r>
              <a:rPr lang="zh-CN" altLang="en-US" b="0" i="0" dirty="0">
                <a:solidFill>
                  <a:srgbClr val="1D1D20"/>
                </a:solidFill>
                <a:effectLst/>
                <a:latin typeface="system-ui"/>
              </a:rPr>
              <a:t>：代表模型错误地将“不会订阅”的客户识别为“会订阅”的比例。这个值越低越好，意味着我们没有浪费资源去打扰那些根本不会买的客户。</a:t>
            </a:r>
            <a:endParaRPr lang="zh-CN" altLang="en-US" b="0" i="0" dirty="0">
              <a:solidFill>
                <a:srgbClr val="1D1D20"/>
              </a:solidFill>
              <a:effectLst/>
              <a:latin typeface="system-ui"/>
            </a:endParaRPr>
          </a:p>
          <a:p>
            <a:pPr algn="l">
              <a:buNone/>
            </a:pPr>
            <a:r>
              <a:rPr lang="zh-CN" altLang="en-US" b="1" i="0" dirty="0">
                <a:solidFill>
                  <a:srgbClr val="1D1D20"/>
                </a:solidFill>
                <a:effectLst/>
                <a:latin typeface="system-ui"/>
              </a:rPr>
              <a:t>“左上角”</a:t>
            </a:r>
            <a:r>
              <a:rPr lang="zh-CN" altLang="en-US" b="0" i="0" dirty="0">
                <a:solidFill>
                  <a:srgbClr val="1D1D20"/>
                </a:solidFill>
                <a:effectLst/>
                <a:latin typeface="system-ui"/>
              </a:rPr>
              <a:t> 的坐标是 </a:t>
            </a:r>
            <a:r>
              <a:rPr lang="en-US" altLang="zh-CN" b="0" i="0" dirty="0">
                <a:solidFill>
                  <a:srgbClr val="1D1D20"/>
                </a:solidFill>
                <a:effectLst/>
                <a:latin typeface="system-ui"/>
              </a:rPr>
              <a:t>(0, 1)</a:t>
            </a:r>
            <a:r>
              <a:rPr lang="zh-CN" altLang="en-US" b="0" i="0" dirty="0">
                <a:solidFill>
                  <a:srgbClr val="1D1D20"/>
                </a:solidFill>
                <a:effectLst/>
                <a:latin typeface="system-ui"/>
              </a:rPr>
              <a:t>，这代表着一个完美的模型：</a:t>
            </a:r>
            <a:endParaRPr lang="zh-CN" altLang="en-US" b="0" i="0" dirty="0">
              <a:solidFill>
                <a:srgbClr val="1D1D20"/>
              </a:solidFill>
              <a:effectLst/>
              <a:latin typeface="system-ui"/>
            </a:endParaRPr>
          </a:p>
          <a:p>
            <a:pPr algn="l">
              <a:buFont typeface="Arial" panose="020B0604020202020204" pitchFamily="34" charset="0"/>
              <a:buChar char="•"/>
            </a:pPr>
            <a:r>
              <a:rPr lang="en-US" altLang="zh-CN" b="1" i="0" dirty="0">
                <a:solidFill>
                  <a:srgbClr val="1D1D20"/>
                </a:solidFill>
                <a:effectLst/>
                <a:latin typeface="system-ui"/>
              </a:rPr>
              <a:t>FPR = 0</a:t>
            </a:r>
            <a:r>
              <a:rPr lang="zh-CN" altLang="en-US" b="0" i="0" dirty="0">
                <a:solidFill>
                  <a:srgbClr val="1D1D20"/>
                </a:solidFill>
                <a:effectLst/>
                <a:latin typeface="system-ui"/>
              </a:rPr>
              <a:t>：意味着没有一个“不会订阅”的客户被错误地打扰（零误报）。</a:t>
            </a:r>
            <a:endParaRPr lang="zh-CN" altLang="en-US" b="0" i="0" dirty="0">
              <a:solidFill>
                <a:srgbClr val="1D1D20"/>
              </a:solidFill>
              <a:effectLst/>
              <a:latin typeface="system-ui"/>
            </a:endParaRPr>
          </a:p>
          <a:p>
            <a:pPr algn="l">
              <a:buFont typeface="Arial" panose="020B0604020202020204" pitchFamily="34" charset="0"/>
              <a:buChar char="•"/>
            </a:pPr>
            <a:r>
              <a:rPr lang="en-US" altLang="zh-CN" b="1" i="0" dirty="0">
                <a:solidFill>
                  <a:srgbClr val="1D1D20"/>
                </a:solidFill>
                <a:effectLst/>
                <a:latin typeface="system-ui"/>
              </a:rPr>
              <a:t>TPR = 1</a:t>
            </a:r>
            <a:r>
              <a:rPr lang="zh-CN" altLang="en-US" b="0" i="0" dirty="0">
                <a:solidFill>
                  <a:srgbClr val="1D1D20"/>
                </a:solidFill>
                <a:effectLst/>
                <a:latin typeface="system-ui"/>
              </a:rPr>
              <a:t>：意味着所有“会订阅”的客户都被成功找出来了（零漏报）。</a:t>
            </a:r>
            <a:endParaRPr lang="zh-CN" altLang="en-US" b="0" i="0" dirty="0">
              <a:solidFill>
                <a:srgbClr val="1D1D20"/>
              </a:solidFill>
              <a:effectLst/>
              <a:latin typeface="system-ui"/>
            </a:endParaRPr>
          </a:p>
          <a:p>
            <a:pPr algn="l"/>
            <a:r>
              <a:rPr lang="zh-CN" altLang="en-US" b="0" i="0" dirty="0">
                <a:solidFill>
                  <a:srgbClr val="1D1D20"/>
                </a:solidFill>
                <a:effectLst/>
                <a:latin typeface="system-ui"/>
              </a:rPr>
              <a:t>因此，任何一条</a:t>
            </a:r>
            <a:r>
              <a:rPr lang="en-US" altLang="zh-CN" b="0" i="0" dirty="0">
                <a:solidFill>
                  <a:srgbClr val="1D1D20"/>
                </a:solidFill>
                <a:effectLst/>
                <a:latin typeface="system-ui"/>
              </a:rPr>
              <a:t>ROC</a:t>
            </a:r>
            <a:r>
              <a:rPr lang="zh-CN" altLang="en-US" b="0" i="0" dirty="0">
                <a:solidFill>
                  <a:srgbClr val="1D1D20"/>
                </a:solidFill>
                <a:effectLst/>
                <a:latin typeface="system-ui"/>
              </a:rPr>
              <a:t>曲线，只要它在某个点上更接近左上角，就说明在那个决策阈值下，该模型能以更低的误报成本，捕获到更多的真实客户。曲线整体越靠近左上角，就意味着模型在各种可能的阈值下，都能取得更好的“收益</a:t>
            </a:r>
            <a:r>
              <a:rPr lang="en-US" altLang="zh-CN" b="0" i="0" dirty="0">
                <a:solidFill>
                  <a:srgbClr val="1D1D20"/>
                </a:solidFill>
                <a:effectLst/>
                <a:latin typeface="system-ui"/>
              </a:rPr>
              <a:t>-</a:t>
            </a:r>
            <a:r>
              <a:rPr lang="zh-CN" altLang="en-US" b="0" i="0" dirty="0">
                <a:solidFill>
                  <a:srgbClr val="1D1D20"/>
                </a:solidFill>
                <a:effectLst/>
                <a:latin typeface="system-ui"/>
              </a:rPr>
              <a:t>成本”平衡，其综合分类能力就越强。</a:t>
            </a:r>
            <a:endParaRPr lang="zh-CN" altLang="en-US" b="0" i="0" dirty="0">
              <a:solidFill>
                <a:srgbClr val="1D1D20"/>
              </a:solidFill>
              <a:effectLst/>
              <a:latin typeface="system-ui"/>
            </a:endParaRPr>
          </a:p>
          <a:p>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F1115"/>
                </a:solidFill>
                <a:effectLst/>
                <a:latin typeface="quote-cjk-patch"/>
              </a:rPr>
              <a:t>想象一个银行营销数据集，其中只有</a:t>
            </a:r>
            <a:r>
              <a:rPr lang="en-US" altLang="zh-CN" b="0" i="0" dirty="0">
                <a:solidFill>
                  <a:srgbClr val="0F1115"/>
                </a:solidFill>
                <a:effectLst/>
                <a:latin typeface="quote-cjk-patch"/>
              </a:rPr>
              <a:t>1%</a:t>
            </a:r>
            <a:r>
              <a:rPr lang="zh-CN" altLang="en-US" b="0" i="0" dirty="0">
                <a:solidFill>
                  <a:srgbClr val="0F1115"/>
                </a:solidFill>
                <a:effectLst/>
                <a:latin typeface="quote-cjk-patch"/>
              </a:rPr>
              <a:t>的客户最终订阅了产品（正例），</a:t>
            </a:r>
            <a:r>
              <a:rPr lang="en-US" altLang="zh-CN" b="0" i="0" dirty="0">
                <a:solidFill>
                  <a:srgbClr val="0F1115"/>
                </a:solidFill>
                <a:effectLst/>
                <a:latin typeface="quote-cjk-patch"/>
              </a:rPr>
              <a:t>99%</a:t>
            </a:r>
            <a:r>
              <a:rPr lang="zh-CN" altLang="en-US" b="0" i="0" dirty="0">
                <a:solidFill>
                  <a:srgbClr val="0F1115"/>
                </a:solidFill>
                <a:effectLst/>
                <a:latin typeface="quote-cjk-patch"/>
              </a:rPr>
              <a:t>的客户没有（负例）。这是一个典型的类别不平衡数据集。</a:t>
            </a:r>
            <a:endParaRPr lang="zh-CN" altLang="en-US" b="0" i="0" dirty="0">
              <a:solidFill>
                <a:srgbClr val="0F1115"/>
              </a:solidFill>
              <a:effectLst/>
              <a:latin typeface="quote-cjk-patch"/>
            </a:endParaRPr>
          </a:p>
          <a:p>
            <a:pPr algn="l">
              <a:buFont typeface="Arial" panose="020B0604020202020204" pitchFamily="34" charset="0"/>
              <a:buChar char="•"/>
            </a:pPr>
            <a:r>
              <a:rPr lang="en-US" altLang="zh-CN" b="1" i="0" dirty="0">
                <a:solidFill>
                  <a:srgbClr val="0F1115"/>
                </a:solidFill>
                <a:effectLst/>
                <a:latin typeface="quote-cjk-patch"/>
              </a:rPr>
              <a:t>ROC</a:t>
            </a:r>
            <a:r>
              <a:rPr lang="zh-CN" altLang="en-US" b="1" i="0" dirty="0">
                <a:solidFill>
                  <a:srgbClr val="0F1115"/>
                </a:solidFill>
                <a:effectLst/>
                <a:latin typeface="quote-cjk-patch"/>
              </a:rPr>
              <a:t>曲线的“欺骗性”</a:t>
            </a:r>
            <a:r>
              <a:rPr lang="zh-CN" altLang="en-US" b="0" i="0" dirty="0">
                <a:solidFill>
                  <a:srgbClr val="0F1115"/>
                </a:solidFill>
                <a:effectLst/>
                <a:latin typeface="quote-cjk-patch"/>
              </a:rPr>
              <a:t>：</a:t>
            </a:r>
            <a:br>
              <a:rPr lang="zh-CN" altLang="en-US" b="0" i="0" dirty="0">
                <a:solidFill>
                  <a:srgbClr val="0F1115"/>
                </a:solidFill>
                <a:effectLst/>
                <a:latin typeface="quote-cjk-patch"/>
              </a:rPr>
            </a:br>
            <a:r>
              <a:rPr lang="zh-CN" altLang="en-US" b="0" i="0" dirty="0">
                <a:solidFill>
                  <a:srgbClr val="0F1115"/>
                </a:solidFill>
                <a:effectLst/>
                <a:latin typeface="quote-cjk-patch"/>
              </a:rPr>
              <a:t>一个模型即使把所有样本都预测为负例，它也能 </a:t>
            </a:r>
            <a:r>
              <a:rPr lang="en-US" altLang="zh-CN" b="0" i="0" dirty="0">
                <a:solidFill>
                  <a:srgbClr val="0F1115"/>
                </a:solidFill>
                <a:effectLst/>
                <a:latin typeface="quote-cjk-patch"/>
              </a:rPr>
              <a:t>correctly identify 99% </a:t>
            </a:r>
            <a:r>
              <a:rPr lang="zh-CN" altLang="en-US" b="0" i="0" dirty="0">
                <a:solidFill>
                  <a:srgbClr val="0F1115"/>
                </a:solidFill>
                <a:effectLst/>
                <a:latin typeface="quote-cjk-patch"/>
              </a:rPr>
              <a:t>的负例（</a:t>
            </a:r>
            <a:r>
              <a:rPr lang="en-US" altLang="zh-CN" b="0" i="0" dirty="0">
                <a:solidFill>
                  <a:srgbClr val="0F1115"/>
                </a:solidFill>
                <a:effectLst/>
                <a:latin typeface="quote-cjk-patch"/>
              </a:rPr>
              <a:t>TN</a:t>
            </a:r>
            <a:r>
              <a:rPr lang="zh-CN" altLang="en-US" b="0" i="0" dirty="0">
                <a:solidFill>
                  <a:srgbClr val="0F1115"/>
                </a:solidFill>
                <a:effectLst/>
                <a:latin typeface="quote-cjk-patch"/>
              </a:rPr>
              <a:t>很高），从而导致</a:t>
            </a:r>
            <a:r>
              <a:rPr lang="en-US" altLang="zh-CN" b="0" i="0" dirty="0">
                <a:solidFill>
                  <a:srgbClr val="0F1115"/>
                </a:solidFill>
                <a:effectLst/>
                <a:latin typeface="quote-cjk-patch"/>
              </a:rPr>
              <a:t>FPR</a:t>
            </a:r>
            <a:r>
              <a:rPr lang="zh-CN" altLang="en-US" b="0" i="0" dirty="0">
                <a:solidFill>
                  <a:srgbClr val="0F1115"/>
                </a:solidFill>
                <a:effectLst/>
                <a:latin typeface="quote-cjk-patch"/>
              </a:rPr>
              <a:t>非常低。即使</a:t>
            </a:r>
            <a:r>
              <a:rPr lang="en-US" altLang="zh-CN" b="0" i="0" dirty="0">
                <a:solidFill>
                  <a:srgbClr val="0F1115"/>
                </a:solidFill>
                <a:effectLst/>
                <a:latin typeface="quote-cjk-patch"/>
              </a:rPr>
              <a:t>TP</a:t>
            </a:r>
            <a:r>
              <a:rPr lang="zh-CN" altLang="en-US" b="0" i="0" dirty="0">
                <a:solidFill>
                  <a:srgbClr val="0F1115"/>
                </a:solidFill>
                <a:effectLst/>
                <a:latin typeface="quote-cjk-patch"/>
              </a:rPr>
              <a:t>为</a:t>
            </a:r>
            <a:r>
              <a:rPr lang="en-US" altLang="zh-CN" b="0" i="0" dirty="0">
                <a:solidFill>
                  <a:srgbClr val="0F1115"/>
                </a:solidFill>
                <a:effectLst/>
                <a:latin typeface="quote-cjk-patch"/>
              </a:rPr>
              <a:t>0</a:t>
            </a:r>
            <a:r>
              <a:rPr lang="zh-CN" altLang="en-US" b="0" i="0" dirty="0">
                <a:solidFill>
                  <a:srgbClr val="0F1115"/>
                </a:solidFill>
                <a:effectLst/>
                <a:latin typeface="quote-cjk-patch"/>
              </a:rPr>
              <a:t>，由于负例数量巨大，模型的</a:t>
            </a:r>
            <a:r>
              <a:rPr lang="en-US" altLang="zh-CN" b="0" i="0" dirty="0">
                <a:solidFill>
                  <a:srgbClr val="0F1115"/>
                </a:solidFill>
                <a:effectLst/>
                <a:latin typeface="quote-cjk-patch"/>
              </a:rPr>
              <a:t>ROC</a:t>
            </a:r>
            <a:r>
              <a:rPr lang="zh-CN" altLang="en-US" b="0" i="0" dirty="0">
                <a:solidFill>
                  <a:srgbClr val="0F1115"/>
                </a:solidFill>
                <a:effectLst/>
                <a:latin typeface="quote-cjk-patch"/>
              </a:rPr>
              <a:t>曲线下面积（</a:t>
            </a:r>
            <a:r>
              <a:rPr lang="en-US" altLang="zh-CN" b="0" i="0" dirty="0">
                <a:solidFill>
                  <a:srgbClr val="0F1115"/>
                </a:solidFill>
                <a:effectLst/>
                <a:latin typeface="quote-cjk-patch"/>
              </a:rPr>
              <a:t>AUC</a:t>
            </a:r>
            <a:r>
              <a:rPr lang="zh-CN" altLang="en-US" b="0" i="0" dirty="0">
                <a:solidFill>
                  <a:srgbClr val="0F1115"/>
                </a:solidFill>
                <a:effectLst/>
                <a:latin typeface="quote-cjk-patch"/>
              </a:rPr>
              <a:t>）可能仍然看起来不错（比如</a:t>
            </a:r>
            <a:r>
              <a:rPr lang="en-US" altLang="zh-CN" b="0" i="0" dirty="0">
                <a:solidFill>
                  <a:srgbClr val="0F1115"/>
                </a:solidFill>
                <a:effectLst/>
                <a:latin typeface="quote-cjk-patch"/>
              </a:rPr>
              <a:t>&gt;0.5</a:t>
            </a:r>
            <a:r>
              <a:rPr lang="zh-CN" altLang="en-US" b="0" i="0" dirty="0">
                <a:solidFill>
                  <a:srgbClr val="0F1115"/>
                </a:solidFill>
                <a:effectLst/>
                <a:latin typeface="quote-cjk-patch"/>
              </a:rPr>
              <a:t>），但这掩盖了模型</a:t>
            </a:r>
            <a:r>
              <a:rPr lang="zh-CN" altLang="en-US" b="1" i="0" dirty="0">
                <a:solidFill>
                  <a:srgbClr val="0F1115"/>
                </a:solidFill>
                <a:effectLst/>
                <a:latin typeface="quote-cjk-patch"/>
              </a:rPr>
              <a:t>完全无法识别正例</a:t>
            </a:r>
            <a:r>
              <a:rPr lang="zh-CN" altLang="en-US" b="0" i="0" dirty="0">
                <a:solidFill>
                  <a:srgbClr val="0F1115"/>
                </a:solidFill>
                <a:effectLst/>
                <a:latin typeface="quote-cjk-patch"/>
              </a:rPr>
              <a:t>这一致命缺陷。</a:t>
            </a:r>
            <a:endParaRPr lang="zh-CN" altLang="en-US" b="0" i="0" dirty="0">
              <a:solidFill>
                <a:srgbClr val="0F1115"/>
              </a:solidFill>
              <a:effectLst/>
              <a:latin typeface="quote-cjk-patch"/>
            </a:endParaRPr>
          </a:p>
          <a:p>
            <a:pPr algn="l">
              <a:buFont typeface="Arial" panose="020B0604020202020204" pitchFamily="34" charset="0"/>
              <a:buChar char="•"/>
            </a:pPr>
            <a:r>
              <a:rPr lang="en-US" altLang="zh-CN" b="1" i="0" dirty="0">
                <a:solidFill>
                  <a:srgbClr val="0F1115"/>
                </a:solidFill>
                <a:effectLst/>
                <a:latin typeface="quote-cjk-patch"/>
              </a:rPr>
              <a:t>PR</a:t>
            </a:r>
            <a:r>
              <a:rPr lang="zh-CN" altLang="en-US" b="1" i="0" dirty="0">
                <a:solidFill>
                  <a:srgbClr val="0F1115"/>
                </a:solidFill>
                <a:effectLst/>
                <a:latin typeface="quote-cjk-patch"/>
              </a:rPr>
              <a:t>曲线的“敏感性”</a:t>
            </a:r>
            <a:r>
              <a:rPr lang="zh-CN" altLang="en-US" b="0" i="0" dirty="0">
                <a:solidFill>
                  <a:srgbClr val="0F1115"/>
                </a:solidFill>
                <a:effectLst/>
                <a:latin typeface="quote-cjk-patch"/>
              </a:rPr>
              <a:t>：</a:t>
            </a:r>
            <a:br>
              <a:rPr lang="zh-CN" altLang="en-US" b="0" i="0" dirty="0">
                <a:solidFill>
                  <a:srgbClr val="0F1115"/>
                </a:solidFill>
                <a:effectLst/>
                <a:latin typeface="quote-cjk-patch"/>
              </a:rPr>
            </a:br>
            <a:r>
              <a:rPr lang="zh-CN" altLang="en-US" b="0" i="0" dirty="0">
                <a:solidFill>
                  <a:srgbClr val="0F1115"/>
                </a:solidFill>
                <a:effectLst/>
                <a:latin typeface="quote-cjk-patch"/>
              </a:rPr>
              <a:t>同样在这个“全预测为负”的模型中，因为没有任何正例被找出（</a:t>
            </a:r>
            <a:r>
              <a:rPr lang="en-US" altLang="zh-CN" b="0" i="0" dirty="0">
                <a:solidFill>
                  <a:srgbClr val="0F1115"/>
                </a:solidFill>
                <a:effectLst/>
                <a:latin typeface="quote-cjk-patch"/>
              </a:rPr>
              <a:t>TP=0</a:t>
            </a:r>
            <a:r>
              <a:rPr lang="zh-CN" altLang="en-US" b="0" i="0" dirty="0">
                <a:solidFill>
                  <a:srgbClr val="0F1115"/>
                </a:solidFill>
                <a:effectLst/>
                <a:latin typeface="quote-cjk-patch"/>
              </a:rPr>
              <a:t>），所以它的精确率和召回率都是</a:t>
            </a:r>
            <a:r>
              <a:rPr lang="en-US" altLang="zh-CN" b="0" i="0" dirty="0">
                <a:solidFill>
                  <a:srgbClr val="0F1115"/>
                </a:solidFill>
                <a:effectLst/>
                <a:latin typeface="quote-cjk-patch"/>
              </a:rPr>
              <a:t>0</a:t>
            </a:r>
            <a:r>
              <a:rPr lang="zh-CN" altLang="en-US" b="0" i="0" dirty="0">
                <a:solidFill>
                  <a:srgbClr val="0F1115"/>
                </a:solidFill>
                <a:effectLst/>
                <a:latin typeface="quote-cjk-patch"/>
              </a:rPr>
              <a:t>。这在</a:t>
            </a:r>
            <a:r>
              <a:rPr lang="en-US" altLang="zh-CN" b="0" i="0" dirty="0">
                <a:solidFill>
                  <a:srgbClr val="0F1115"/>
                </a:solidFill>
                <a:effectLst/>
                <a:latin typeface="quote-cjk-patch"/>
              </a:rPr>
              <a:t>PR</a:t>
            </a:r>
            <a:r>
              <a:rPr lang="zh-CN" altLang="en-US" b="0" i="0" dirty="0">
                <a:solidFill>
                  <a:srgbClr val="0F1115"/>
                </a:solidFill>
                <a:effectLst/>
                <a:latin typeface="quote-cjk-patch"/>
              </a:rPr>
              <a:t>曲线上会表现为一个非常差的点（靠近原点），其平均精度（</a:t>
            </a:r>
            <a:r>
              <a:rPr lang="en-US" altLang="zh-CN" b="0" i="0" dirty="0">
                <a:solidFill>
                  <a:srgbClr val="0F1115"/>
                </a:solidFill>
                <a:effectLst/>
                <a:latin typeface="quote-cjk-patch"/>
              </a:rPr>
              <a:t>AP</a:t>
            </a:r>
            <a:r>
              <a:rPr lang="zh-CN" altLang="en-US" b="0" i="0" dirty="0">
                <a:solidFill>
                  <a:srgbClr val="0F1115"/>
                </a:solidFill>
                <a:effectLst/>
                <a:latin typeface="quote-cjk-patch"/>
              </a:rPr>
              <a:t>）值会非常低，</a:t>
            </a:r>
            <a:r>
              <a:rPr lang="zh-CN" altLang="en-US" b="1" i="0" dirty="0">
                <a:solidFill>
                  <a:srgbClr val="0F1115"/>
                </a:solidFill>
                <a:effectLst/>
                <a:latin typeface="quote-cjk-patch"/>
              </a:rPr>
              <a:t>立刻暴露了模型的无效性</a:t>
            </a:r>
            <a:r>
              <a:rPr lang="zh-CN" altLang="en-US" b="0" i="0" dirty="0">
                <a:solidFill>
                  <a:srgbClr val="0F1115"/>
                </a:solidFill>
                <a:effectLst/>
                <a:latin typeface="quote-cjk-patch"/>
              </a:rPr>
              <a:t>。</a:t>
            </a:r>
            <a:endParaRPr lang="zh-CN" altLang="en-US" b="0" i="0" dirty="0">
              <a:solidFill>
                <a:srgbClr val="0F1115"/>
              </a:solidFill>
              <a:effectLst/>
              <a:latin typeface="quote-cjk-patch"/>
            </a:endParaRPr>
          </a:p>
          <a:p>
            <a:pPr algn="l"/>
            <a:r>
              <a:rPr lang="zh-CN" altLang="en-US" b="1" i="0" dirty="0">
                <a:solidFill>
                  <a:srgbClr val="0F1115"/>
                </a:solidFill>
                <a:effectLst/>
                <a:latin typeface="quote-cjk-patch"/>
              </a:rPr>
              <a:t>结论</a:t>
            </a:r>
            <a:r>
              <a:rPr lang="zh-CN" altLang="en-US" b="0" i="0" dirty="0">
                <a:solidFill>
                  <a:srgbClr val="0F1115"/>
                </a:solidFill>
                <a:effectLst/>
                <a:latin typeface="quote-cjk-patch"/>
              </a:rPr>
              <a:t>：当负例数量远多于正例时，</a:t>
            </a:r>
            <a:r>
              <a:rPr lang="en-US" altLang="zh-CN" b="0" i="0" dirty="0">
                <a:solidFill>
                  <a:srgbClr val="0F1115"/>
                </a:solidFill>
                <a:effectLst/>
                <a:latin typeface="quote-cjk-patch"/>
              </a:rPr>
              <a:t>ROC</a:t>
            </a:r>
            <a:r>
              <a:rPr lang="zh-CN" altLang="en-US" b="0" i="0" dirty="0">
                <a:solidFill>
                  <a:srgbClr val="0F1115"/>
                </a:solidFill>
                <a:effectLst/>
                <a:latin typeface="quote-cjk-patch"/>
              </a:rPr>
              <a:t>曲线可能会因为正确分类了大量“简单”的负例而显得过于乐观。而</a:t>
            </a:r>
            <a:r>
              <a:rPr lang="en-US" altLang="zh-CN" b="0" i="0" dirty="0">
                <a:solidFill>
                  <a:srgbClr val="0F1115"/>
                </a:solidFill>
                <a:effectLst/>
                <a:latin typeface="quote-cjk-patch"/>
              </a:rPr>
              <a:t>PR</a:t>
            </a:r>
            <a:r>
              <a:rPr lang="zh-CN" altLang="en-US" b="0" i="0" dirty="0">
                <a:solidFill>
                  <a:srgbClr val="0F1115"/>
                </a:solidFill>
                <a:effectLst/>
                <a:latin typeface="quote-cjk-patch"/>
              </a:rPr>
              <a:t>曲线通过忽略这些容易分类的负例，直接拷问模型：“在茫茫人海中，你找到我们真正关心的那群人（正例）的能力到底有多强？”</a:t>
            </a:r>
            <a:endParaRPr lang="zh-CN" altLang="en-US" b="0" i="0" dirty="0">
              <a:solidFill>
                <a:srgbClr val="0F1115"/>
              </a:solidFill>
              <a:effectLst/>
              <a:latin typeface="quote-cjk-patch"/>
            </a:endParaRPr>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总利润 </a:t>
            </a:r>
            <a:r>
              <a:rPr lang="en-US" altLang="zh-CN" dirty="0"/>
              <a:t>= (TP</a:t>
            </a:r>
            <a:r>
              <a:rPr lang="zh-CN" altLang="en-US" dirty="0"/>
              <a:t>数量 </a:t>
            </a:r>
            <a:r>
              <a:rPr lang="en-US" altLang="zh-CN" dirty="0"/>
              <a:t>× 100) + (FN</a:t>
            </a:r>
            <a:r>
              <a:rPr lang="zh-CN" altLang="en-US" dirty="0"/>
              <a:t>数量 </a:t>
            </a:r>
            <a:r>
              <a:rPr lang="en-US" altLang="zh-CN" dirty="0"/>
              <a:t>× -80) + (FP</a:t>
            </a:r>
            <a:r>
              <a:rPr lang="zh-CN" altLang="en-US" dirty="0"/>
              <a:t>数量 </a:t>
            </a:r>
            <a:r>
              <a:rPr lang="en-US" altLang="zh-CN" dirty="0"/>
              <a:t>× -10) + (TN</a:t>
            </a:r>
            <a:r>
              <a:rPr lang="zh-CN" altLang="en-US" dirty="0"/>
              <a:t>数量 </a:t>
            </a:r>
            <a:r>
              <a:rPr lang="en-US" altLang="zh-CN" dirty="0"/>
              <a:t>× 0)</a:t>
            </a:r>
            <a:endParaRPr lang="en-US" altLang="zh-CN" dirty="0"/>
          </a:p>
          <a:p>
            <a:r>
              <a:rPr lang="zh-CN" altLang="en-US" dirty="0"/>
              <a:t>单位样本平均利润 </a:t>
            </a:r>
            <a:r>
              <a:rPr lang="en-US" altLang="zh-CN" dirty="0"/>
              <a:t>= </a:t>
            </a:r>
            <a:r>
              <a:rPr lang="zh-CN" altLang="en-US" dirty="0"/>
              <a:t>总利润 </a:t>
            </a:r>
            <a:r>
              <a:rPr lang="en-US" altLang="zh-CN" dirty="0"/>
              <a:t>/ </a:t>
            </a:r>
            <a:r>
              <a:rPr lang="zh-CN" altLang="en-US" dirty="0"/>
              <a:t>测试集总样本数</a:t>
            </a:r>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1" i="0" dirty="0">
                <a:solidFill>
                  <a:srgbClr val="1D1D20"/>
                </a:solidFill>
                <a:effectLst/>
                <a:latin typeface="system-ui"/>
              </a:rPr>
              <a:t>在低预测概率区域（左侧）</a:t>
            </a:r>
            <a:r>
              <a:rPr lang="zh-CN" altLang="en-US" b="0" i="0" dirty="0">
                <a:solidFill>
                  <a:srgbClr val="1D1D20"/>
                </a:solidFill>
                <a:effectLst/>
                <a:latin typeface="system-ui"/>
              </a:rPr>
              <a:t>：模型认为这些客户几乎肯定不会订阅。因此，无论是正例还是负例，他们的预测概率都很低，两条曲线（</a:t>
            </a:r>
            <a:r>
              <a:rPr lang="en-US" altLang="zh-CN" b="0" i="0" dirty="0">
                <a:solidFill>
                  <a:srgbClr val="1D1D20"/>
                </a:solidFill>
                <a:effectLst/>
                <a:latin typeface="system-ui"/>
              </a:rPr>
              <a:t>good </a:t>
            </a:r>
            <a:r>
              <a:rPr lang="zh-CN" altLang="en-US" b="0" i="0" dirty="0">
                <a:solidFill>
                  <a:srgbClr val="1D1D20"/>
                </a:solidFill>
                <a:effectLst/>
                <a:latin typeface="system-ui"/>
              </a:rPr>
              <a:t>和 </a:t>
            </a:r>
            <a:r>
              <a:rPr lang="en-US" altLang="zh-CN" b="0" i="0" dirty="0">
                <a:solidFill>
                  <a:srgbClr val="1D1D20"/>
                </a:solidFill>
                <a:effectLst/>
                <a:latin typeface="system-ui"/>
              </a:rPr>
              <a:t>bad</a:t>
            </a:r>
            <a:r>
              <a:rPr lang="zh-CN" altLang="en-US" b="0" i="0" dirty="0">
                <a:solidFill>
                  <a:srgbClr val="1D1D20"/>
                </a:solidFill>
                <a:effectLst/>
                <a:latin typeface="system-ui"/>
              </a:rPr>
              <a:t>）都紧贴着</a:t>
            </a:r>
            <a:r>
              <a:rPr lang="en-US" altLang="zh-CN" b="0" i="0" dirty="0">
                <a:solidFill>
                  <a:srgbClr val="1D1D20"/>
                </a:solidFill>
                <a:effectLst/>
                <a:latin typeface="system-ui"/>
              </a:rPr>
              <a:t>X</a:t>
            </a:r>
            <a:r>
              <a:rPr lang="zh-CN" altLang="en-US" b="0" i="0" dirty="0">
                <a:solidFill>
                  <a:srgbClr val="1D1D20"/>
                </a:solidFill>
                <a:effectLst/>
                <a:latin typeface="system-ui"/>
              </a:rPr>
              <a:t>轴，它们的距离 </a:t>
            </a:r>
            <a:r>
              <a:rPr lang="en-US" altLang="zh-CN" b="0" i="0" dirty="0">
                <a:solidFill>
                  <a:srgbClr val="1D1D20"/>
                </a:solidFill>
                <a:effectLst/>
                <a:latin typeface="system-ui"/>
              </a:rPr>
              <a:t>diff </a:t>
            </a:r>
            <a:r>
              <a:rPr lang="zh-CN" altLang="en-US" b="0" i="0" dirty="0">
                <a:solidFill>
                  <a:srgbClr val="1D1D20"/>
                </a:solidFill>
                <a:effectLst/>
                <a:latin typeface="system-ui"/>
              </a:rPr>
              <a:t>很小。</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在中等预测概率区域</a:t>
            </a:r>
            <a:r>
              <a:rPr lang="zh-CN" altLang="en-US" b="0" i="0" dirty="0">
                <a:solidFill>
                  <a:srgbClr val="1D1D20"/>
                </a:solidFill>
                <a:effectLst/>
                <a:latin typeface="system-ui"/>
              </a:rPr>
              <a:t>：这是模型最“犹豫不决”的地方。它可能会把一些真正的“订阅客户”（正例）预测成中等概率，同时也会把一些“非订阅客户”（负例）预测成中等概率。此时，</a:t>
            </a:r>
            <a:r>
              <a:rPr lang="en-US" altLang="zh-CN" b="0" i="0" dirty="0">
                <a:solidFill>
                  <a:srgbClr val="1D1D20"/>
                </a:solidFill>
                <a:effectLst/>
                <a:latin typeface="system-ui"/>
              </a:rPr>
              <a:t>good </a:t>
            </a:r>
            <a:r>
              <a:rPr lang="zh-CN" altLang="en-US" b="0" i="0" dirty="0">
                <a:solidFill>
                  <a:srgbClr val="1D1D20"/>
                </a:solidFill>
                <a:effectLst/>
                <a:latin typeface="system-ui"/>
              </a:rPr>
              <a:t>曲线（正例累积）开始快速上升，而 </a:t>
            </a:r>
            <a:r>
              <a:rPr lang="en-US" altLang="zh-CN" b="0" i="0" dirty="0">
                <a:solidFill>
                  <a:srgbClr val="1D1D20"/>
                </a:solidFill>
                <a:effectLst/>
                <a:latin typeface="system-ui"/>
              </a:rPr>
              <a:t>bad </a:t>
            </a:r>
            <a:r>
              <a:rPr lang="zh-CN" altLang="en-US" b="0" i="0" dirty="0">
                <a:solidFill>
                  <a:srgbClr val="1D1D20"/>
                </a:solidFill>
                <a:effectLst/>
                <a:latin typeface="system-ui"/>
              </a:rPr>
              <a:t>曲线（负例累积）也同步上升，但速度可能不同，导致它们之间的差距 </a:t>
            </a:r>
            <a:r>
              <a:rPr lang="en-US" altLang="zh-CN" b="0" i="0" dirty="0">
                <a:solidFill>
                  <a:srgbClr val="1D1D20"/>
                </a:solidFill>
                <a:effectLst/>
                <a:latin typeface="system-ui"/>
              </a:rPr>
              <a:t>diff </a:t>
            </a:r>
            <a:r>
              <a:rPr lang="zh-CN" altLang="en-US" b="0" i="0" dirty="0">
                <a:solidFill>
                  <a:srgbClr val="1D1D20"/>
                </a:solidFill>
                <a:effectLst/>
                <a:latin typeface="system-ui"/>
              </a:rPr>
              <a:t>开始增大。</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在高预测概率区域（右侧）</a:t>
            </a:r>
            <a:r>
              <a:rPr lang="zh-CN" altLang="en-US" b="0" i="0" dirty="0">
                <a:solidFill>
                  <a:srgbClr val="1D1D20"/>
                </a:solidFill>
                <a:effectLst/>
                <a:latin typeface="system-ui"/>
              </a:rPr>
              <a:t>：模型认为这些客户几乎肯定会订阅。此时，</a:t>
            </a:r>
            <a:r>
              <a:rPr lang="en-US" altLang="zh-CN" b="0" i="0" dirty="0">
                <a:solidFill>
                  <a:srgbClr val="1D1D20"/>
                </a:solidFill>
                <a:effectLst/>
                <a:latin typeface="system-ui"/>
              </a:rPr>
              <a:t>good </a:t>
            </a:r>
            <a:r>
              <a:rPr lang="zh-CN" altLang="en-US" b="0" i="0" dirty="0">
                <a:solidFill>
                  <a:srgbClr val="1D1D20"/>
                </a:solidFill>
                <a:effectLst/>
                <a:latin typeface="system-ui"/>
              </a:rPr>
              <a:t>曲线已经接近</a:t>
            </a:r>
            <a:r>
              <a:rPr lang="en-US" altLang="zh-CN" b="0" i="0" dirty="0">
                <a:solidFill>
                  <a:srgbClr val="1D1D20"/>
                </a:solidFill>
                <a:effectLst/>
                <a:latin typeface="system-ui"/>
              </a:rPr>
              <a:t>1.0</a:t>
            </a:r>
            <a:r>
              <a:rPr lang="zh-CN" altLang="en-US" b="0" i="0" dirty="0">
                <a:solidFill>
                  <a:srgbClr val="1D1D20"/>
                </a:solidFill>
                <a:effectLst/>
                <a:latin typeface="system-ui"/>
              </a:rPr>
              <a:t>（因为大部分正例都被识别出来了），而 </a:t>
            </a:r>
            <a:r>
              <a:rPr lang="en-US" altLang="zh-CN" b="0" i="0" dirty="0">
                <a:solidFill>
                  <a:srgbClr val="1D1D20"/>
                </a:solidFill>
                <a:effectLst/>
                <a:latin typeface="system-ui"/>
              </a:rPr>
              <a:t>bad </a:t>
            </a:r>
            <a:r>
              <a:rPr lang="zh-CN" altLang="en-US" b="0" i="0" dirty="0">
                <a:solidFill>
                  <a:srgbClr val="1D1D20"/>
                </a:solidFill>
                <a:effectLst/>
                <a:latin typeface="system-ui"/>
              </a:rPr>
              <a:t>曲线虽然也在上升，但其上升速度远慢于 </a:t>
            </a:r>
            <a:r>
              <a:rPr lang="en-US" altLang="zh-CN" b="0" i="0" dirty="0">
                <a:solidFill>
                  <a:srgbClr val="1D1D20"/>
                </a:solidFill>
                <a:effectLst/>
                <a:latin typeface="system-ui"/>
              </a:rPr>
              <a:t>good </a:t>
            </a:r>
            <a:r>
              <a:rPr lang="zh-CN" altLang="en-US" b="0" i="0" dirty="0">
                <a:solidFill>
                  <a:srgbClr val="1D1D20"/>
                </a:solidFill>
                <a:effectLst/>
                <a:latin typeface="system-ui"/>
              </a:rPr>
              <a:t>曲线，所以它们之间的差距 </a:t>
            </a:r>
            <a:r>
              <a:rPr lang="en-US" altLang="zh-CN" b="0" i="0" dirty="0">
                <a:solidFill>
                  <a:srgbClr val="1D1D20"/>
                </a:solidFill>
                <a:effectLst/>
                <a:latin typeface="system-ui"/>
              </a:rPr>
              <a:t>diff </a:t>
            </a:r>
            <a:r>
              <a:rPr lang="zh-CN" altLang="en-US" b="0" i="0" dirty="0">
                <a:solidFill>
                  <a:srgbClr val="1D1D20"/>
                </a:solidFill>
                <a:effectLst/>
                <a:latin typeface="system-ui"/>
              </a:rPr>
              <a:t>会达到最大值（即</a:t>
            </a:r>
            <a:r>
              <a:rPr lang="en-US" altLang="zh-CN" b="0" i="0" dirty="0">
                <a:solidFill>
                  <a:srgbClr val="1D1D20"/>
                </a:solidFill>
                <a:effectLst/>
                <a:latin typeface="system-ui"/>
              </a:rPr>
              <a:t>KS</a:t>
            </a:r>
            <a:r>
              <a:rPr lang="zh-CN" altLang="en-US" b="0" i="0" dirty="0">
                <a:solidFill>
                  <a:srgbClr val="1D1D20"/>
                </a:solidFill>
                <a:effectLst/>
                <a:latin typeface="system-ui"/>
              </a:rPr>
              <a:t>值）。</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在极高的预测概率区域（最右侧）</a:t>
            </a:r>
            <a:r>
              <a:rPr lang="zh-CN" altLang="en-US" b="0" i="0" dirty="0">
                <a:solidFill>
                  <a:srgbClr val="1D1D20"/>
                </a:solidFill>
                <a:effectLst/>
                <a:latin typeface="system-ui"/>
              </a:rPr>
              <a:t>：随着预测概率接近</a:t>
            </a:r>
            <a:r>
              <a:rPr lang="en-US" altLang="zh-CN" b="0" i="0" dirty="0">
                <a:solidFill>
                  <a:srgbClr val="1D1D20"/>
                </a:solidFill>
                <a:effectLst/>
                <a:latin typeface="system-ui"/>
              </a:rPr>
              <a:t>1.0</a:t>
            </a:r>
            <a:r>
              <a:rPr lang="zh-CN" altLang="en-US" b="0" i="0" dirty="0">
                <a:solidFill>
                  <a:srgbClr val="1D1D20"/>
                </a:solidFill>
                <a:effectLst/>
                <a:latin typeface="system-ui"/>
              </a:rPr>
              <a:t>，</a:t>
            </a:r>
            <a:r>
              <a:rPr lang="en-US" altLang="zh-CN" b="0" i="0" dirty="0">
                <a:solidFill>
                  <a:srgbClr val="1D1D20"/>
                </a:solidFill>
                <a:effectLst/>
                <a:latin typeface="system-ui"/>
              </a:rPr>
              <a:t>good </a:t>
            </a:r>
            <a:r>
              <a:rPr lang="zh-CN" altLang="en-US" b="0" i="0" dirty="0">
                <a:solidFill>
                  <a:srgbClr val="1D1D20"/>
                </a:solidFill>
                <a:effectLst/>
                <a:latin typeface="system-ui"/>
              </a:rPr>
              <a:t>曲线趋于平缓（所有正例基本已被包含），而 </a:t>
            </a:r>
            <a:r>
              <a:rPr lang="en-US" altLang="zh-CN" b="0" i="0" dirty="0">
                <a:solidFill>
                  <a:srgbClr val="1D1D20"/>
                </a:solidFill>
                <a:effectLst/>
                <a:latin typeface="system-ui"/>
              </a:rPr>
              <a:t>bad </a:t>
            </a:r>
            <a:r>
              <a:rPr lang="zh-CN" altLang="en-US" b="0" i="0" dirty="0">
                <a:solidFill>
                  <a:srgbClr val="1D1D20"/>
                </a:solidFill>
                <a:effectLst/>
                <a:latin typeface="system-ui"/>
              </a:rPr>
              <a:t>曲线仍在缓慢上升，最终两条曲线都会在</a:t>
            </a:r>
            <a:r>
              <a:rPr lang="en-US" altLang="zh-CN" b="0" i="0" dirty="0">
                <a:solidFill>
                  <a:srgbClr val="1D1D20"/>
                </a:solidFill>
                <a:effectLst/>
                <a:latin typeface="system-ui"/>
              </a:rPr>
              <a:t>Y=1.0</a:t>
            </a:r>
            <a:r>
              <a:rPr lang="zh-CN" altLang="en-US" b="0" i="0" dirty="0">
                <a:solidFill>
                  <a:srgbClr val="1D1D20"/>
                </a:solidFill>
                <a:effectLst/>
                <a:latin typeface="system-ui"/>
              </a:rPr>
              <a:t>处汇合。因此，它们之间的差距 </a:t>
            </a:r>
            <a:r>
              <a:rPr lang="en-US" altLang="zh-CN" b="0" i="0" dirty="0">
                <a:solidFill>
                  <a:srgbClr val="1D1D20"/>
                </a:solidFill>
                <a:effectLst/>
                <a:latin typeface="system-ui"/>
              </a:rPr>
              <a:t>diff </a:t>
            </a:r>
            <a:r>
              <a:rPr lang="zh-CN" altLang="en-US" b="0" i="0" dirty="0">
                <a:solidFill>
                  <a:srgbClr val="1D1D20"/>
                </a:solidFill>
                <a:effectLst/>
                <a:latin typeface="system-ui"/>
              </a:rPr>
              <a:t>又会逐渐缩小，直到归零。</a:t>
            </a:r>
            <a:endParaRPr lang="zh-CN" altLang="en-US" b="0" i="0" dirty="0">
              <a:solidFill>
                <a:srgbClr val="1D1D20"/>
              </a:solidFill>
              <a:effectLst/>
              <a:latin typeface="system-ui"/>
            </a:endParaRPr>
          </a:p>
          <a:p>
            <a:endParaRPr lang="en-US" altLang="zh-CN" dirty="0"/>
          </a:p>
          <a:p>
            <a:pPr algn="l">
              <a:buNone/>
            </a:pPr>
            <a:r>
              <a:rPr lang="zh-CN" altLang="en-US" b="0" i="0" dirty="0">
                <a:solidFill>
                  <a:srgbClr val="1D1D20"/>
                </a:solidFill>
                <a:effectLst/>
                <a:latin typeface="system-ui"/>
              </a:rPr>
              <a:t>这个最大的点（红点）对应的是：</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一个特定的决策阈值</a:t>
            </a:r>
            <a:r>
              <a:rPr lang="zh-CN" altLang="en-US" b="0" i="0" dirty="0">
                <a:solidFill>
                  <a:srgbClr val="1D1D20"/>
                </a:solidFill>
                <a:effectLst/>
                <a:latin typeface="system-ui"/>
              </a:rPr>
              <a:t>。</a:t>
            </a:r>
            <a:endParaRPr lang="zh-CN" altLang="en-US" b="0" i="0" dirty="0">
              <a:solidFill>
                <a:srgbClr val="1D1D20"/>
              </a:solidFill>
              <a:effectLst/>
              <a:latin typeface="system-ui"/>
            </a:endParaRPr>
          </a:p>
          <a:p>
            <a:pPr algn="l">
              <a:buFont typeface="Arial" panose="020B0604020202020204" pitchFamily="34" charset="0"/>
              <a:buChar char="•"/>
            </a:pPr>
            <a:r>
              <a:rPr lang="zh-CN" altLang="en-US" b="0" i="0" dirty="0">
                <a:solidFill>
                  <a:srgbClr val="1D1D20"/>
                </a:solidFill>
                <a:effectLst/>
                <a:latin typeface="system-ui"/>
              </a:rPr>
              <a:t>在这个阈值下，模型能够将正例和负例区分开来的</a:t>
            </a:r>
            <a:r>
              <a:rPr lang="zh-CN" altLang="en-US" b="1" i="0" dirty="0">
                <a:solidFill>
                  <a:srgbClr val="1D1D20"/>
                </a:solidFill>
                <a:effectLst/>
                <a:latin typeface="system-ui"/>
              </a:rPr>
              <a:t>能力最强</a:t>
            </a:r>
            <a:r>
              <a:rPr lang="zh-CN" altLang="en-US" b="0" i="0" dirty="0">
                <a:solidFill>
                  <a:srgbClr val="1D1D20"/>
                </a:solidFill>
                <a:effectLst/>
                <a:latin typeface="system-ui"/>
              </a:rPr>
              <a:t>。</a:t>
            </a:r>
            <a:endParaRPr lang="zh-CN" altLang="en-US" b="0" i="0" dirty="0">
              <a:solidFill>
                <a:srgbClr val="1D1D20"/>
              </a:solidFill>
              <a:effectLst/>
              <a:latin typeface="system-ui"/>
            </a:endParaRPr>
          </a:p>
          <a:p>
            <a:pPr algn="l">
              <a:buFont typeface="Arial" panose="020B0604020202020204" pitchFamily="34" charset="0"/>
              <a:buChar char="•"/>
            </a:pPr>
            <a:r>
              <a:rPr lang="zh-CN" altLang="en-US" b="0" i="0" dirty="0">
                <a:solidFill>
                  <a:srgbClr val="1D1D20"/>
                </a:solidFill>
                <a:effectLst/>
                <a:latin typeface="system-ui"/>
              </a:rPr>
              <a:t>这个点也是模型</a:t>
            </a:r>
            <a:r>
              <a:rPr lang="zh-CN" altLang="en-US" b="1" i="0" dirty="0">
                <a:solidFill>
                  <a:srgbClr val="1D1D20"/>
                </a:solidFill>
                <a:effectLst/>
                <a:latin typeface="system-ui"/>
              </a:rPr>
              <a:t>区分力（</a:t>
            </a:r>
            <a:r>
              <a:rPr lang="en-US" altLang="zh-CN" b="1" i="0" dirty="0">
                <a:solidFill>
                  <a:srgbClr val="1D1D20"/>
                </a:solidFill>
                <a:effectLst/>
                <a:latin typeface="system-ui"/>
              </a:rPr>
              <a:t>Discriminative Power</a:t>
            </a:r>
            <a:r>
              <a:rPr lang="zh-CN" altLang="en-US" b="1" i="0" dirty="0">
                <a:solidFill>
                  <a:srgbClr val="1D1D20"/>
                </a:solidFill>
                <a:effectLst/>
                <a:latin typeface="system-ui"/>
              </a:rPr>
              <a:t>）</a:t>
            </a:r>
            <a:r>
              <a:rPr lang="zh-CN" altLang="en-US" b="0" i="0" dirty="0">
                <a:solidFill>
                  <a:srgbClr val="1D1D20"/>
                </a:solidFill>
                <a:effectLst/>
                <a:latin typeface="system-ui"/>
              </a:rPr>
              <a:t> 的峰值。</a:t>
            </a:r>
            <a:endParaRPr lang="zh-CN" altLang="en-US" b="0" i="0" dirty="0">
              <a:solidFill>
                <a:srgbClr val="1D1D20"/>
              </a:solidFill>
              <a:effectLst/>
              <a:latin typeface="system-ui"/>
            </a:endParaRPr>
          </a:p>
          <a:p>
            <a:endParaRPr lang="en-US" altLang="zh-CN" dirty="0"/>
          </a:p>
          <a:p>
            <a:pPr algn="l">
              <a:buNone/>
            </a:pPr>
            <a:r>
              <a:rPr lang="en-US" altLang="zh-CN" b="0" i="0" dirty="0">
                <a:solidFill>
                  <a:srgbClr val="1D1D20"/>
                </a:solidFill>
                <a:effectLst/>
                <a:latin typeface="system-ui"/>
              </a:rPr>
              <a:t>KS</a:t>
            </a:r>
            <a:r>
              <a:rPr lang="zh-CN" altLang="en-US" b="0" i="0" dirty="0">
                <a:solidFill>
                  <a:srgbClr val="1D1D20"/>
                </a:solidFill>
                <a:effectLst/>
                <a:latin typeface="system-ui"/>
              </a:rPr>
              <a:t>统计量之所以能有效识别模型的“区分能力”，是因为它直接量化了模型的核心目标：</a:t>
            </a:r>
            <a:endParaRPr lang="zh-CN" altLang="en-US" b="0" i="0" dirty="0">
              <a:solidFill>
                <a:srgbClr val="1D1D20"/>
              </a:solidFill>
              <a:effectLst/>
              <a:latin typeface="system-ui"/>
            </a:endParaRPr>
          </a:p>
          <a:p>
            <a:r>
              <a:rPr lang="zh-CN" altLang="en-US" b="1" dirty="0">
                <a:effectLst/>
                <a:latin typeface="system-ui"/>
              </a:rPr>
              <a:t>一个好的模型，应该能让正例的预测概率普遍高于负例的预测概率。</a:t>
            </a:r>
            <a:endParaRPr lang="zh-CN" altLang="en-US" dirty="0">
              <a:effectLst/>
              <a:latin typeface="system-ui"/>
            </a:endParaRPr>
          </a:p>
          <a:p>
            <a:endParaRPr lang="en-US" altLang="zh-CN" dirty="0"/>
          </a:p>
          <a:p>
            <a:r>
              <a:rPr lang="en-US" altLang="zh-CN" b="0" i="0" dirty="0">
                <a:solidFill>
                  <a:srgbClr val="1D1D20"/>
                </a:solidFill>
                <a:effectLst/>
                <a:latin typeface="system-ui"/>
              </a:rPr>
              <a:t>KS</a:t>
            </a:r>
            <a:r>
              <a:rPr lang="zh-CN" altLang="en-US" b="0" i="0" dirty="0">
                <a:solidFill>
                  <a:srgbClr val="1D1D20"/>
                </a:solidFill>
                <a:effectLst/>
                <a:latin typeface="system-ui"/>
              </a:rPr>
              <a:t>统计量衡量的是两个经验分布之间的最大差异。</a:t>
            </a:r>
            <a:endParaRPr lang="en-US" altLang="zh-CN" b="0" i="0" dirty="0">
              <a:solidFill>
                <a:srgbClr val="1D1D20"/>
              </a:solidFill>
              <a:effectLst/>
              <a:latin typeface="system-ui"/>
            </a:endParaRPr>
          </a:p>
          <a:p>
            <a:endParaRPr lang="en-US" altLang="zh-CN"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1D1D20"/>
                </a:solidFill>
                <a:effectLst/>
                <a:latin typeface="system-ui"/>
              </a:rPr>
              <a:t>消费者信心指数持续为负且数值很低，就业变动率出现负值</a:t>
            </a:r>
            <a:r>
              <a:rPr lang="zh-CN" altLang="en-US" b="0" i="0" dirty="0">
                <a:solidFill>
                  <a:srgbClr val="1D1D20"/>
                </a:solidFill>
                <a:effectLst/>
                <a:latin typeface="system-ui"/>
              </a:rPr>
              <a:t>，</a:t>
            </a:r>
            <a:r>
              <a:rPr lang="en-US" altLang="zh-CN" b="1" i="0" dirty="0">
                <a:solidFill>
                  <a:srgbClr val="1D1D20"/>
                </a:solidFill>
                <a:effectLst/>
                <a:latin typeface="system-ui"/>
              </a:rPr>
              <a:t>CPI</a:t>
            </a:r>
            <a:r>
              <a:rPr lang="zh-CN" altLang="en-US" b="1" i="0" dirty="0">
                <a:solidFill>
                  <a:srgbClr val="1D1D20"/>
                </a:solidFill>
                <a:effectLst/>
                <a:latin typeface="system-ui"/>
              </a:rPr>
              <a:t>指数处于相对低位</a:t>
            </a:r>
            <a:r>
              <a:rPr lang="zh-CN" altLang="en-US" b="0" i="0" dirty="0">
                <a:solidFill>
                  <a:srgbClr val="1D1D20"/>
                </a:solidFill>
                <a:effectLst/>
                <a:latin typeface="system-ui"/>
              </a:rPr>
              <a:t>，这与全球金融危机（</a:t>
            </a:r>
            <a:r>
              <a:rPr lang="en-US" altLang="zh-CN" b="0" i="0" dirty="0">
                <a:solidFill>
                  <a:srgbClr val="1D1D20"/>
                </a:solidFill>
                <a:effectLst/>
                <a:latin typeface="system-ui"/>
              </a:rPr>
              <a:t>2007-2008</a:t>
            </a:r>
            <a:r>
              <a:rPr lang="zh-CN" altLang="en-US" b="0" i="0" dirty="0">
                <a:solidFill>
                  <a:srgbClr val="1D1D20"/>
                </a:solidFill>
                <a:effectLst/>
                <a:latin typeface="system-ui"/>
              </a:rPr>
              <a:t>年）及其后续影响的时间线高度吻合。</a:t>
            </a:r>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由于宏观经济数据是按月或季度发布的，所以在一段时间内（比如一个月），所有被联系的客户都会共享相同的宏观经济值。</a:t>
            </a:r>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微观变量 </a:t>
            </a:r>
            <a:r>
              <a:rPr lang="en-US" altLang="zh-CN" dirty="0"/>
              <a:t>(</a:t>
            </a:r>
            <a:r>
              <a:rPr lang="zh-CN" altLang="en-US" dirty="0"/>
              <a:t>如 </a:t>
            </a:r>
            <a:r>
              <a:rPr lang="en-US" altLang="zh-CN" dirty="0"/>
              <a:t>age, duration)</a:t>
            </a:r>
            <a:r>
              <a:rPr lang="zh-CN" altLang="en-US" dirty="0"/>
              <a:t>：这些变量是对每个独立客户（个体）的测量。</a:t>
            </a:r>
            <a:r>
              <a:rPr lang="en-US" altLang="zh-CN" dirty="0"/>
              <a:t>4</a:t>
            </a:r>
            <a:r>
              <a:rPr lang="zh-CN" altLang="en-US" dirty="0"/>
              <a:t>万多名客户的年龄或通话时长会形成一个相对平滑、连续的分布。</a:t>
            </a:r>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1" i="0" dirty="0">
                <a:solidFill>
                  <a:srgbClr val="1D1D20"/>
                </a:solidFill>
                <a:effectLst/>
                <a:latin typeface="system-ui"/>
              </a:rPr>
              <a:t>流程标准化</a:t>
            </a:r>
            <a:r>
              <a:rPr lang="zh-CN" altLang="en-US" b="0" i="0" dirty="0">
                <a:solidFill>
                  <a:srgbClr val="1D1D20"/>
                </a:solidFill>
                <a:effectLst/>
                <a:latin typeface="system-ui"/>
              </a:rPr>
              <a:t>：在数据预处理阶段，为了确保所有特征都处于“准备就绪”的状态，有时会统一进行缩放。这是一种“保险”做法，以防万一将来需要尝试其他对距离敏感的模型（如</a:t>
            </a:r>
            <a:r>
              <a:rPr lang="en-US" altLang="zh-CN" b="0" i="0" dirty="0">
                <a:solidFill>
                  <a:srgbClr val="1D1D20"/>
                </a:solidFill>
                <a:effectLst/>
                <a:latin typeface="system-ui"/>
              </a:rPr>
              <a:t>KNN</a:t>
            </a:r>
            <a:r>
              <a:rPr lang="zh-CN" altLang="en-US" b="0" i="0" dirty="0">
                <a:solidFill>
                  <a:srgbClr val="1D1D20"/>
                </a:solidFill>
                <a:effectLst/>
                <a:latin typeface="system-ui"/>
              </a:rPr>
              <a:t>、</a:t>
            </a:r>
            <a:r>
              <a:rPr lang="en-US" altLang="zh-CN" b="0" i="0" dirty="0">
                <a:solidFill>
                  <a:srgbClr val="1D1D20"/>
                </a:solidFill>
                <a:effectLst/>
                <a:latin typeface="system-ui"/>
              </a:rPr>
              <a:t>SVM</a:t>
            </a:r>
            <a:r>
              <a:rPr lang="zh-CN" altLang="en-US" b="0" i="0" dirty="0">
                <a:solidFill>
                  <a:srgbClr val="1D1D20"/>
                </a:solidFill>
                <a:effectLst/>
                <a:latin typeface="system-ui"/>
              </a:rPr>
              <a:t>、逻辑回归等）。</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习惯性操作</a:t>
            </a:r>
            <a:r>
              <a:rPr lang="zh-CN" altLang="en-US" b="0" i="0" dirty="0">
                <a:solidFill>
                  <a:srgbClr val="1D1D20"/>
                </a:solidFill>
                <a:effectLst/>
                <a:latin typeface="system-ui"/>
              </a:rPr>
              <a:t>：很多数据分析师和工程师在处理数据时，会默认执行标准化</a:t>
            </a:r>
            <a:r>
              <a:rPr lang="en-US" altLang="zh-CN" b="0" i="0" dirty="0">
                <a:solidFill>
                  <a:srgbClr val="1D1D20"/>
                </a:solidFill>
                <a:effectLst/>
                <a:latin typeface="system-ui"/>
              </a:rPr>
              <a:t>/</a:t>
            </a:r>
            <a:r>
              <a:rPr lang="zh-CN" altLang="en-US" b="0" i="0" dirty="0">
                <a:solidFill>
                  <a:srgbClr val="1D1D20"/>
                </a:solidFill>
                <a:effectLst/>
                <a:latin typeface="system-ui"/>
              </a:rPr>
              <a:t>归一化，作为一种良好的实践，即使知道某些模型不需要。</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为未来扩展留余地</a:t>
            </a:r>
            <a:r>
              <a:rPr lang="zh-CN" altLang="en-US" b="0" i="0" dirty="0">
                <a:solidFill>
                  <a:srgbClr val="1D1D20"/>
                </a:solidFill>
                <a:effectLst/>
                <a:latin typeface="system-ui"/>
              </a:rPr>
              <a:t>：正如报告中提到的，虽然本研究主要采用树模型，但也对数据进行了多重共线性检验，为未来可能使用线性模型（如逻辑回归）提供了参考。缩放也是线性模型的一个重要预处理步骤。</a:t>
            </a:r>
            <a:endParaRPr lang="zh-CN" altLang="en-US" b="0" i="0" dirty="0">
              <a:solidFill>
                <a:srgbClr val="1D1D20"/>
              </a:solidFill>
              <a:effectLst/>
              <a:latin typeface="system-ui"/>
            </a:endParaRPr>
          </a:p>
          <a:p>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1D20"/>
                </a:solidFill>
                <a:effectLst/>
                <a:latin typeface="system-ui"/>
              </a:rPr>
              <a:t>随机搜索是一个明智且符合业界实践的做法，它在效率和效果之间取得了很好的平衡。</a:t>
            </a:r>
            <a:endParaRPr lang="en-US" altLang="zh-CN" b="0" i="0" dirty="0">
              <a:solidFill>
                <a:srgbClr val="1D1D20"/>
              </a:solidFill>
              <a:effectLst/>
              <a:latin typeface="system-ui"/>
            </a:endParaRPr>
          </a:p>
          <a:p>
            <a:r>
              <a:rPr lang="en-US" altLang="zh-CN" b="0" i="0" dirty="0">
                <a:solidFill>
                  <a:srgbClr val="1D1D20"/>
                </a:solidFill>
                <a:effectLst/>
                <a:latin typeface="system-ui"/>
              </a:rPr>
              <a:t>3</a:t>
            </a:r>
            <a:r>
              <a:rPr lang="zh-CN" altLang="en-US" b="0" i="0" dirty="0">
                <a:solidFill>
                  <a:srgbClr val="1D1D20"/>
                </a:solidFill>
                <a:effectLst/>
                <a:latin typeface="system-ui"/>
              </a:rPr>
              <a:t>折交叉验证是在</a:t>
            </a:r>
            <a:r>
              <a:rPr lang="zh-CN" altLang="en-US" b="1" i="0" dirty="0">
                <a:solidFill>
                  <a:srgbClr val="1D1D20"/>
                </a:solidFill>
                <a:effectLst/>
                <a:latin typeface="system-ui"/>
              </a:rPr>
              <a:t>超参数优化阶段</a:t>
            </a:r>
            <a:r>
              <a:rPr lang="zh-CN" altLang="en-US" b="0" i="0" dirty="0">
                <a:solidFill>
                  <a:srgbClr val="1D1D20"/>
                </a:solidFill>
                <a:effectLst/>
                <a:latin typeface="system-ui"/>
              </a:rPr>
              <a:t>，针对</a:t>
            </a:r>
            <a:r>
              <a:rPr lang="zh-CN" altLang="en-US" b="1" i="0" dirty="0">
                <a:solidFill>
                  <a:srgbClr val="1D1D20"/>
                </a:solidFill>
                <a:effectLst/>
                <a:latin typeface="system-ui"/>
              </a:rPr>
              <a:t>训练集</a:t>
            </a:r>
            <a:r>
              <a:rPr lang="zh-CN" altLang="en-US" b="0" i="0" dirty="0">
                <a:solidFill>
                  <a:srgbClr val="1D1D20"/>
                </a:solidFill>
                <a:effectLst/>
                <a:latin typeface="system-ui"/>
              </a:rPr>
              <a:t>进行的。它的目的是为了选出最优的超参数组合。一旦选出了最优参数，会用这些参数在整个训练集上重新训练一个最终模型，然后用这个最终模型去预测独立的测试集，以获得最终的、无偏的性能评估。</a:t>
            </a:r>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1D20"/>
                </a:solidFill>
                <a:effectLst/>
                <a:latin typeface="system-ui"/>
              </a:rPr>
              <a:t>决策树的工作原理是</a:t>
            </a:r>
            <a:r>
              <a:rPr lang="zh-CN" altLang="en-US" b="1" i="0" dirty="0">
                <a:solidFill>
                  <a:srgbClr val="1D1D20"/>
                </a:solidFill>
                <a:effectLst/>
                <a:latin typeface="system-ui"/>
              </a:rPr>
              <a:t>递归地、贪婪地选择当前最优的特征和分割点</a:t>
            </a:r>
            <a:r>
              <a:rPr lang="zh-CN" altLang="en-US" b="0" i="0" dirty="0">
                <a:solidFill>
                  <a:srgbClr val="1D1D20"/>
                </a:solidFill>
                <a:effectLst/>
                <a:latin typeface="system-ui"/>
              </a:rPr>
              <a:t>，将数据集不断划分成更“纯净”（即同一类别样本占比更高）的子集。它不是一次性用完一个特征就不再使用，而是在每个节点上都重新评估所有特征，选择对当前子集区分效果最好的那个。</a:t>
            </a:r>
            <a:endParaRPr lang="en-US" altLang="zh-CN" b="0" i="0" dirty="0">
              <a:solidFill>
                <a:srgbClr val="1D1D20"/>
              </a:solidFill>
              <a:effectLst/>
              <a:latin typeface="system-ui"/>
            </a:endParaRPr>
          </a:p>
          <a:p>
            <a:r>
              <a:rPr lang="en-US" altLang="zh-CN" dirty="0"/>
              <a:t>duration</a:t>
            </a:r>
            <a:r>
              <a:rPr lang="zh-CN" altLang="en-US" b="0" i="0" dirty="0">
                <a:solidFill>
                  <a:srgbClr val="1D1D20"/>
                </a:solidFill>
                <a:effectLst/>
                <a:latin typeface="system-ui"/>
              </a:rPr>
              <a:t> 是一个连续变量，它的数值范围很广（从</a:t>
            </a:r>
            <a:r>
              <a:rPr lang="en-US" altLang="zh-CN" b="0" i="0" dirty="0">
                <a:solidFill>
                  <a:srgbClr val="1D1D20"/>
                </a:solidFill>
                <a:effectLst/>
                <a:latin typeface="system-ui"/>
              </a:rPr>
              <a:t>0</a:t>
            </a:r>
            <a:r>
              <a:rPr lang="zh-CN" altLang="en-US" b="0" i="0" dirty="0">
                <a:solidFill>
                  <a:srgbClr val="1D1D20"/>
                </a:solidFill>
                <a:effectLst/>
                <a:latin typeface="system-ui"/>
              </a:rPr>
              <a:t>到</a:t>
            </a:r>
            <a:r>
              <a:rPr lang="en-US" altLang="zh-CN" b="0" i="0" dirty="0">
                <a:solidFill>
                  <a:srgbClr val="1D1D20"/>
                </a:solidFill>
                <a:effectLst/>
                <a:latin typeface="system-ui"/>
              </a:rPr>
              <a:t>4918</a:t>
            </a:r>
            <a:r>
              <a:rPr lang="zh-CN" altLang="en-US" b="0" i="0" dirty="0">
                <a:solidFill>
                  <a:srgbClr val="1D1D20"/>
                </a:solidFill>
                <a:effectLst/>
                <a:latin typeface="system-ui"/>
              </a:rPr>
              <a:t>秒）。一个单一的分割点（例如 </a:t>
            </a:r>
            <a:r>
              <a:rPr lang="en-US" altLang="zh-CN" dirty="0"/>
              <a:t>duration &lt;= 300</a:t>
            </a:r>
            <a:r>
              <a:rPr lang="zh-CN" altLang="en-US" b="0" i="0" dirty="0">
                <a:solidFill>
                  <a:srgbClr val="1D1D20"/>
                </a:solidFill>
                <a:effectLst/>
                <a:latin typeface="system-ui"/>
              </a:rPr>
              <a:t>）无法捕捉其全部信息。决策树会在不同的分支路径上，根据当前子集的数据分布，找到新的、更优的分割点来进一步细化判断。</a:t>
            </a:r>
            <a:endParaRPr lang="en-US" altLang="zh-CN"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左子树代表的是“不订阅”（</a:t>
            </a:r>
            <a:r>
              <a:rPr lang="en-US" altLang="zh-CN" b="1" i="0" dirty="0">
                <a:solidFill>
                  <a:srgbClr val="1D1D20"/>
                </a:solidFill>
                <a:effectLst/>
                <a:latin typeface="system-ui"/>
              </a:rPr>
              <a:t>No</a:t>
            </a:r>
            <a:r>
              <a:rPr lang="zh-CN" altLang="en-US" b="1" i="0" dirty="0">
                <a:solidFill>
                  <a:srgbClr val="1D1D20"/>
                </a:solidFill>
                <a:effectLst/>
                <a:latin typeface="system-ui"/>
              </a:rPr>
              <a:t>）的客户群体。</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右子树代表的是“订阅”（</a:t>
            </a:r>
            <a:r>
              <a:rPr lang="en-US" altLang="zh-CN" b="1" i="0" dirty="0">
                <a:solidFill>
                  <a:srgbClr val="1D1D20"/>
                </a:solidFill>
                <a:effectLst/>
                <a:latin typeface="system-ui"/>
              </a:rPr>
              <a:t>Yes</a:t>
            </a:r>
            <a:r>
              <a:rPr lang="zh-CN" altLang="en-US" b="1" i="0" dirty="0">
                <a:solidFill>
                  <a:srgbClr val="1D1D20"/>
                </a:solidFill>
                <a:effectLst/>
                <a:latin typeface="system-ui"/>
              </a:rPr>
              <a:t>）可能性更高的客户群体。</a:t>
            </a:r>
            <a:endParaRPr lang="zh-CN" altLang="en-US" b="0" i="0" dirty="0">
              <a:solidFill>
                <a:srgbClr val="1D1D20"/>
              </a:solidFill>
              <a:effectLst/>
              <a:latin typeface="system-ui"/>
            </a:endParaRPr>
          </a:p>
          <a:p>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None/>
            </a:pPr>
            <a:r>
              <a:rPr lang="en-US" altLang="zh-CN" b="1" i="0" dirty="0">
                <a:solidFill>
                  <a:srgbClr val="1D1D20"/>
                </a:solidFill>
                <a:effectLst/>
                <a:latin typeface="system-ui"/>
              </a:rPr>
              <a:t>1. </a:t>
            </a:r>
            <a:r>
              <a:rPr lang="zh-CN" altLang="en-US" b="1" i="0" dirty="0">
                <a:solidFill>
                  <a:srgbClr val="1D1D20"/>
                </a:solidFill>
                <a:effectLst/>
                <a:latin typeface="system-ui"/>
              </a:rPr>
              <a:t>年龄 </a:t>
            </a:r>
            <a:r>
              <a:rPr lang="en-US" altLang="zh-CN" b="1" i="0" dirty="0">
                <a:solidFill>
                  <a:srgbClr val="1D1D20"/>
                </a:solidFill>
                <a:effectLst/>
                <a:latin typeface="system-ui"/>
              </a:rPr>
              <a:t>(age)</a:t>
            </a:r>
            <a:endParaRPr lang="en-US" altLang="zh-CN" b="1"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重要性表现</a:t>
            </a:r>
            <a:r>
              <a:rPr lang="zh-CN" altLang="en-US" b="0" i="0" dirty="0">
                <a:solidFill>
                  <a:srgbClr val="1D1D20"/>
                </a:solidFill>
                <a:effectLst/>
                <a:latin typeface="system-ui"/>
              </a:rPr>
              <a:t>：在所有模型（尤其是</a:t>
            </a:r>
            <a:r>
              <a:rPr lang="en-US" altLang="zh-CN" b="0" i="0" dirty="0" err="1">
                <a:solidFill>
                  <a:srgbClr val="1D1D20"/>
                </a:solidFill>
                <a:effectLst/>
                <a:latin typeface="system-ui"/>
              </a:rPr>
              <a:t>XGBoost</a:t>
            </a:r>
            <a:r>
              <a:rPr lang="zh-CN" altLang="en-US" b="0" i="0" dirty="0">
                <a:solidFill>
                  <a:srgbClr val="1D1D20"/>
                </a:solidFill>
                <a:effectLst/>
                <a:latin typeface="system-ui"/>
              </a:rPr>
              <a:t>、</a:t>
            </a:r>
            <a:r>
              <a:rPr lang="en-US" altLang="zh-CN" b="0" i="0" dirty="0" err="1">
                <a:solidFill>
                  <a:srgbClr val="1D1D20"/>
                </a:solidFill>
                <a:effectLst/>
                <a:latin typeface="system-ui"/>
              </a:rPr>
              <a:t>LightGBM</a:t>
            </a:r>
            <a:r>
              <a:rPr lang="zh-CN" altLang="en-US" b="0" i="0" dirty="0">
                <a:solidFill>
                  <a:srgbClr val="1D1D20"/>
                </a:solidFill>
                <a:effectLst/>
                <a:latin typeface="system-ui"/>
              </a:rPr>
              <a:t>）中都稳居前列。</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业务含义</a:t>
            </a:r>
            <a:r>
              <a:rPr lang="zh-CN" altLang="en-US" b="0" i="0" dirty="0">
                <a:solidFill>
                  <a:srgbClr val="1D1D20"/>
                </a:solidFill>
                <a:effectLst/>
                <a:latin typeface="system-ui"/>
              </a:rPr>
              <a:t>：</a:t>
            </a:r>
            <a:endParaRPr lang="zh-CN" altLang="en-US" b="0" i="0" dirty="0">
              <a:solidFill>
                <a:srgbClr val="1D1D20"/>
              </a:solidFill>
              <a:effectLst/>
              <a:latin typeface="system-ui"/>
            </a:endParaRPr>
          </a:p>
          <a:p>
            <a:pPr marL="742950" lvl="1" indent="-285750" algn="l">
              <a:buFont typeface="Arial" panose="020B0604020202020204" pitchFamily="34" charset="0"/>
              <a:buChar char="•"/>
            </a:pPr>
            <a:r>
              <a:rPr lang="zh-CN" altLang="en-US" b="0" i="0" dirty="0">
                <a:solidFill>
                  <a:srgbClr val="1D1D20"/>
                </a:solidFill>
                <a:effectLst/>
                <a:latin typeface="system-ui"/>
              </a:rPr>
              <a:t>年龄反映了客户的生命周期阶段和财务状况。例如，学生和退休人员通常有更稳定的现金流或对储蓄有特定需求，因此转化率较高（如报告中“职业特征”分析所示）。</a:t>
            </a:r>
            <a:endParaRPr lang="zh-CN" altLang="en-US" b="0" i="0" dirty="0">
              <a:solidFill>
                <a:srgbClr val="1D1D20"/>
              </a:solidFill>
              <a:effectLst/>
              <a:latin typeface="system-ui"/>
            </a:endParaRPr>
          </a:p>
          <a:p>
            <a:pPr marL="742950" lvl="1" indent="-285750" algn="l">
              <a:buFont typeface="Arial" panose="020B0604020202020204" pitchFamily="34" charset="0"/>
              <a:buChar char="•"/>
            </a:pPr>
            <a:r>
              <a:rPr lang="zh-CN" altLang="en-US" b="0" i="0" dirty="0">
                <a:solidFill>
                  <a:srgbClr val="1D1D20"/>
                </a:solidFill>
                <a:effectLst/>
                <a:latin typeface="system-ui"/>
              </a:rPr>
              <a:t>模型可能捕捉到特定年龄段（如</a:t>
            </a:r>
            <a:r>
              <a:rPr lang="en-US" altLang="zh-CN" b="0" i="0" dirty="0">
                <a:solidFill>
                  <a:srgbClr val="1D1D20"/>
                </a:solidFill>
                <a:effectLst/>
                <a:latin typeface="system-ui"/>
              </a:rPr>
              <a:t>35-55</a:t>
            </a:r>
            <a:r>
              <a:rPr lang="zh-CN" altLang="en-US" b="0" i="0" dirty="0">
                <a:solidFill>
                  <a:srgbClr val="1D1D20"/>
                </a:solidFill>
                <a:effectLst/>
                <a:latin typeface="system-ui"/>
              </a:rPr>
              <a:t>岁）客户的风险偏好或理财习惯，从而将其作为关键区分因素。</a:t>
            </a:r>
            <a:endParaRPr lang="zh-CN" altLang="en-US" b="0" i="0" dirty="0">
              <a:solidFill>
                <a:srgbClr val="1D1D20"/>
              </a:solidFill>
              <a:effectLst/>
              <a:latin typeface="system-ui"/>
            </a:endParaRPr>
          </a:p>
          <a:p>
            <a:pPr algn="l">
              <a:buNone/>
            </a:pPr>
            <a:r>
              <a:rPr lang="en-US" altLang="zh-CN" b="1" i="0" dirty="0">
                <a:solidFill>
                  <a:srgbClr val="1D1D20"/>
                </a:solidFill>
                <a:effectLst/>
                <a:latin typeface="system-ui"/>
              </a:rPr>
              <a:t>2. </a:t>
            </a:r>
            <a:r>
              <a:rPr lang="zh-CN" altLang="en-US" b="1" i="0" dirty="0">
                <a:solidFill>
                  <a:srgbClr val="1D1D20"/>
                </a:solidFill>
                <a:effectLst/>
                <a:latin typeface="system-ui"/>
              </a:rPr>
              <a:t>宏观经济指标 </a:t>
            </a:r>
            <a:r>
              <a:rPr lang="en-US" altLang="zh-CN" b="1" i="0" dirty="0">
                <a:solidFill>
                  <a:srgbClr val="1D1D20"/>
                </a:solidFill>
                <a:effectLst/>
                <a:latin typeface="system-ui"/>
              </a:rPr>
              <a:t>(</a:t>
            </a:r>
            <a:r>
              <a:rPr lang="en-US" altLang="zh-CN" b="1" i="0" dirty="0" err="1">
                <a:solidFill>
                  <a:srgbClr val="1D1D20"/>
                </a:solidFill>
                <a:effectLst/>
                <a:latin typeface="system-ui"/>
              </a:rPr>
              <a:t>nr.employed</a:t>
            </a:r>
            <a:r>
              <a:rPr lang="en-US" altLang="zh-CN" b="1" i="0" dirty="0">
                <a:solidFill>
                  <a:srgbClr val="1D1D20"/>
                </a:solidFill>
                <a:effectLst/>
                <a:latin typeface="system-ui"/>
              </a:rPr>
              <a:t>, euribor3m, </a:t>
            </a:r>
            <a:r>
              <a:rPr lang="en-US" altLang="zh-CN" b="1" i="0" dirty="0" err="1">
                <a:solidFill>
                  <a:srgbClr val="1D1D20"/>
                </a:solidFill>
                <a:effectLst/>
                <a:latin typeface="system-ui"/>
              </a:rPr>
              <a:t>emp.var.rate</a:t>
            </a:r>
            <a:r>
              <a:rPr lang="en-US" altLang="zh-CN" b="1" i="0" dirty="0">
                <a:solidFill>
                  <a:srgbClr val="1D1D20"/>
                </a:solidFill>
                <a:effectLst/>
                <a:latin typeface="system-ui"/>
              </a:rPr>
              <a:t>, </a:t>
            </a:r>
            <a:r>
              <a:rPr lang="en-US" altLang="zh-CN" b="1" i="0" dirty="0" err="1">
                <a:solidFill>
                  <a:srgbClr val="1D1D20"/>
                </a:solidFill>
                <a:effectLst/>
                <a:latin typeface="system-ui"/>
              </a:rPr>
              <a:t>cons.conf.idx</a:t>
            </a:r>
            <a:r>
              <a:rPr lang="en-US" altLang="zh-CN" b="1" i="0" dirty="0">
                <a:solidFill>
                  <a:srgbClr val="1D1D20"/>
                </a:solidFill>
                <a:effectLst/>
                <a:latin typeface="system-ui"/>
              </a:rPr>
              <a:t>)</a:t>
            </a:r>
            <a:endParaRPr lang="en-US" altLang="zh-CN" b="1"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重要性表现</a:t>
            </a:r>
            <a:r>
              <a:rPr lang="zh-CN" altLang="en-US" b="0" i="0" dirty="0">
                <a:solidFill>
                  <a:srgbClr val="1D1D20"/>
                </a:solidFill>
                <a:effectLst/>
                <a:latin typeface="system-ui"/>
              </a:rPr>
              <a:t>：这组变量在几乎所有模型中都占据了多个</a:t>
            </a:r>
            <a:r>
              <a:rPr lang="en-US" altLang="zh-CN" b="0" i="0" dirty="0">
                <a:solidFill>
                  <a:srgbClr val="1D1D20"/>
                </a:solidFill>
                <a:effectLst/>
                <a:latin typeface="system-ui"/>
              </a:rPr>
              <a:t>Top 10</a:t>
            </a:r>
            <a:r>
              <a:rPr lang="zh-CN" altLang="en-US" b="0" i="0" dirty="0">
                <a:solidFill>
                  <a:srgbClr val="1D1D20"/>
                </a:solidFill>
                <a:effectLst/>
                <a:latin typeface="system-ui"/>
              </a:rPr>
              <a:t>的位置，是除了</a:t>
            </a:r>
            <a:r>
              <a:rPr lang="en-US" altLang="zh-CN" b="0" i="0" dirty="0">
                <a:solidFill>
                  <a:srgbClr val="1D1D20"/>
                </a:solidFill>
                <a:effectLst/>
                <a:latin typeface="system-ui"/>
              </a:rPr>
              <a:t>duration</a:t>
            </a:r>
            <a:r>
              <a:rPr lang="zh-CN" altLang="en-US" b="0" i="0" dirty="0">
                <a:solidFill>
                  <a:srgbClr val="1D1D20"/>
                </a:solidFill>
                <a:effectLst/>
                <a:latin typeface="system-ui"/>
              </a:rPr>
              <a:t>之外最核心的预测因子。</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具体变量解释</a:t>
            </a:r>
            <a:r>
              <a:rPr lang="zh-CN" altLang="en-US" b="0" i="0" dirty="0">
                <a:solidFill>
                  <a:srgbClr val="1D1D20"/>
                </a:solidFill>
                <a:effectLst/>
                <a:latin typeface="system-ui"/>
              </a:rPr>
              <a:t>：</a:t>
            </a:r>
            <a:endParaRPr lang="zh-CN" altLang="en-US" b="0" i="0" dirty="0">
              <a:solidFill>
                <a:srgbClr val="1D1D20"/>
              </a:solidFill>
              <a:effectLst/>
              <a:latin typeface="system-ui"/>
            </a:endParaRPr>
          </a:p>
          <a:p>
            <a:pPr marL="742950" lvl="1" indent="-285750" algn="l">
              <a:buFont typeface="Arial" panose="020B0604020202020204" pitchFamily="34" charset="0"/>
              <a:buChar char="•"/>
            </a:pPr>
            <a:r>
              <a:rPr lang="en-US" altLang="zh-CN" b="1" i="0" dirty="0" err="1">
                <a:solidFill>
                  <a:srgbClr val="1D1D20"/>
                </a:solidFill>
                <a:effectLst/>
                <a:latin typeface="system-ui"/>
              </a:rPr>
              <a:t>nr.employed</a:t>
            </a:r>
            <a:r>
              <a:rPr lang="en-US" altLang="zh-CN" b="1" i="0" dirty="0">
                <a:solidFill>
                  <a:srgbClr val="1D1D20"/>
                </a:solidFill>
                <a:effectLst/>
                <a:latin typeface="system-ui"/>
              </a:rPr>
              <a:t> (</a:t>
            </a:r>
            <a:r>
              <a:rPr lang="zh-CN" altLang="en-US" b="1" i="0" dirty="0">
                <a:solidFill>
                  <a:srgbClr val="1D1D20"/>
                </a:solidFill>
                <a:effectLst/>
                <a:latin typeface="system-ui"/>
              </a:rPr>
              <a:t>银行雇员人数</a:t>
            </a:r>
            <a:r>
              <a:rPr lang="en-US" altLang="zh-CN" b="1" i="0" dirty="0">
                <a:solidFill>
                  <a:srgbClr val="1D1D20"/>
                </a:solidFill>
                <a:effectLst/>
                <a:latin typeface="system-ui"/>
              </a:rPr>
              <a:t>)</a:t>
            </a:r>
            <a:r>
              <a:rPr lang="zh-CN" altLang="en-US" b="0" i="0" dirty="0">
                <a:solidFill>
                  <a:srgbClr val="1D1D20"/>
                </a:solidFill>
                <a:effectLst/>
                <a:latin typeface="system-ui"/>
              </a:rPr>
              <a:t>：这是最常出现的宏观指标之一。它直接反映了银行自身的业务规模和市场活跃度。当银行员工数量较多时，可能意味着营销资源充足、服务能力强，或者整体经济环境较好，从而间接提升了客户订阅意愿。</a:t>
            </a:r>
            <a:endParaRPr lang="zh-CN" altLang="en-US" b="0" i="0" dirty="0">
              <a:solidFill>
                <a:srgbClr val="1D1D20"/>
              </a:solidFill>
              <a:effectLst/>
              <a:latin typeface="system-ui"/>
            </a:endParaRPr>
          </a:p>
          <a:p>
            <a:pPr marL="742950" lvl="1" indent="-285750" algn="l">
              <a:buFont typeface="Arial" panose="020B0604020202020204" pitchFamily="34" charset="0"/>
              <a:buChar char="•"/>
            </a:pPr>
            <a:r>
              <a:rPr lang="en-US" altLang="zh-CN" b="1" i="0" dirty="0">
                <a:solidFill>
                  <a:srgbClr val="1D1D20"/>
                </a:solidFill>
                <a:effectLst/>
                <a:latin typeface="system-ui"/>
              </a:rPr>
              <a:t>euribor3m (3</a:t>
            </a:r>
            <a:r>
              <a:rPr lang="zh-CN" altLang="en-US" b="1" i="0" dirty="0">
                <a:solidFill>
                  <a:srgbClr val="1D1D20"/>
                </a:solidFill>
                <a:effectLst/>
                <a:latin typeface="system-ui"/>
              </a:rPr>
              <a:t>个月欧元银行间拆放利率</a:t>
            </a:r>
            <a:r>
              <a:rPr lang="en-US" altLang="zh-CN" b="1" i="0" dirty="0">
                <a:solidFill>
                  <a:srgbClr val="1D1D20"/>
                </a:solidFill>
                <a:effectLst/>
                <a:latin typeface="system-ui"/>
              </a:rPr>
              <a:t>)</a:t>
            </a:r>
            <a:r>
              <a:rPr lang="zh-CN" altLang="en-US" b="0" i="0" dirty="0">
                <a:solidFill>
                  <a:srgbClr val="1D1D20"/>
                </a:solidFill>
                <a:effectLst/>
                <a:latin typeface="system-ui"/>
              </a:rPr>
              <a:t>：这是衡量资金成本的关键指标。高利率时代，定期存款的吸引力更大，客户更愿意将钱存入银行以获得更高收益。</a:t>
            </a:r>
            <a:endParaRPr lang="zh-CN" altLang="en-US" b="0" i="0" dirty="0">
              <a:solidFill>
                <a:srgbClr val="1D1D20"/>
              </a:solidFill>
              <a:effectLst/>
              <a:latin typeface="system-ui"/>
            </a:endParaRPr>
          </a:p>
          <a:p>
            <a:pPr marL="742950" lvl="1" indent="-285750" algn="l">
              <a:buFont typeface="Arial" panose="020B0604020202020204" pitchFamily="34" charset="0"/>
              <a:buChar char="•"/>
            </a:pPr>
            <a:r>
              <a:rPr lang="en-US" altLang="zh-CN" b="1" i="0" dirty="0" err="1">
                <a:solidFill>
                  <a:srgbClr val="1D1D20"/>
                </a:solidFill>
                <a:effectLst/>
                <a:latin typeface="system-ui"/>
              </a:rPr>
              <a:t>emp.var.rate</a:t>
            </a:r>
            <a:r>
              <a:rPr lang="en-US" altLang="zh-CN" b="1" i="0" dirty="0">
                <a:solidFill>
                  <a:srgbClr val="1D1D20"/>
                </a:solidFill>
                <a:effectLst/>
                <a:latin typeface="system-ui"/>
              </a:rPr>
              <a:t> (</a:t>
            </a:r>
            <a:r>
              <a:rPr lang="zh-CN" altLang="en-US" b="1" i="0" dirty="0">
                <a:solidFill>
                  <a:srgbClr val="1D1D20"/>
                </a:solidFill>
                <a:effectLst/>
                <a:latin typeface="system-ui"/>
              </a:rPr>
              <a:t>就业变动率</a:t>
            </a:r>
            <a:r>
              <a:rPr lang="en-US" altLang="zh-CN" b="1" i="0" dirty="0">
                <a:solidFill>
                  <a:srgbClr val="1D1D20"/>
                </a:solidFill>
                <a:effectLst/>
                <a:latin typeface="system-ui"/>
              </a:rPr>
              <a:t>)</a:t>
            </a:r>
            <a:r>
              <a:rPr lang="zh-CN" altLang="en-US" b="0" i="0" dirty="0">
                <a:solidFill>
                  <a:srgbClr val="1D1D20"/>
                </a:solidFill>
                <a:effectLst/>
                <a:latin typeface="system-ui"/>
              </a:rPr>
              <a:t> 和 </a:t>
            </a:r>
            <a:r>
              <a:rPr lang="en-US" altLang="zh-CN" b="1" i="0" dirty="0" err="1">
                <a:solidFill>
                  <a:srgbClr val="1D1D20"/>
                </a:solidFill>
                <a:effectLst/>
                <a:latin typeface="system-ui"/>
              </a:rPr>
              <a:t>cons.conf.idx</a:t>
            </a:r>
            <a:r>
              <a:rPr lang="en-US" altLang="zh-CN" b="1" i="0" dirty="0">
                <a:solidFill>
                  <a:srgbClr val="1D1D20"/>
                </a:solidFill>
                <a:effectLst/>
                <a:latin typeface="system-ui"/>
              </a:rPr>
              <a:t> (</a:t>
            </a:r>
            <a:r>
              <a:rPr lang="zh-CN" altLang="en-US" b="1" i="0" dirty="0">
                <a:solidFill>
                  <a:srgbClr val="1D1D20"/>
                </a:solidFill>
                <a:effectLst/>
                <a:latin typeface="system-ui"/>
              </a:rPr>
              <a:t>消费者信心指数</a:t>
            </a:r>
            <a:r>
              <a:rPr lang="en-US" altLang="zh-CN" b="1" i="0" dirty="0">
                <a:solidFill>
                  <a:srgbClr val="1D1D20"/>
                </a:solidFill>
                <a:effectLst/>
                <a:latin typeface="system-ui"/>
              </a:rPr>
              <a:t>)</a:t>
            </a:r>
            <a:r>
              <a:rPr lang="zh-CN" altLang="en-US" b="0" i="0" dirty="0">
                <a:solidFill>
                  <a:srgbClr val="1D1D20"/>
                </a:solidFill>
                <a:effectLst/>
                <a:latin typeface="system-ui"/>
              </a:rPr>
              <a:t>：这两个指标直接反映了宏观经济的健康状况。就业率下降或消费者信心低迷时，人们倾向于保守消费和储蓄，这会直接影响他们的金融产品选择。报告中也提到，这些指标存在高度共线性，说明它们共同反映了经济周期的变化。</a:t>
            </a:r>
            <a:endParaRPr lang="zh-CN" altLang="en-US" b="0" i="0" dirty="0">
              <a:solidFill>
                <a:srgbClr val="1D1D20"/>
              </a:solidFill>
              <a:effectLst/>
              <a:latin typeface="system-ui"/>
            </a:endParaRPr>
          </a:p>
          <a:p>
            <a:pPr algn="l">
              <a:buNone/>
            </a:pPr>
            <a:r>
              <a:rPr lang="en-US" altLang="zh-CN" b="1" i="0" dirty="0">
                <a:solidFill>
                  <a:srgbClr val="1D1D20"/>
                </a:solidFill>
                <a:effectLst/>
                <a:latin typeface="system-ui"/>
              </a:rPr>
              <a:t>3. </a:t>
            </a:r>
            <a:r>
              <a:rPr lang="zh-CN" altLang="en-US" b="1" i="0" dirty="0">
                <a:solidFill>
                  <a:srgbClr val="1D1D20"/>
                </a:solidFill>
                <a:effectLst/>
                <a:latin typeface="system-ui"/>
              </a:rPr>
              <a:t>上次营销活动结果 </a:t>
            </a:r>
            <a:r>
              <a:rPr lang="en-US" altLang="zh-CN" b="1" i="0" dirty="0">
                <a:solidFill>
                  <a:srgbClr val="1D1D20"/>
                </a:solidFill>
                <a:effectLst/>
                <a:latin typeface="system-ui"/>
              </a:rPr>
              <a:t>(</a:t>
            </a:r>
            <a:r>
              <a:rPr lang="en-US" altLang="zh-CN" b="1" i="0" dirty="0" err="1">
                <a:solidFill>
                  <a:srgbClr val="1D1D20"/>
                </a:solidFill>
                <a:effectLst/>
                <a:latin typeface="system-ui"/>
              </a:rPr>
              <a:t>poutcome</a:t>
            </a:r>
            <a:r>
              <a:rPr lang="en-US" altLang="zh-CN" b="1" i="0" dirty="0">
                <a:solidFill>
                  <a:srgbClr val="1D1D20"/>
                </a:solidFill>
                <a:effectLst/>
                <a:latin typeface="system-ui"/>
              </a:rPr>
              <a:t>)</a:t>
            </a:r>
            <a:endParaRPr lang="en-US" altLang="zh-CN" b="1"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重要性表现</a:t>
            </a:r>
            <a:r>
              <a:rPr lang="zh-CN" altLang="en-US" b="0" i="0" dirty="0">
                <a:solidFill>
                  <a:srgbClr val="1D1D20"/>
                </a:solidFill>
                <a:effectLst/>
                <a:latin typeface="system-ui"/>
              </a:rPr>
              <a:t>：在</a:t>
            </a:r>
            <a:r>
              <a:rPr lang="en-US" altLang="zh-CN" b="0" i="0" dirty="0">
                <a:solidFill>
                  <a:srgbClr val="1D1D20"/>
                </a:solidFill>
                <a:effectLst/>
                <a:latin typeface="system-ui"/>
              </a:rPr>
              <a:t>AdaBoost</a:t>
            </a:r>
            <a:r>
              <a:rPr lang="zh-CN" altLang="en-US" b="0" i="0" dirty="0">
                <a:solidFill>
                  <a:srgbClr val="1D1D20"/>
                </a:solidFill>
                <a:effectLst/>
                <a:latin typeface="system-ui"/>
              </a:rPr>
              <a:t>和</a:t>
            </a:r>
            <a:r>
              <a:rPr lang="en-US" altLang="zh-CN" b="0" i="0" dirty="0" err="1">
                <a:solidFill>
                  <a:srgbClr val="1D1D20"/>
                </a:solidFill>
                <a:effectLst/>
                <a:latin typeface="system-ui"/>
              </a:rPr>
              <a:t>LightGBM</a:t>
            </a:r>
            <a:r>
              <a:rPr lang="zh-CN" altLang="en-US" b="0" i="0" dirty="0">
                <a:solidFill>
                  <a:srgbClr val="1D1D20"/>
                </a:solidFill>
                <a:effectLst/>
                <a:latin typeface="system-ui"/>
              </a:rPr>
              <a:t>等模型中表现突出。</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业务含义</a:t>
            </a:r>
            <a:r>
              <a:rPr lang="zh-CN" altLang="en-US" b="0" i="0" dirty="0">
                <a:solidFill>
                  <a:srgbClr val="1D1D20"/>
                </a:solidFill>
                <a:effectLst/>
                <a:latin typeface="system-ui"/>
              </a:rPr>
              <a:t>：</a:t>
            </a:r>
            <a:endParaRPr lang="zh-CN" altLang="en-US" b="0" i="0" dirty="0">
              <a:solidFill>
                <a:srgbClr val="1D1D20"/>
              </a:solidFill>
              <a:effectLst/>
              <a:latin typeface="system-ui"/>
            </a:endParaRPr>
          </a:p>
          <a:p>
            <a:pPr marL="742950" lvl="1" indent="-285750" algn="l">
              <a:buFont typeface="Arial" panose="020B0604020202020204" pitchFamily="34" charset="0"/>
              <a:buChar char="•"/>
            </a:pPr>
            <a:r>
              <a:rPr lang="zh-CN" altLang="en-US" b="0" i="0" dirty="0">
                <a:solidFill>
                  <a:srgbClr val="1D1D20"/>
                </a:solidFill>
                <a:effectLst/>
                <a:latin typeface="system-ui"/>
              </a:rPr>
              <a:t>这个变量记录了客户上一次被联系时的结果（成功、失败或从未被联系过）。它是一个强大的历史行为信号。</a:t>
            </a:r>
            <a:endParaRPr lang="zh-CN" altLang="en-US" b="0" i="0" dirty="0">
              <a:solidFill>
                <a:srgbClr val="1D1D20"/>
              </a:solidFill>
              <a:effectLst/>
              <a:latin typeface="system-ui"/>
            </a:endParaRPr>
          </a:p>
          <a:p>
            <a:pPr marL="742950" lvl="1" indent="-285750" algn="l">
              <a:buFont typeface="Arial" panose="020B0604020202020204" pitchFamily="34" charset="0"/>
              <a:buChar char="•"/>
            </a:pPr>
            <a:r>
              <a:rPr lang="zh-CN" altLang="en-US" b="0" i="0" dirty="0">
                <a:solidFill>
                  <a:srgbClr val="1D1D20"/>
                </a:solidFill>
                <a:effectLst/>
                <a:latin typeface="system-ui"/>
              </a:rPr>
              <a:t>如果上次营销成功，表明该客户对银行的产品或服务有较高的接受度；如果失败，则可能需要调整话术或策略。这个变量体现了“历史经验”的价值，是客户忠诚度和营销有效性的直接体现。</a:t>
            </a:r>
            <a:endParaRPr lang="zh-CN" altLang="en-US" b="0" i="0" dirty="0">
              <a:solidFill>
                <a:srgbClr val="1D1D20"/>
              </a:solidFill>
              <a:effectLst/>
              <a:latin typeface="system-ui"/>
            </a:endParaRPr>
          </a:p>
          <a:p>
            <a:pPr algn="l">
              <a:buNone/>
            </a:pPr>
            <a:r>
              <a:rPr lang="en-US" altLang="zh-CN" b="1" i="0" dirty="0">
                <a:solidFill>
                  <a:srgbClr val="1D1D20"/>
                </a:solidFill>
                <a:effectLst/>
                <a:latin typeface="system-ui"/>
              </a:rPr>
              <a:t>4. </a:t>
            </a:r>
            <a:r>
              <a:rPr lang="zh-CN" altLang="en-US" b="1" i="0" dirty="0">
                <a:solidFill>
                  <a:srgbClr val="1D1D20"/>
                </a:solidFill>
                <a:effectLst/>
                <a:latin typeface="system-ui"/>
              </a:rPr>
              <a:t>本次活动中联系次数 </a:t>
            </a:r>
            <a:r>
              <a:rPr lang="en-US" altLang="zh-CN" b="1" i="0" dirty="0">
                <a:solidFill>
                  <a:srgbClr val="1D1D20"/>
                </a:solidFill>
                <a:effectLst/>
                <a:latin typeface="system-ui"/>
              </a:rPr>
              <a:t>(campaign)</a:t>
            </a:r>
            <a:endParaRPr lang="en-US" altLang="zh-CN" b="1"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重要性表现</a:t>
            </a:r>
            <a:r>
              <a:rPr lang="zh-CN" altLang="en-US" b="0" i="0" dirty="0">
                <a:solidFill>
                  <a:srgbClr val="1D1D20"/>
                </a:solidFill>
                <a:effectLst/>
                <a:latin typeface="system-ui"/>
              </a:rPr>
              <a:t>：在</a:t>
            </a:r>
            <a:r>
              <a:rPr lang="en-US" altLang="zh-CN" b="0" i="0" dirty="0">
                <a:solidFill>
                  <a:srgbClr val="1D1D20"/>
                </a:solidFill>
                <a:effectLst/>
                <a:latin typeface="system-ui"/>
              </a:rPr>
              <a:t>AdaBoost</a:t>
            </a:r>
            <a:r>
              <a:rPr lang="zh-CN" altLang="en-US" b="0" i="0" dirty="0">
                <a:solidFill>
                  <a:srgbClr val="1D1D20"/>
                </a:solidFill>
                <a:effectLst/>
                <a:latin typeface="system-ui"/>
              </a:rPr>
              <a:t>和</a:t>
            </a:r>
            <a:r>
              <a:rPr lang="en-US" altLang="zh-CN" b="0" i="0" dirty="0">
                <a:solidFill>
                  <a:srgbClr val="1D1D20"/>
                </a:solidFill>
                <a:effectLst/>
                <a:latin typeface="system-ui"/>
              </a:rPr>
              <a:t>Random Forest</a:t>
            </a:r>
            <a:r>
              <a:rPr lang="zh-CN" altLang="en-US" b="0" i="0" dirty="0">
                <a:solidFill>
                  <a:srgbClr val="1D1D20"/>
                </a:solidFill>
                <a:effectLst/>
                <a:latin typeface="system-ui"/>
              </a:rPr>
              <a:t>等模型中较为重要。</a:t>
            </a:r>
            <a:endParaRPr lang="zh-CN" altLang="en-US" b="0" i="0" dirty="0">
              <a:solidFill>
                <a:srgbClr val="1D1D20"/>
              </a:solidFill>
              <a:effectLst/>
              <a:latin typeface="system-ui"/>
            </a:endParaRPr>
          </a:p>
          <a:p>
            <a:pPr algn="l">
              <a:buFont typeface="Arial" panose="020B0604020202020204" pitchFamily="34" charset="0"/>
              <a:buChar char="•"/>
            </a:pPr>
            <a:r>
              <a:rPr lang="zh-CN" altLang="en-US" b="1" i="0" dirty="0">
                <a:solidFill>
                  <a:srgbClr val="1D1D20"/>
                </a:solidFill>
                <a:effectLst/>
                <a:latin typeface="system-ui"/>
              </a:rPr>
              <a:t>业务含义</a:t>
            </a:r>
            <a:r>
              <a:rPr lang="zh-CN" altLang="en-US" b="0" i="0" dirty="0">
                <a:solidFill>
                  <a:srgbClr val="1D1D20"/>
                </a:solidFill>
                <a:effectLst/>
                <a:latin typeface="system-ui"/>
              </a:rPr>
              <a:t>：</a:t>
            </a:r>
            <a:endParaRPr lang="zh-CN" altLang="en-US" b="0" i="0" dirty="0">
              <a:solidFill>
                <a:srgbClr val="1D1D20"/>
              </a:solidFill>
              <a:effectLst/>
              <a:latin typeface="system-ui"/>
            </a:endParaRPr>
          </a:p>
          <a:p>
            <a:pPr marL="742950" lvl="1" indent="-285750" algn="l">
              <a:buFont typeface="Arial" panose="020B0604020202020204" pitchFamily="34" charset="0"/>
              <a:buChar char="•"/>
            </a:pPr>
            <a:r>
              <a:rPr lang="zh-CN" altLang="en-US" b="0" i="0" dirty="0">
                <a:solidFill>
                  <a:srgbClr val="1D1D20"/>
                </a:solidFill>
                <a:effectLst/>
                <a:latin typeface="system-ui"/>
              </a:rPr>
              <a:t>它衡量了银行对该客户的营销强度。适度的联系可以提高转化率，但过度频繁的联系可能会引起客户反感，导致转化率下降（报告中也提到了这一点）。</a:t>
            </a:r>
            <a:endParaRPr lang="zh-CN" altLang="en-US" b="0" i="0" dirty="0">
              <a:solidFill>
                <a:srgbClr val="1D1D20"/>
              </a:solidFill>
              <a:effectLst/>
              <a:latin typeface="system-ui"/>
            </a:endParaRPr>
          </a:p>
          <a:p>
            <a:pPr marL="742950" lvl="1" indent="-285750" algn="l">
              <a:buFont typeface="Arial" panose="020B0604020202020204" pitchFamily="34" charset="0"/>
              <a:buChar char="•"/>
            </a:pPr>
            <a:r>
              <a:rPr lang="zh-CN" altLang="en-US" b="0" i="0" dirty="0">
                <a:solidFill>
                  <a:srgbClr val="1D1D20"/>
                </a:solidFill>
                <a:effectLst/>
                <a:latin typeface="system-ui"/>
              </a:rPr>
              <a:t>模型通过这个变量学习到一个“最佳接触频率”，帮助银行避免无效或负面的营销骚扰。</a:t>
            </a:r>
            <a:endParaRPr lang="zh-CN" altLang="en-US" b="0" i="0" dirty="0">
              <a:solidFill>
                <a:srgbClr val="1D1D20"/>
              </a:solidFill>
              <a:effectLst/>
              <a:latin typeface="system-ui"/>
            </a:endParaRPr>
          </a:p>
          <a:p>
            <a:endParaRPr lang="zh-CN" altLang="en-US" dirty="0"/>
          </a:p>
        </p:txBody>
      </p:sp>
      <p:sp>
        <p:nvSpPr>
          <p:cNvPr id="4" name="灯片编号占位符 3"/>
          <p:cNvSpPr>
            <a:spLocks noGrp="1"/>
          </p:cNvSpPr>
          <p:nvPr>
            <p:ph type="sldNum" sz="quarter" idx="5"/>
          </p:nvPr>
        </p:nvSpPr>
        <p:spPr/>
        <p:txBody>
          <a:bodyPr/>
          <a:lstStyle/>
          <a:p>
            <a:fld id="{0EB02BCB-5299-4855-8D6D-701D9065D45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7E5080-661D-48B8-B5B0-02437C5E10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A85F5E-421F-4B03-9AA1-E5A6A55AC44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E5080-661D-48B8-B5B0-02437C5E108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A85F5E-421F-4B03-9AA1-E5A6A55AC44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39.png"/><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image" Target="../media/image6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39.png"/><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image" Target="../media/image61.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image" Target="../media/image6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image" Target="../media/image6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image" Target="../media/image6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image" Target="../media/image61.png"/></Relationships>
</file>

<file path=ppt/slides/_rels/slide16.xml.rels><?xml version="1.0" encoding="UTF-8" standalone="yes"?>
<Relationships xmlns="http://schemas.openxmlformats.org/package/2006/relationships"><Relationship Id="rId9" Type="http://schemas.openxmlformats.org/officeDocument/2006/relationships/image" Target="../media/image78.png"/><Relationship Id="rId8" Type="http://schemas.openxmlformats.org/officeDocument/2006/relationships/image" Target="../media/image77.png"/><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1" Type="http://schemas.openxmlformats.org/officeDocument/2006/relationships/slideLayout" Target="../slideLayouts/slideLayout2.xml"/><Relationship Id="rId10" Type="http://schemas.openxmlformats.org/officeDocument/2006/relationships/image" Target="../media/image79.png"/><Relationship Id="rId1" Type="http://schemas.openxmlformats.org/officeDocument/2006/relationships/image" Target="../media/image70.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13.png"/><Relationship Id="rId10" Type="http://schemas.openxmlformats.org/officeDocument/2006/relationships/notesSlide" Target="../notesSlides/notesSlide6.xml"/><Relationship Id="rId1" Type="http://schemas.openxmlformats.org/officeDocument/2006/relationships/image" Target="../media/image70.png"/></Relationships>
</file>

<file path=ppt/slides/_rels/slide18.xml.rels><?xml version="1.0" encoding="UTF-8" standalone="yes"?>
<Relationships xmlns="http://schemas.openxmlformats.org/package/2006/relationships"><Relationship Id="rId9" Type="http://schemas.openxmlformats.org/officeDocument/2006/relationships/image" Target="../media/image93.pn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3" Type="http://schemas.openxmlformats.org/officeDocument/2006/relationships/slideLayout" Target="../slideLayouts/slideLayout2.xml"/><Relationship Id="rId12" Type="http://schemas.openxmlformats.org/officeDocument/2006/relationships/image" Target="../media/image96.png"/><Relationship Id="rId11" Type="http://schemas.openxmlformats.org/officeDocument/2006/relationships/image" Target="../media/image95.png"/><Relationship Id="rId10" Type="http://schemas.openxmlformats.org/officeDocument/2006/relationships/image" Target="../media/image94.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104.png"/><Relationship Id="rId8" Type="http://schemas.openxmlformats.org/officeDocument/2006/relationships/image" Target="../media/image103.png"/><Relationship Id="rId7" Type="http://schemas.openxmlformats.org/officeDocument/2006/relationships/image" Target="../media/image102.png"/><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97.png"/><Relationship Id="rId13" Type="http://schemas.openxmlformats.org/officeDocument/2006/relationships/notesSlide" Target="../notesSlides/notesSlide7.xml"/><Relationship Id="rId12" Type="http://schemas.openxmlformats.org/officeDocument/2006/relationships/slideLayout" Target="../slideLayouts/slideLayout2.xml"/><Relationship Id="rId11" Type="http://schemas.openxmlformats.org/officeDocument/2006/relationships/image" Target="../media/image106.png"/><Relationship Id="rId10" Type="http://schemas.openxmlformats.org/officeDocument/2006/relationships/image" Target="../media/image105.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3" Type="http://schemas.openxmlformats.org/officeDocument/2006/relationships/slideLayout" Target="../slideLayouts/slideLayout2.xm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113.png"/><Relationship Id="rId7" Type="http://schemas.openxmlformats.org/officeDocument/2006/relationships/image" Target="../media/image112.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115.jpe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image" Target="../media/image122.png"/><Relationship Id="rId7" Type="http://schemas.openxmlformats.org/officeDocument/2006/relationships/image" Target="../media/image121.png"/><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1" Type="http://schemas.openxmlformats.org/officeDocument/2006/relationships/slideLayout" Target="../slideLayouts/slideLayout2.xml"/><Relationship Id="rId20" Type="http://schemas.openxmlformats.org/officeDocument/2006/relationships/image" Target="../media/image130.png"/><Relationship Id="rId2" Type="http://schemas.openxmlformats.org/officeDocument/2006/relationships/image" Target="../media/image116.png"/><Relationship Id="rId19" Type="http://schemas.openxmlformats.org/officeDocument/2006/relationships/image" Target="../media/image129.png"/><Relationship Id="rId18" Type="http://schemas.openxmlformats.org/officeDocument/2006/relationships/image" Target="../media/image128.png"/><Relationship Id="rId17" Type="http://schemas.openxmlformats.org/officeDocument/2006/relationships/image" Target="../media/image127.png"/><Relationship Id="rId16" Type="http://schemas.openxmlformats.org/officeDocument/2006/relationships/image" Target="../media/image126.png"/><Relationship Id="rId15" Type="http://schemas.openxmlformats.org/officeDocument/2006/relationships/image" Target="../media/image88.png"/><Relationship Id="rId14" Type="http://schemas.openxmlformats.org/officeDocument/2006/relationships/image" Target="../media/image93.png"/><Relationship Id="rId13" Type="http://schemas.openxmlformats.org/officeDocument/2006/relationships/image" Target="../media/image125.png"/><Relationship Id="rId12" Type="http://schemas.openxmlformats.org/officeDocument/2006/relationships/image" Target="../media/image124.png"/><Relationship Id="rId11" Type="http://schemas.openxmlformats.org/officeDocument/2006/relationships/image" Target="../media/image91.png"/><Relationship Id="rId10" Type="http://schemas.openxmlformats.org/officeDocument/2006/relationships/image" Target="../media/image96.png"/><Relationship Id="rId1" Type="http://schemas.openxmlformats.org/officeDocument/2006/relationships/image" Target="../media/image70.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31.png"/><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image" Target="../media/image70.png"/></Relationships>
</file>

<file path=ppt/slides/_rels/slide23.xml.rels><?xml version="1.0" encoding="UTF-8" standalone="yes"?>
<Relationships xmlns="http://schemas.openxmlformats.org/package/2006/relationships"><Relationship Id="rId9" Type="http://schemas.openxmlformats.org/officeDocument/2006/relationships/image" Target="../media/image138.png"/><Relationship Id="rId8" Type="http://schemas.openxmlformats.org/officeDocument/2006/relationships/image" Target="../media/image137.png"/><Relationship Id="rId7" Type="http://schemas.openxmlformats.org/officeDocument/2006/relationships/image" Target="../media/image39.png"/><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png"/><Relationship Id="rId15" Type="http://schemas.openxmlformats.org/officeDocument/2006/relationships/notesSlide" Target="../notesSlides/notesSlide10.xml"/><Relationship Id="rId14" Type="http://schemas.openxmlformats.org/officeDocument/2006/relationships/slideLayout" Target="../slideLayouts/slideLayout2.xml"/><Relationship Id="rId13" Type="http://schemas.openxmlformats.org/officeDocument/2006/relationships/image" Target="../media/image142.png"/><Relationship Id="rId12" Type="http://schemas.openxmlformats.org/officeDocument/2006/relationships/image" Target="../media/image141.png"/><Relationship Id="rId11" Type="http://schemas.openxmlformats.org/officeDocument/2006/relationships/image" Target="../media/image140.png"/><Relationship Id="rId10" Type="http://schemas.openxmlformats.org/officeDocument/2006/relationships/image" Target="../media/image139.png"/><Relationship Id="rId1" Type="http://schemas.openxmlformats.org/officeDocument/2006/relationships/image" Target="../media/image132.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46.png"/><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image" Target="../media/image143.jpeg"/></Relationships>
</file>

<file path=ppt/slides/_rels/slide25.xml.rels><?xml version="1.0" encoding="UTF-8" standalone="yes"?>
<Relationships xmlns="http://schemas.openxmlformats.org/package/2006/relationships"><Relationship Id="rId9" Type="http://schemas.openxmlformats.org/officeDocument/2006/relationships/image" Target="../media/image145.jpeg"/><Relationship Id="rId8" Type="http://schemas.openxmlformats.org/officeDocument/2006/relationships/image" Target="../media/image122.png"/><Relationship Id="rId7" Type="http://schemas.openxmlformats.org/officeDocument/2006/relationships/image" Target="../media/image152.png"/><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image" Target="../media/image86.png"/><Relationship Id="rId2" Type="http://schemas.openxmlformats.org/officeDocument/2006/relationships/image" Target="../media/image148.png"/><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image" Target="../media/image147.png"/></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image" Target="../media/image156.png"/><Relationship Id="rId6" Type="http://schemas.openxmlformats.org/officeDocument/2006/relationships/image" Target="../media/image122.png"/><Relationship Id="rId5" Type="http://schemas.openxmlformats.org/officeDocument/2006/relationships/image" Target="../media/image90.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1.png"/><Relationship Id="rId7" Type="http://schemas.openxmlformats.org/officeDocument/2006/relationships/image" Target="../media/image160.png"/><Relationship Id="rId6" Type="http://schemas.openxmlformats.org/officeDocument/2006/relationships/image" Target="../media/image159.png"/><Relationship Id="rId5" Type="http://schemas.openxmlformats.org/officeDocument/2006/relationships/image" Target="../media/image126.png"/><Relationship Id="rId4" Type="http://schemas.openxmlformats.org/officeDocument/2006/relationships/image" Target="../media/image158.png"/><Relationship Id="rId3" Type="http://schemas.openxmlformats.org/officeDocument/2006/relationships/image" Target="../media/image120.png"/><Relationship Id="rId2" Type="http://schemas.openxmlformats.org/officeDocument/2006/relationships/image" Target="../media/image13.png"/><Relationship Id="rId10" Type="http://schemas.openxmlformats.org/officeDocument/2006/relationships/notesSlide" Target="../notesSlides/notesSlide14.xml"/><Relationship Id="rId1" Type="http://schemas.openxmlformats.org/officeDocument/2006/relationships/image" Target="../media/image157.png"/></Relationships>
</file>

<file path=ppt/slides/_rels/slide28.xml.rels><?xml version="1.0" encoding="UTF-8" standalone="yes"?>
<Relationships xmlns="http://schemas.openxmlformats.org/package/2006/relationships"><Relationship Id="rId9" Type="http://schemas.openxmlformats.org/officeDocument/2006/relationships/image" Target="../media/image170.png"/><Relationship Id="rId8" Type="http://schemas.openxmlformats.org/officeDocument/2006/relationships/image" Target="../media/image169.png"/><Relationship Id="rId7" Type="http://schemas.openxmlformats.org/officeDocument/2006/relationships/image" Target="../media/image168.png"/><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0" Type="http://schemas.openxmlformats.org/officeDocument/2006/relationships/slideLayout" Target="../slideLayouts/slideLayout2.xml"/><Relationship Id="rId2" Type="http://schemas.openxmlformats.org/officeDocument/2006/relationships/image" Target="../media/image163.png"/><Relationship Id="rId19" Type="http://schemas.openxmlformats.org/officeDocument/2006/relationships/image" Target="../media/image180.png"/><Relationship Id="rId18" Type="http://schemas.openxmlformats.org/officeDocument/2006/relationships/image" Target="../media/image179.png"/><Relationship Id="rId17" Type="http://schemas.openxmlformats.org/officeDocument/2006/relationships/image" Target="../media/image178.png"/><Relationship Id="rId16" Type="http://schemas.openxmlformats.org/officeDocument/2006/relationships/image" Target="../media/image177.png"/><Relationship Id="rId15" Type="http://schemas.openxmlformats.org/officeDocument/2006/relationships/image" Target="../media/image176.png"/><Relationship Id="rId14" Type="http://schemas.openxmlformats.org/officeDocument/2006/relationships/image" Target="../media/image175.png"/><Relationship Id="rId13" Type="http://schemas.openxmlformats.org/officeDocument/2006/relationships/image" Target="../media/image174.png"/><Relationship Id="rId12" Type="http://schemas.openxmlformats.org/officeDocument/2006/relationships/image" Target="../media/image173.png"/><Relationship Id="rId11" Type="http://schemas.openxmlformats.org/officeDocument/2006/relationships/image" Target="../media/image172.png"/><Relationship Id="rId10" Type="http://schemas.openxmlformats.org/officeDocument/2006/relationships/image" Target="../media/image171.png"/><Relationship Id="rId1" Type="http://schemas.openxmlformats.org/officeDocument/2006/relationships/image" Target="../media/image162.png"/></Relationships>
</file>

<file path=ppt/slides/_rels/slide29.xml.rels><?xml version="1.0" encoding="UTF-8" standalone="yes"?>
<Relationships xmlns="http://schemas.openxmlformats.org/package/2006/relationships"><Relationship Id="rId9" Type="http://schemas.openxmlformats.org/officeDocument/2006/relationships/image" Target="../media/image188.png"/><Relationship Id="rId8" Type="http://schemas.openxmlformats.org/officeDocument/2006/relationships/image" Target="../media/image187.png"/><Relationship Id="rId7" Type="http://schemas.openxmlformats.org/officeDocument/2006/relationships/image" Target="../media/image186.png"/><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image" Target="../media/image13.png"/><Relationship Id="rId13" Type="http://schemas.openxmlformats.org/officeDocument/2006/relationships/slideLayout" Target="../slideLayouts/slideLayout2.xml"/><Relationship Id="rId12" Type="http://schemas.openxmlformats.org/officeDocument/2006/relationships/image" Target="../media/image39.png"/><Relationship Id="rId11" Type="http://schemas.openxmlformats.org/officeDocument/2006/relationships/image" Target="../media/image190.png"/><Relationship Id="rId10" Type="http://schemas.openxmlformats.org/officeDocument/2006/relationships/image" Target="../media/image189.png"/><Relationship Id="rId1" Type="http://schemas.openxmlformats.org/officeDocument/2006/relationships/image" Target="../media/image181.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svg"/><Relationship Id="rId7" Type="http://schemas.openxmlformats.org/officeDocument/2006/relationships/image" Target="../media/image18.png"/><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196.png"/><Relationship Id="rId8" Type="http://schemas.openxmlformats.org/officeDocument/2006/relationships/image" Target="../media/image195.png"/><Relationship Id="rId7" Type="http://schemas.openxmlformats.org/officeDocument/2006/relationships/image" Target="../media/image194.png"/><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4.png"/><Relationship Id="rId2" Type="http://schemas.openxmlformats.org/officeDocument/2006/relationships/image" Target="../media/image86.png"/><Relationship Id="rId13" Type="http://schemas.openxmlformats.org/officeDocument/2006/relationships/slideLayout" Target="../slideLayouts/slideLayout2.xml"/><Relationship Id="rId12" Type="http://schemas.openxmlformats.org/officeDocument/2006/relationships/image" Target="../media/image88.png"/><Relationship Id="rId11" Type="http://schemas.openxmlformats.org/officeDocument/2006/relationships/image" Target="../media/image198.png"/><Relationship Id="rId10" Type="http://schemas.openxmlformats.org/officeDocument/2006/relationships/image" Target="../media/image197.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5" Type="http://schemas.openxmlformats.org/officeDocument/2006/relationships/slideLayout" Target="../slideLayouts/slideLayout2.xml"/><Relationship Id="rId14" Type="http://schemas.openxmlformats.org/officeDocument/2006/relationships/hyperlink" Target="https://archive.ics.uci.edu/dataset/222" TargetMode="External"/><Relationship Id="rId13" Type="http://schemas.openxmlformats.org/officeDocument/2006/relationships/image" Target="../media/image35.png"/><Relationship Id="rId12" Type="http://schemas.openxmlformats.org/officeDocument/2006/relationships/image" Target="../media/image34.png"/><Relationship Id="rId11" Type="http://schemas.openxmlformats.org/officeDocument/2006/relationships/image" Target="../media/image33.png"/><Relationship Id="rId10" Type="http://schemas.openxmlformats.org/officeDocument/2006/relationships/image" Target="../media/image32.pn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image" Target="../media/image36.png"/></Relationships>
</file>

<file path=ppt/slides/_rels/slide8.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3" Type="http://schemas.openxmlformats.org/officeDocument/2006/relationships/notesSlide" Target="../notesSlides/notesSlide1.xml"/><Relationship Id="rId22" Type="http://schemas.openxmlformats.org/officeDocument/2006/relationships/slideLayout" Target="../slideLayouts/slideLayout2.xml"/><Relationship Id="rId21" Type="http://schemas.openxmlformats.org/officeDocument/2006/relationships/image" Target="../media/image60.png"/><Relationship Id="rId20" Type="http://schemas.openxmlformats.org/officeDocument/2006/relationships/image" Target="../media/image59.png"/><Relationship Id="rId2" Type="http://schemas.openxmlformats.org/officeDocument/2006/relationships/image" Target="../media/image41.png"/><Relationship Id="rId19" Type="http://schemas.openxmlformats.org/officeDocument/2006/relationships/image" Target="../media/image58.png"/><Relationship Id="rId18" Type="http://schemas.openxmlformats.org/officeDocument/2006/relationships/image" Target="../media/image57.png"/><Relationship Id="rId17" Type="http://schemas.openxmlformats.org/officeDocument/2006/relationships/image" Target="../media/image56.png"/><Relationship Id="rId16" Type="http://schemas.openxmlformats.org/officeDocument/2006/relationships/image" Target="../media/image55.png"/><Relationship Id="rId15" Type="http://schemas.openxmlformats.org/officeDocument/2006/relationships/image" Target="../media/image54.png"/><Relationship Id="rId14" Type="http://schemas.openxmlformats.org/officeDocument/2006/relationships/image" Target="../media/image53.png"/><Relationship Id="rId13" Type="http://schemas.openxmlformats.org/officeDocument/2006/relationships/image" Target="../media/image52.png"/><Relationship Id="rId12" Type="http://schemas.openxmlformats.org/officeDocument/2006/relationships/image" Target="../media/image51.png"/><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40.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rotWithShape="1">
          <a:blip r:embed="rId1"/>
          <a:srcRect r="1538" b="2703"/>
          <a:stretch>
            <a:fillRect/>
          </a:stretch>
        </p:blipFill>
        <p:spPr>
          <a:xfrm rot="21600000">
            <a:off x="0" y="0"/>
            <a:ext cx="12192000" cy="6858000"/>
          </a:xfrm>
          <a:prstGeom prst="rect">
            <a:avLst/>
          </a:prstGeom>
        </p:spPr>
      </p:pic>
      <p:sp>
        <p:nvSpPr>
          <p:cNvPr id="5" name="textbox 4"/>
          <p:cNvSpPr/>
          <p:nvPr/>
        </p:nvSpPr>
        <p:spPr>
          <a:xfrm>
            <a:off x="1695707" y="1822626"/>
            <a:ext cx="8800586" cy="2098675"/>
          </a:xfrm>
          <a:prstGeom prst="rect">
            <a:avLst/>
          </a:prstGeom>
          <a:noFill/>
          <a:ln w="0" cap="flat">
            <a:noFill/>
            <a:prstDash val="solid"/>
            <a:miter lim="0"/>
          </a:ln>
        </p:spPr>
        <p:txBody>
          <a:bodyPr vert="horz" wrap="square" lIns="0" tIns="0" rIns="0" bIns="0"/>
          <a:lstStyle/>
          <a:p>
            <a:pPr algn="l" rtl="0" eaLnBrk="0">
              <a:lnSpc>
                <a:spcPct val="102000"/>
              </a:lnSpc>
            </a:pPr>
            <a:endParaRPr sz="100" dirty="0">
              <a:latin typeface="Arial" panose="020B0604020202020204"/>
              <a:ea typeface="Arial" panose="020B0604020202020204"/>
              <a:cs typeface="Arial" panose="020B0604020202020204"/>
            </a:endParaRPr>
          </a:p>
          <a:p>
            <a:pPr marL="12700" algn="l" rtl="0" eaLnBrk="0">
              <a:lnSpc>
                <a:spcPct val="96000"/>
              </a:lnSpc>
              <a:spcBef>
                <a:spcPts val="0"/>
              </a:spcBef>
            </a:pPr>
            <a:r>
              <a:rPr sz="4400" b="1" kern="0" spc="180" dirty="0" err="1">
                <a:solidFill>
                  <a:srgbClr val="FFFFFF">
                    <a:alpha val="100000"/>
                  </a:srgbClr>
                </a:solidFill>
                <a:latin typeface="黑体" panose="02010609060101010101" charset="-122"/>
                <a:ea typeface="黑体" panose="02010609060101010101" charset="-122"/>
                <a:cs typeface="黑体" panose="02010609060101010101" charset="-122"/>
              </a:rPr>
              <a:t>集成学习驱动的银行营销响应预</a:t>
            </a:r>
            <a:r>
              <a:rPr lang="zh-CN" altLang="en-US" sz="4400" b="1" kern="0" spc="180" dirty="0">
                <a:solidFill>
                  <a:srgbClr val="FFFFFF">
                    <a:alpha val="100000"/>
                  </a:srgbClr>
                </a:solidFill>
                <a:latin typeface="黑体" panose="02010609060101010101" charset="-122"/>
                <a:ea typeface="黑体" panose="02010609060101010101" charset="-122"/>
                <a:cs typeface="黑体" panose="02010609060101010101" charset="-122"/>
              </a:rPr>
              <a:t>测</a:t>
            </a:r>
            <a:endParaRPr sz="4400" dirty="0">
              <a:latin typeface="黑体" panose="02010609060101010101" charset="-122"/>
              <a:ea typeface="黑体" panose="02010609060101010101" charset="-122"/>
              <a:cs typeface="黑体" panose="02010609060101010101" charset="-122"/>
            </a:endParaRPr>
          </a:p>
          <a:p>
            <a:pPr marL="3795395" algn="l" rtl="0" eaLnBrk="0">
              <a:lnSpc>
                <a:spcPct val="98000"/>
              </a:lnSpc>
              <a:spcBef>
                <a:spcPts val="90"/>
              </a:spcBef>
            </a:pPr>
            <a:endParaRPr sz="1000" dirty="0">
              <a:latin typeface="Arial" panose="020B0604020202020204"/>
              <a:ea typeface="Arial" panose="020B0604020202020204"/>
              <a:cs typeface="Arial" panose="020B0604020202020204"/>
            </a:endParaRPr>
          </a:p>
          <a:p>
            <a:pPr marL="3338195" algn="l" rtl="0" eaLnBrk="0">
              <a:lnSpc>
                <a:spcPct val="95000"/>
              </a:lnSpc>
              <a:spcBef>
                <a:spcPts val="450"/>
              </a:spcBef>
            </a:pPr>
            <a:r>
              <a:rPr lang="en-US" altLang="zh-CN" sz="1500" kern="0" spc="-10" dirty="0">
                <a:solidFill>
                  <a:srgbClr val="FFFFFF">
                    <a:alpha val="100000"/>
                  </a:srgbClr>
                </a:solidFill>
                <a:latin typeface="黑体" panose="02010609060101010101" charset="-122"/>
                <a:ea typeface="黑体" panose="02010609060101010101" charset="-122"/>
                <a:cs typeface="黑体" panose="02010609060101010101" charset="-122"/>
              </a:rPr>
              <a:t>《</a:t>
            </a:r>
            <a:r>
              <a:rPr sz="1500" kern="0" spc="-10" dirty="0" err="1">
                <a:solidFill>
                  <a:srgbClr val="FFFFFF">
                    <a:alpha val="100000"/>
                  </a:srgbClr>
                </a:solidFill>
                <a:latin typeface="黑体" panose="02010609060101010101" charset="-122"/>
                <a:ea typeface="黑体" panose="02010609060101010101" charset="-122"/>
                <a:cs typeface="黑体" panose="02010609060101010101" charset="-122"/>
              </a:rPr>
              <a:t>机器学习</a:t>
            </a:r>
            <a:r>
              <a:rPr lang="en-US" altLang="zh-CN" sz="1500" kern="0" spc="-10" dirty="0">
                <a:solidFill>
                  <a:srgbClr val="FFFFFF">
                    <a:alpha val="100000"/>
                  </a:srgbClr>
                </a:solidFill>
                <a:latin typeface="黑体" panose="02010609060101010101" charset="-122"/>
                <a:ea typeface="黑体" panose="02010609060101010101" charset="-122"/>
                <a:cs typeface="黑体" panose="02010609060101010101" charset="-122"/>
              </a:rPr>
              <a:t>》</a:t>
            </a:r>
            <a:r>
              <a:rPr lang="zh-CN" altLang="en-US" sz="1500" kern="0" spc="-10" dirty="0">
                <a:solidFill>
                  <a:srgbClr val="FFFFFF">
                    <a:alpha val="100000"/>
                  </a:srgbClr>
                </a:solidFill>
                <a:latin typeface="黑体" panose="02010609060101010101" charset="-122"/>
                <a:ea typeface="黑体" panose="02010609060101010101" charset="-122"/>
                <a:cs typeface="黑体" panose="02010609060101010101" charset="-122"/>
              </a:rPr>
              <a:t>期中作业</a:t>
            </a:r>
            <a:r>
              <a:rPr sz="1500" kern="0" spc="-10" dirty="0" err="1">
                <a:solidFill>
                  <a:srgbClr val="FFFFFF">
                    <a:alpha val="100000"/>
                  </a:srgbClr>
                </a:solidFill>
                <a:latin typeface="黑体" panose="02010609060101010101" charset="-122"/>
                <a:ea typeface="黑体" panose="02010609060101010101" charset="-122"/>
                <a:cs typeface="黑体" panose="02010609060101010101" charset="-122"/>
              </a:rPr>
              <a:t>报告</a:t>
            </a:r>
            <a:endParaRPr sz="1500" dirty="0">
              <a:latin typeface="黑体" panose="02010609060101010101" charset="-122"/>
              <a:ea typeface="黑体" panose="02010609060101010101" charset="-122"/>
              <a:cs typeface="黑体" panose="02010609060101010101" charset="-122"/>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51000"/>
              </a:lnSpc>
            </a:pPr>
            <a:endParaRPr sz="100" dirty="0">
              <a:latin typeface="Arial" panose="020B0604020202020204"/>
              <a:ea typeface="Arial" panose="020B0604020202020204"/>
              <a:cs typeface="Arial" panose="020B0604020202020204"/>
            </a:endParaRPr>
          </a:p>
        </p:txBody>
      </p:sp>
      <p:sp>
        <p:nvSpPr>
          <p:cNvPr id="6" name="textbox 6"/>
          <p:cNvSpPr/>
          <p:nvPr/>
        </p:nvSpPr>
        <p:spPr>
          <a:xfrm>
            <a:off x="6630389" y="2613183"/>
            <a:ext cx="471805" cy="113664"/>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96000"/>
              </a:lnSpc>
            </a:pPr>
            <a:r>
              <a:rPr sz="600" i="1" kern="0" spc="30" dirty="0">
                <a:solidFill>
                  <a:srgbClr val="80B060">
                    <a:alpha val="100000"/>
                  </a:srgbClr>
                </a:solidFill>
                <a:latin typeface="黑体" panose="02010609060101010101" charset="-122"/>
                <a:ea typeface="黑体" panose="02010609060101010101" charset="-122"/>
                <a:cs typeface="黑体" panose="02010609060101010101" charset="-122"/>
              </a:rPr>
              <a:t>回</a:t>
            </a:r>
            <a:r>
              <a:rPr sz="600" kern="0" spc="30" dirty="0">
                <a:solidFill>
                  <a:srgbClr val="80B060">
                    <a:alpha val="100000"/>
                  </a:srgbClr>
                </a:solidFill>
                <a:latin typeface="黑体" panose="02010609060101010101" charset="-122"/>
                <a:ea typeface="黑体" panose="02010609060101010101" charset="-122"/>
                <a:cs typeface="黑体" panose="02010609060101010101" charset="-122"/>
              </a:rPr>
              <a:t> </a:t>
            </a:r>
            <a:r>
              <a:rPr sz="600" i="1" kern="0" spc="30" dirty="0">
                <a:solidFill>
                  <a:srgbClr val="80C0A0">
                    <a:alpha val="100000"/>
                  </a:srgbClr>
                </a:solidFill>
                <a:latin typeface="黑体" panose="02010609060101010101" charset="-122"/>
                <a:ea typeface="黑体" panose="02010609060101010101" charset="-122"/>
                <a:cs typeface="黑体" panose="02010609060101010101" charset="-122"/>
              </a:rPr>
              <a:t>活跃用户</a:t>
            </a:r>
            <a:endParaRPr sz="600" dirty="0">
              <a:latin typeface="黑体" panose="02010609060101010101" charset="-122"/>
              <a:ea typeface="黑体" panose="02010609060101010101" charset="-122"/>
              <a:cs typeface="黑体" panose="02010609060101010101" charset="-122"/>
            </a:endParaRPr>
          </a:p>
        </p:txBody>
      </p:sp>
      <p:sp>
        <p:nvSpPr>
          <p:cNvPr id="7" name="textbox 16"/>
          <p:cNvSpPr/>
          <p:nvPr/>
        </p:nvSpPr>
        <p:spPr>
          <a:xfrm>
            <a:off x="5225732" y="4402930"/>
            <a:ext cx="1740535" cy="617855"/>
          </a:xfrm>
          <a:prstGeom prst="rect">
            <a:avLst/>
          </a:prstGeom>
          <a:noFill/>
          <a:ln w="0" cap="flat">
            <a:noFill/>
            <a:prstDash val="solid"/>
            <a:miter lim="0"/>
          </a:ln>
        </p:spPr>
        <p:txBody>
          <a:bodyPr vert="horz" wrap="square" lIns="0" tIns="0" rIns="0" bIns="0"/>
          <a:lstStyle/>
          <a:p>
            <a:pPr marL="149225" algn="l" rtl="0" eaLnBrk="0">
              <a:lnSpc>
                <a:spcPct val="96000"/>
              </a:lnSpc>
            </a:pPr>
            <a:r>
              <a:rPr sz="1500" kern="0" spc="110" dirty="0" err="1">
                <a:solidFill>
                  <a:srgbClr val="FFFFFF">
                    <a:alpha val="100000"/>
                  </a:srgbClr>
                </a:solidFill>
                <a:latin typeface="黑体" panose="02010609060101010101" charset="-122"/>
                <a:ea typeface="黑体" panose="02010609060101010101" charset="-122"/>
                <a:cs typeface="黑体" panose="02010609060101010101" charset="-122"/>
              </a:rPr>
              <a:t>姓名：</a:t>
            </a:r>
            <a:r>
              <a:rPr lang="en-US" sz="1500" kern="0" spc="110" dirty="0" err="1">
                <a:solidFill>
                  <a:srgbClr val="FFFFFF">
                    <a:alpha val="100000"/>
                  </a:srgbClr>
                </a:solidFill>
                <a:latin typeface="黑体" panose="02010609060101010101" charset="-122"/>
                <a:ea typeface="黑体" panose="02010609060101010101" charset="-122"/>
                <a:cs typeface="黑体" panose="02010609060101010101" charset="-122"/>
              </a:rPr>
              <a:t>tfys666</a:t>
            </a:r>
            <a:endParaRPr sz="1500" dirty="0">
              <a:latin typeface="黑体" panose="02010609060101010101" charset="-122"/>
              <a:ea typeface="黑体" panose="02010609060101010101" charset="-122"/>
              <a:cs typeface="黑体" panose="02010609060101010101" charset="-122"/>
            </a:endParaRPr>
          </a:p>
          <a:p>
            <a:pPr algn="l" rtl="0" eaLnBrk="0">
              <a:lnSpc>
                <a:spcPct val="102000"/>
              </a:lnSpc>
            </a:pPr>
            <a:endParaRPr sz="1000" dirty="0">
              <a:latin typeface="Arial" panose="020B0604020202020204"/>
              <a:ea typeface="Arial" panose="020B0604020202020204"/>
              <a:cs typeface="Arial" panose="020B0604020202020204"/>
            </a:endParaRPr>
          </a:p>
          <a:p>
            <a:pPr marL="12700" algn="l" rtl="0" eaLnBrk="0">
              <a:lnSpc>
                <a:spcPct val="95000"/>
              </a:lnSpc>
              <a:spcBef>
                <a:spcPts val="5"/>
              </a:spcBef>
            </a:pPr>
            <a:endParaRPr sz="1500" dirty="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8"/>
          <p:cNvPicPr>
            <a:picLocks noChangeAspect="1"/>
          </p:cNvPicPr>
          <p:nvPr/>
        </p:nvPicPr>
        <p:blipFill>
          <a:blip r:embed="rId1"/>
          <a:stretch>
            <a:fillRect/>
          </a:stretch>
        </p:blipFill>
        <p:spPr>
          <a:xfrm rot="21600000">
            <a:off x="0" y="0"/>
            <a:ext cx="12192000" cy="6858000"/>
          </a:xfrm>
          <a:prstGeom prst="rect">
            <a:avLst/>
          </a:prstGeom>
        </p:spPr>
      </p:pic>
      <p:pic>
        <p:nvPicPr>
          <p:cNvPr id="3" name="picture 250"/>
          <p:cNvPicPr>
            <a:picLocks noChangeAspect="1"/>
          </p:cNvPicPr>
          <p:nvPr/>
        </p:nvPicPr>
        <p:blipFill>
          <a:blip r:embed="rId2"/>
          <a:stretch>
            <a:fillRect/>
          </a:stretch>
        </p:blipFill>
        <p:spPr>
          <a:xfrm rot="21600000">
            <a:off x="662432" y="1199846"/>
            <a:ext cx="10853571" cy="5457118"/>
          </a:xfrm>
          <a:prstGeom prst="rect">
            <a:avLst/>
          </a:prstGeom>
        </p:spPr>
      </p:pic>
      <p:pic>
        <p:nvPicPr>
          <p:cNvPr id="8" name="picture 260"/>
          <p:cNvPicPr>
            <a:picLocks noChangeAspect="1"/>
          </p:cNvPicPr>
          <p:nvPr/>
        </p:nvPicPr>
        <p:blipFill>
          <a:blip r:embed="rId3"/>
          <a:stretch>
            <a:fillRect/>
          </a:stretch>
        </p:blipFill>
        <p:spPr>
          <a:xfrm rot="21600000">
            <a:off x="9810750" y="381000"/>
            <a:ext cx="1714500" cy="1714500"/>
          </a:xfrm>
          <a:prstGeom prst="rect">
            <a:avLst/>
          </a:prstGeom>
        </p:spPr>
      </p:pic>
      <p:sp>
        <p:nvSpPr>
          <p:cNvPr id="15" name="textbox 274"/>
          <p:cNvSpPr/>
          <p:nvPr/>
        </p:nvSpPr>
        <p:spPr>
          <a:xfrm>
            <a:off x="662432" y="471169"/>
            <a:ext cx="3827145" cy="442594"/>
          </a:xfrm>
          <a:prstGeom prst="rect">
            <a:avLst/>
          </a:prstGeom>
          <a:noFill/>
          <a:ln w="0" cap="flat">
            <a:noFill/>
            <a:prstDash val="solid"/>
            <a:miter lim="0"/>
          </a:ln>
        </p:spPr>
        <p:txBody>
          <a:bodyPr vert="horz" wrap="square" lIns="0" tIns="0" rIns="0" bIns="0"/>
          <a:lstStyle/>
          <a:p>
            <a:pPr algn="l" rtl="0" eaLnBrk="0">
              <a:lnSpc>
                <a:spcPct val="91000"/>
              </a:lnSpc>
            </a:pPr>
            <a:endParaRPr sz="100" dirty="0">
              <a:latin typeface="Arial" panose="020B0604020202020204"/>
              <a:ea typeface="Arial" panose="020B0604020202020204"/>
              <a:cs typeface="Arial" panose="020B0604020202020204"/>
            </a:endParaRPr>
          </a:p>
          <a:p>
            <a:pPr marL="12700" algn="l" rtl="0" eaLnBrk="0">
              <a:lnSpc>
                <a:spcPct val="91000"/>
              </a:lnSpc>
            </a:pPr>
            <a:r>
              <a:rPr sz="30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数值型变量描述性统计</a:t>
            </a:r>
            <a:endParaRPr sz="3000" dirty="0">
              <a:latin typeface="微软雅黑" panose="020B0503020204020204" charset="-122"/>
              <a:ea typeface="微软雅黑" panose="020B0503020204020204" charset="-122"/>
              <a:cs typeface="微软雅黑" panose="020B0503020204020204" charset="-122"/>
            </a:endParaRPr>
          </a:p>
        </p:txBody>
      </p:sp>
      <p:pic>
        <p:nvPicPr>
          <p:cNvPr id="24" name="picture 292"/>
          <p:cNvPicPr>
            <a:picLocks noChangeAspect="1"/>
          </p:cNvPicPr>
          <p:nvPr/>
        </p:nvPicPr>
        <p:blipFill>
          <a:blip r:embed="rId4"/>
          <a:stretch>
            <a:fillRect/>
          </a:stretch>
        </p:blipFill>
        <p:spPr>
          <a:xfrm rot="21600000">
            <a:off x="666750" y="990600"/>
            <a:ext cx="762000" cy="38100"/>
          </a:xfrm>
          <a:prstGeom prst="rect">
            <a:avLst/>
          </a:prstGeom>
        </p:spPr>
      </p:pic>
      <p:pic>
        <p:nvPicPr>
          <p:cNvPr id="10" name="图片 9"/>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20042" b="39586"/>
          <a:stretch>
            <a:fillRect/>
          </a:stretch>
        </p:blipFill>
        <p:spPr bwMode="auto">
          <a:xfrm>
            <a:off x="1605799" y="1384933"/>
            <a:ext cx="8966835" cy="51895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8"/>
          <p:cNvPicPr>
            <a:picLocks noChangeAspect="1"/>
          </p:cNvPicPr>
          <p:nvPr/>
        </p:nvPicPr>
        <p:blipFill>
          <a:blip r:embed="rId1"/>
          <a:stretch>
            <a:fillRect/>
          </a:stretch>
        </p:blipFill>
        <p:spPr>
          <a:xfrm rot="21600000">
            <a:off x="0" y="0"/>
            <a:ext cx="12192000" cy="6858000"/>
          </a:xfrm>
          <a:prstGeom prst="rect">
            <a:avLst/>
          </a:prstGeom>
        </p:spPr>
      </p:pic>
      <p:pic>
        <p:nvPicPr>
          <p:cNvPr id="3" name="picture 250"/>
          <p:cNvPicPr>
            <a:picLocks noChangeAspect="1"/>
          </p:cNvPicPr>
          <p:nvPr/>
        </p:nvPicPr>
        <p:blipFill>
          <a:blip r:embed="rId2"/>
          <a:stretch>
            <a:fillRect/>
          </a:stretch>
        </p:blipFill>
        <p:spPr>
          <a:xfrm rot="21600000">
            <a:off x="662432" y="1199846"/>
            <a:ext cx="10853571" cy="5457118"/>
          </a:xfrm>
          <a:prstGeom prst="rect">
            <a:avLst/>
          </a:prstGeom>
        </p:spPr>
      </p:pic>
      <p:pic>
        <p:nvPicPr>
          <p:cNvPr id="8" name="picture 260"/>
          <p:cNvPicPr>
            <a:picLocks noChangeAspect="1"/>
          </p:cNvPicPr>
          <p:nvPr/>
        </p:nvPicPr>
        <p:blipFill>
          <a:blip r:embed="rId3"/>
          <a:stretch>
            <a:fillRect/>
          </a:stretch>
        </p:blipFill>
        <p:spPr>
          <a:xfrm rot="21600000">
            <a:off x="9810750" y="381000"/>
            <a:ext cx="1714500" cy="1714500"/>
          </a:xfrm>
          <a:prstGeom prst="rect">
            <a:avLst/>
          </a:prstGeom>
        </p:spPr>
      </p:pic>
      <p:sp>
        <p:nvSpPr>
          <p:cNvPr id="15" name="textbox 274"/>
          <p:cNvSpPr/>
          <p:nvPr/>
        </p:nvSpPr>
        <p:spPr>
          <a:xfrm>
            <a:off x="662432" y="471169"/>
            <a:ext cx="3827145" cy="442594"/>
          </a:xfrm>
          <a:prstGeom prst="rect">
            <a:avLst/>
          </a:prstGeom>
          <a:noFill/>
          <a:ln w="0" cap="flat">
            <a:noFill/>
            <a:prstDash val="solid"/>
            <a:miter lim="0"/>
          </a:ln>
        </p:spPr>
        <p:txBody>
          <a:bodyPr vert="horz" wrap="square" lIns="0" tIns="0" rIns="0" bIns="0"/>
          <a:lstStyle/>
          <a:p>
            <a:pPr algn="l" rtl="0" eaLnBrk="0">
              <a:lnSpc>
                <a:spcPct val="91000"/>
              </a:lnSpc>
            </a:pPr>
            <a:endParaRPr sz="100" dirty="0">
              <a:latin typeface="Arial" panose="020B0604020202020204"/>
              <a:ea typeface="Arial" panose="020B0604020202020204"/>
              <a:cs typeface="Arial" panose="020B0604020202020204"/>
            </a:endParaRPr>
          </a:p>
          <a:p>
            <a:pPr marL="12700" algn="l" rtl="0" eaLnBrk="0">
              <a:lnSpc>
                <a:spcPct val="91000"/>
              </a:lnSpc>
            </a:pPr>
            <a:r>
              <a:rPr sz="30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数值型变量描述性统计</a:t>
            </a:r>
            <a:endParaRPr sz="3000" dirty="0">
              <a:latin typeface="微软雅黑" panose="020B0503020204020204" charset="-122"/>
              <a:ea typeface="微软雅黑" panose="020B0503020204020204" charset="-122"/>
              <a:cs typeface="微软雅黑" panose="020B0503020204020204" charset="-122"/>
            </a:endParaRPr>
          </a:p>
        </p:txBody>
      </p:sp>
      <p:pic>
        <p:nvPicPr>
          <p:cNvPr id="24" name="picture 292"/>
          <p:cNvPicPr>
            <a:picLocks noChangeAspect="1"/>
          </p:cNvPicPr>
          <p:nvPr/>
        </p:nvPicPr>
        <p:blipFill>
          <a:blip r:embed="rId4"/>
          <a:stretch>
            <a:fillRect/>
          </a:stretch>
        </p:blipFill>
        <p:spPr>
          <a:xfrm rot="21600000">
            <a:off x="666750" y="990600"/>
            <a:ext cx="762000" cy="38100"/>
          </a:xfrm>
          <a:prstGeom prst="rect">
            <a:avLst/>
          </a:prstGeom>
        </p:spPr>
      </p:pic>
      <p:pic>
        <p:nvPicPr>
          <p:cNvPr id="10" name="图片 9"/>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59656" b="80"/>
          <a:stretch>
            <a:fillRect/>
          </a:stretch>
        </p:blipFill>
        <p:spPr bwMode="auto">
          <a:xfrm>
            <a:off x="1605799" y="1384933"/>
            <a:ext cx="8966835" cy="51757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8"/>
          <p:cNvPicPr>
            <a:picLocks noChangeAspect="1"/>
          </p:cNvPicPr>
          <p:nvPr/>
        </p:nvPicPr>
        <p:blipFill>
          <a:blip r:embed="rId1"/>
          <a:stretch>
            <a:fillRect/>
          </a:stretch>
        </p:blipFill>
        <p:spPr>
          <a:xfrm rot="21600000">
            <a:off x="0" y="0"/>
            <a:ext cx="12192000" cy="6858000"/>
          </a:xfrm>
          <a:prstGeom prst="rect">
            <a:avLst/>
          </a:prstGeom>
        </p:spPr>
      </p:pic>
      <p:pic>
        <p:nvPicPr>
          <p:cNvPr id="3" name="picture 250"/>
          <p:cNvPicPr>
            <a:picLocks noChangeAspect="1"/>
          </p:cNvPicPr>
          <p:nvPr/>
        </p:nvPicPr>
        <p:blipFill>
          <a:blip r:embed="rId2"/>
          <a:stretch>
            <a:fillRect/>
          </a:stretch>
        </p:blipFill>
        <p:spPr>
          <a:xfrm rot="21600000">
            <a:off x="662432" y="1199846"/>
            <a:ext cx="10853571" cy="5457118"/>
          </a:xfrm>
          <a:prstGeom prst="rect">
            <a:avLst/>
          </a:prstGeom>
        </p:spPr>
      </p:pic>
      <p:pic>
        <p:nvPicPr>
          <p:cNvPr id="8" name="picture 260"/>
          <p:cNvPicPr>
            <a:picLocks noChangeAspect="1"/>
          </p:cNvPicPr>
          <p:nvPr/>
        </p:nvPicPr>
        <p:blipFill>
          <a:blip r:embed="rId3"/>
          <a:stretch>
            <a:fillRect/>
          </a:stretch>
        </p:blipFill>
        <p:spPr>
          <a:xfrm rot="21600000">
            <a:off x="9810750" y="381000"/>
            <a:ext cx="1714500" cy="1714500"/>
          </a:xfrm>
          <a:prstGeom prst="rect">
            <a:avLst/>
          </a:prstGeom>
        </p:spPr>
      </p:pic>
      <p:sp>
        <p:nvSpPr>
          <p:cNvPr id="10" name="textbox 396"/>
          <p:cNvSpPr/>
          <p:nvPr/>
        </p:nvSpPr>
        <p:spPr>
          <a:xfrm>
            <a:off x="707390" y="471169"/>
            <a:ext cx="5957570" cy="4584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lang="zh-CN" altLang="en-US" sz="3000" u="sng" kern="0" spc="-4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典型数值型变量：年龄、通话时长</a:t>
            </a:r>
            <a:endParaRPr sz="3000" dirty="0">
              <a:latin typeface="微软雅黑" panose="020B0503020204020204" charset="-122"/>
              <a:ea typeface="微软雅黑" panose="020B0503020204020204" charset="-122"/>
              <a:cs typeface="微软雅黑" panose="020B0503020204020204" charset="-122"/>
            </a:endParaRPr>
          </a:p>
        </p:txBody>
      </p:sp>
      <p:pic>
        <p:nvPicPr>
          <p:cNvPr id="11" name="图片 10"/>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1255" y="1798537"/>
            <a:ext cx="4356666" cy="3260925"/>
          </a:xfrm>
          <a:prstGeom prst="rect">
            <a:avLst/>
          </a:prstGeom>
          <a:noFill/>
          <a:ln>
            <a:noFill/>
          </a:ln>
        </p:spPr>
      </p:pic>
      <p:pic>
        <p:nvPicPr>
          <p:cNvPr id="12" name="图片 1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5606"/>
          <a:stretch>
            <a:fillRect/>
          </a:stretch>
        </p:blipFill>
        <p:spPr bwMode="auto">
          <a:xfrm>
            <a:off x="5820409" y="1798537"/>
            <a:ext cx="5259966" cy="3260925"/>
          </a:xfrm>
          <a:prstGeom prst="rect">
            <a:avLst/>
          </a:prstGeom>
          <a:noFill/>
          <a:ln>
            <a:noFill/>
          </a:ln>
        </p:spPr>
      </p:pic>
      <p:sp>
        <p:nvSpPr>
          <p:cNvPr id="14" name="文本框 13"/>
          <p:cNvSpPr txBox="1"/>
          <p:nvPr/>
        </p:nvSpPr>
        <p:spPr>
          <a:xfrm>
            <a:off x="1376680" y="5329669"/>
            <a:ext cx="6096000" cy="729239"/>
          </a:xfrm>
          <a:prstGeom prst="rect">
            <a:avLst/>
          </a:prstGeom>
          <a:noFill/>
        </p:spPr>
        <p:txBody>
          <a:bodyPr wrap="square">
            <a:spAutoFit/>
          </a:bodyPr>
          <a:lstStyle/>
          <a:p>
            <a:pPr marL="14605" algn="l" rtl="0" eaLnBrk="0">
              <a:lnSpc>
                <a:spcPts val="1980"/>
              </a:lnSpc>
              <a:spcBef>
                <a:spcPts val="480"/>
              </a:spcBef>
            </a:pPr>
            <a:r>
              <a:rPr lang="zh-CN" altLang="en-US" sz="16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认购客户平均年龄</a:t>
            </a:r>
            <a:r>
              <a:rPr lang="en-US" altLang="zh-CN" sz="1600" kern="0" spc="50" dirty="0">
                <a:solidFill>
                  <a:srgbClr val="3E7D65">
                    <a:alpha val="100000"/>
                  </a:srgbClr>
                </a:solidFill>
                <a:latin typeface="微软雅黑" panose="020B0503020204020204" charset="-122"/>
                <a:ea typeface="微软雅黑" panose="020B0503020204020204" charset="-122"/>
                <a:cs typeface="Arial" panose="020B0604020202020204"/>
              </a:rPr>
              <a:t>:</a:t>
            </a:r>
            <a:r>
              <a:rPr lang="zh-CN" altLang="en-US" sz="1600" kern="0" spc="10" dirty="0">
                <a:solidFill>
                  <a:srgbClr val="3E7D65">
                    <a:alpha val="100000"/>
                  </a:srgbClr>
                </a:solidFill>
                <a:latin typeface="微软雅黑" panose="020B0503020204020204" charset="-122"/>
                <a:ea typeface="微软雅黑" panose="020B0503020204020204" charset="-122"/>
                <a:cs typeface="Arial" panose="020B0604020202020204"/>
              </a:rPr>
              <a:t>         </a:t>
            </a:r>
            <a:r>
              <a:rPr lang="zh-CN" altLang="en-US" sz="1600" kern="0" spc="0" dirty="0">
                <a:solidFill>
                  <a:srgbClr val="3E7D65">
                    <a:alpha val="100000"/>
                  </a:srgbClr>
                </a:solidFill>
                <a:latin typeface="微软雅黑" panose="020B0503020204020204" charset="-122"/>
                <a:ea typeface="微软雅黑" panose="020B0503020204020204" charset="-122"/>
                <a:cs typeface="Arial" panose="020B0604020202020204"/>
              </a:rPr>
              <a:t>  </a:t>
            </a:r>
            <a:r>
              <a:rPr lang="en-US" altLang="zh-CN" sz="1600" kern="0" spc="40" dirty="0">
                <a:solidFill>
                  <a:srgbClr val="2E7D5E">
                    <a:alpha val="100000"/>
                  </a:srgbClr>
                </a:solidFill>
                <a:latin typeface="微软雅黑" panose="020B0503020204020204" charset="-122"/>
                <a:ea typeface="微软雅黑" panose="020B0503020204020204" charset="-122"/>
                <a:cs typeface="Arial" panose="020B0604020202020204"/>
              </a:rPr>
              <a:t>40.91 </a:t>
            </a:r>
            <a:r>
              <a:rPr lang="zh-CN" altLang="en-US" sz="16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岁</a:t>
            </a:r>
            <a:endParaRPr lang="zh-CN" altLang="en-US" sz="1600" dirty="0">
              <a:latin typeface="微软雅黑" panose="020B0503020204020204" charset="-122"/>
              <a:ea typeface="微软雅黑" panose="020B0503020204020204" charset="-122"/>
              <a:cs typeface="微软雅黑" panose="020B0503020204020204" charset="-122"/>
            </a:endParaRPr>
          </a:p>
          <a:p>
            <a:pPr marL="12700" algn="l" rtl="0" eaLnBrk="0">
              <a:lnSpc>
                <a:spcPct val="92000"/>
              </a:lnSpc>
              <a:spcBef>
                <a:spcPts val="1220"/>
              </a:spcBef>
            </a:pPr>
            <a:r>
              <a:rPr lang="zh-CN" altLang="en-US" sz="16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未认购客户平均年龄</a:t>
            </a:r>
            <a:r>
              <a:rPr lang="en-US" altLang="zh-CN" sz="1600" kern="0" spc="40" dirty="0">
                <a:solidFill>
                  <a:srgbClr val="3E7D65">
                    <a:alpha val="100000"/>
                  </a:srgbClr>
                </a:solidFill>
                <a:latin typeface="微软雅黑" panose="020B0503020204020204" charset="-122"/>
                <a:ea typeface="微软雅黑" panose="020B0503020204020204" charset="-122"/>
                <a:cs typeface="Arial" panose="020B0604020202020204"/>
              </a:rPr>
              <a:t>:     </a:t>
            </a:r>
            <a:r>
              <a:rPr lang="zh-CN" altLang="en-US" sz="1600" kern="0" spc="30" dirty="0">
                <a:solidFill>
                  <a:srgbClr val="3E7D65">
                    <a:alpha val="100000"/>
                  </a:srgbClr>
                </a:solidFill>
                <a:latin typeface="微软雅黑" panose="020B0503020204020204" charset="-122"/>
                <a:ea typeface="微软雅黑" panose="020B0503020204020204" charset="-122"/>
                <a:cs typeface="Arial" panose="020B0604020202020204"/>
              </a:rPr>
              <a:t>  </a:t>
            </a:r>
            <a:r>
              <a:rPr lang="en-US" altLang="zh-CN" sz="1600" kern="0" spc="30" dirty="0">
                <a:solidFill>
                  <a:srgbClr val="154734">
                    <a:alpha val="100000"/>
                  </a:srgbClr>
                </a:solidFill>
                <a:latin typeface="微软雅黑" panose="020B0503020204020204" charset="-122"/>
                <a:ea typeface="微软雅黑" panose="020B0503020204020204" charset="-122"/>
                <a:cs typeface="Arial" panose="020B0604020202020204"/>
              </a:rPr>
              <a:t>39.91 </a:t>
            </a:r>
            <a:r>
              <a:rPr lang="zh-CN" altLang="en-US"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岁</a:t>
            </a:r>
            <a:endParaRPr lang="zh-CN" altLang="en-US" sz="1600" dirty="0">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6757113" y="5312732"/>
            <a:ext cx="4479847" cy="743922"/>
          </a:xfrm>
          <a:prstGeom prst="rect">
            <a:avLst/>
          </a:prstGeom>
          <a:noFill/>
        </p:spPr>
        <p:txBody>
          <a:bodyPr wrap="square">
            <a:spAutoFit/>
          </a:bodyPr>
          <a:lstStyle/>
          <a:p>
            <a:pPr marL="14605" algn="l" rtl="0" eaLnBrk="0">
              <a:lnSpc>
                <a:spcPts val="2300"/>
              </a:lnSpc>
              <a:spcBef>
                <a:spcPts val="1210"/>
              </a:spcBef>
            </a:pPr>
            <a:r>
              <a:rPr lang="zh-CN" altLang="en-US" sz="2000" kern="0" spc="40" baseline="11000" dirty="0">
                <a:solidFill>
                  <a:srgbClr val="3E7D65">
                    <a:alpha val="100000"/>
                  </a:srgbClr>
                </a:solidFill>
                <a:latin typeface="微软雅黑" panose="020B0503020204020204" charset="-122"/>
                <a:ea typeface="微软雅黑" panose="020B0503020204020204" charset="-122"/>
                <a:cs typeface="微软雅黑" panose="020B0503020204020204" charset="-122"/>
              </a:rPr>
              <a:t>认购客户平均通话时长</a:t>
            </a:r>
            <a:r>
              <a:rPr lang="en-US" altLang="zh-CN" sz="2000" kern="0" spc="40" baseline="11000" dirty="0">
                <a:solidFill>
                  <a:srgbClr val="3E7D65">
                    <a:alpha val="100000"/>
                  </a:srgbClr>
                </a:solidFill>
                <a:latin typeface="微软雅黑" panose="020B0503020204020204" charset="-122"/>
                <a:ea typeface="微软雅黑" panose="020B0503020204020204" charset="-122"/>
                <a:cs typeface="Arial" panose="020B0604020202020204"/>
              </a:rPr>
              <a:t>:</a:t>
            </a:r>
            <a:r>
              <a:rPr lang="zh-CN" altLang="en-US" sz="2000" kern="0" spc="100" dirty="0">
                <a:solidFill>
                  <a:srgbClr val="3E7D65">
                    <a:alpha val="100000"/>
                  </a:srgbClr>
                </a:solidFill>
                <a:latin typeface="微软雅黑" panose="020B0503020204020204" charset="-122"/>
                <a:ea typeface="微软雅黑" panose="020B0503020204020204" charset="-122"/>
                <a:cs typeface="Arial" panose="020B0604020202020204"/>
              </a:rPr>
              <a:t>   </a:t>
            </a:r>
            <a:r>
              <a:rPr lang="en-US" altLang="zh-CN" sz="1600" kern="0" spc="40" dirty="0">
                <a:solidFill>
                  <a:srgbClr val="2E7D5E">
                    <a:alpha val="100000"/>
                  </a:srgbClr>
                </a:solidFill>
                <a:latin typeface="微软雅黑" panose="020B0503020204020204" charset="-122"/>
                <a:ea typeface="微软雅黑" panose="020B0503020204020204" charset="-122"/>
                <a:cs typeface="Arial" panose="020B0604020202020204"/>
              </a:rPr>
              <a:t>553.19</a:t>
            </a:r>
            <a:r>
              <a:rPr lang="zh-CN" altLang="en-US" sz="1600" kern="0" spc="-80" dirty="0">
                <a:solidFill>
                  <a:srgbClr val="2E7D5E">
                    <a:alpha val="100000"/>
                  </a:srgbClr>
                </a:solidFill>
                <a:latin typeface="微软雅黑" panose="020B0503020204020204" charset="-122"/>
                <a:ea typeface="微软雅黑" panose="020B0503020204020204" charset="-122"/>
                <a:cs typeface="Arial" panose="020B0604020202020204"/>
              </a:rPr>
              <a:t> </a:t>
            </a:r>
            <a:r>
              <a:rPr lang="zh-CN" altLang="en-US" sz="16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秒 </a:t>
            </a:r>
            <a:r>
              <a:rPr lang="en-US" altLang="zh-CN" sz="16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r>
              <a:rPr lang="en-US" altLang="zh-CN" sz="1600" kern="0" spc="40" dirty="0">
                <a:solidFill>
                  <a:srgbClr val="154734">
                    <a:alpha val="100000"/>
                  </a:srgbClr>
                </a:solidFill>
                <a:latin typeface="微软雅黑" panose="020B0503020204020204" charset="-122"/>
                <a:ea typeface="微软雅黑" panose="020B0503020204020204" charset="-122"/>
                <a:cs typeface="Times New Roman" panose="02020603050405020304"/>
              </a:rPr>
              <a:t>9</a:t>
            </a:r>
            <a:r>
              <a:rPr lang="en-US" altLang="zh-CN" sz="1600" kern="0" spc="30" dirty="0">
                <a:solidFill>
                  <a:srgbClr val="154734">
                    <a:alpha val="100000"/>
                  </a:srgbClr>
                </a:solidFill>
                <a:latin typeface="微软雅黑" panose="020B0503020204020204" charset="-122"/>
                <a:ea typeface="微软雅黑" panose="020B0503020204020204" charset="-122"/>
                <a:cs typeface="Times New Roman" panose="02020603050405020304"/>
              </a:rPr>
              <a:t>.2</a:t>
            </a:r>
            <a:r>
              <a:rPr lang="zh-CN" altLang="en-US"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分钟</a:t>
            </a:r>
            <a:r>
              <a:rPr lang="en-US" altLang="zh-CN"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endParaRPr lang="zh-CN" altLang="en-US" sz="1600" dirty="0">
              <a:latin typeface="微软雅黑" panose="020B0503020204020204" charset="-122"/>
              <a:ea typeface="微软雅黑" panose="020B0503020204020204" charset="-122"/>
              <a:cs typeface="微软雅黑" panose="020B0503020204020204" charset="-122"/>
            </a:endParaRPr>
          </a:p>
          <a:p>
            <a:pPr marL="12700" algn="l" rtl="0" eaLnBrk="0">
              <a:lnSpc>
                <a:spcPts val="3225"/>
              </a:lnSpc>
            </a:pPr>
            <a:r>
              <a:rPr lang="zh-CN" altLang="en-US" sz="2000" kern="0" spc="30" baseline="2000" dirty="0">
                <a:solidFill>
                  <a:srgbClr val="3E7D65">
                    <a:alpha val="100000"/>
                  </a:srgbClr>
                </a:solidFill>
                <a:latin typeface="微软雅黑" panose="020B0503020204020204" charset="-122"/>
                <a:ea typeface="微软雅黑" panose="020B0503020204020204" charset="-122"/>
                <a:cs typeface="微软雅黑" panose="020B0503020204020204" charset="-122"/>
              </a:rPr>
              <a:t>未认购客户平均通话时长</a:t>
            </a:r>
            <a:r>
              <a:rPr lang="en-US" altLang="zh-CN" sz="2000" kern="0" spc="30" baseline="2000" dirty="0">
                <a:solidFill>
                  <a:srgbClr val="3E7D65">
                    <a:alpha val="100000"/>
                  </a:srgbClr>
                </a:solidFill>
                <a:latin typeface="微软雅黑" panose="020B0503020204020204" charset="-122"/>
                <a:ea typeface="微软雅黑" panose="020B0503020204020204" charset="-122"/>
                <a:cs typeface="Arial" panose="020B0604020202020204"/>
              </a:rPr>
              <a:t>:</a:t>
            </a:r>
            <a:r>
              <a:rPr lang="zh-CN" altLang="en-US" sz="2000" kern="0" spc="30" baseline="2000" dirty="0">
                <a:solidFill>
                  <a:srgbClr val="3E7D65">
                    <a:alpha val="100000"/>
                  </a:srgbClr>
                </a:solidFill>
                <a:latin typeface="微软雅黑" panose="020B0503020204020204" charset="-122"/>
                <a:ea typeface="微软雅黑" panose="020B0503020204020204" charset="-122"/>
                <a:cs typeface="Arial" panose="020B0604020202020204"/>
              </a:rPr>
              <a:t>    </a:t>
            </a:r>
            <a:r>
              <a:rPr lang="en-US" altLang="zh-CN" sz="1600" kern="0" spc="30" dirty="0">
                <a:solidFill>
                  <a:srgbClr val="154734">
                    <a:alpha val="100000"/>
                  </a:srgbClr>
                </a:solidFill>
                <a:latin typeface="微软雅黑" panose="020B0503020204020204" charset="-122"/>
                <a:ea typeface="微软雅黑" panose="020B0503020204020204" charset="-122"/>
                <a:cs typeface="Arial" panose="020B0604020202020204"/>
              </a:rPr>
              <a:t>220.84 </a:t>
            </a:r>
            <a:r>
              <a:rPr lang="zh-CN" altLang="en-US"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秒 </a:t>
            </a:r>
            <a:r>
              <a:rPr lang="en-US" altLang="zh-CN"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r>
              <a:rPr lang="en-US" altLang="zh-CN" sz="1600" kern="0" spc="30" dirty="0">
                <a:solidFill>
                  <a:srgbClr val="154734">
                    <a:alpha val="100000"/>
                  </a:srgbClr>
                </a:solidFill>
                <a:latin typeface="微软雅黑" panose="020B0503020204020204" charset="-122"/>
                <a:ea typeface="微软雅黑" panose="020B0503020204020204" charset="-122"/>
                <a:cs typeface="Times New Roman" panose="02020603050405020304"/>
              </a:rPr>
              <a:t>3.7</a:t>
            </a:r>
            <a:r>
              <a:rPr lang="zh-CN" altLang="en-US"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分钟</a:t>
            </a:r>
            <a:r>
              <a:rPr lang="en-US" altLang="zh-CN"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endParaRPr lang="zh-CN" altLang="en-US" sz="1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8"/>
          <p:cNvPicPr>
            <a:picLocks noChangeAspect="1"/>
          </p:cNvPicPr>
          <p:nvPr/>
        </p:nvPicPr>
        <p:blipFill>
          <a:blip r:embed="rId1"/>
          <a:stretch>
            <a:fillRect/>
          </a:stretch>
        </p:blipFill>
        <p:spPr>
          <a:xfrm rot="21600000">
            <a:off x="0" y="0"/>
            <a:ext cx="12192000" cy="6858000"/>
          </a:xfrm>
          <a:prstGeom prst="rect">
            <a:avLst/>
          </a:prstGeom>
        </p:spPr>
      </p:pic>
      <p:pic>
        <p:nvPicPr>
          <p:cNvPr id="3" name="picture 250"/>
          <p:cNvPicPr>
            <a:picLocks noChangeAspect="1"/>
          </p:cNvPicPr>
          <p:nvPr/>
        </p:nvPicPr>
        <p:blipFill>
          <a:blip r:embed="rId2"/>
          <a:stretch>
            <a:fillRect/>
          </a:stretch>
        </p:blipFill>
        <p:spPr>
          <a:xfrm rot="21600000">
            <a:off x="662432" y="1199846"/>
            <a:ext cx="10853571" cy="5457118"/>
          </a:xfrm>
          <a:prstGeom prst="rect">
            <a:avLst/>
          </a:prstGeom>
        </p:spPr>
      </p:pic>
      <p:pic>
        <p:nvPicPr>
          <p:cNvPr id="8" name="picture 260"/>
          <p:cNvPicPr>
            <a:picLocks noChangeAspect="1"/>
          </p:cNvPicPr>
          <p:nvPr/>
        </p:nvPicPr>
        <p:blipFill>
          <a:blip r:embed="rId3"/>
          <a:stretch>
            <a:fillRect/>
          </a:stretch>
        </p:blipFill>
        <p:spPr>
          <a:xfrm rot="21600000">
            <a:off x="9810750" y="381000"/>
            <a:ext cx="1714500" cy="1714500"/>
          </a:xfrm>
          <a:prstGeom prst="rect">
            <a:avLst/>
          </a:prstGeom>
        </p:spPr>
      </p:pic>
      <p:sp>
        <p:nvSpPr>
          <p:cNvPr id="10" name="textbox 396"/>
          <p:cNvSpPr/>
          <p:nvPr/>
        </p:nvSpPr>
        <p:spPr>
          <a:xfrm>
            <a:off x="707390" y="471169"/>
            <a:ext cx="4925059" cy="4584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lang="zh-CN" altLang="en-US" sz="3000" u="sng" kern="0" spc="-4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数值变量间的关系</a:t>
            </a:r>
            <a:endParaRPr sz="3000" dirty="0">
              <a:latin typeface="微软雅黑" panose="020B0503020204020204" charset="-122"/>
              <a:ea typeface="微软雅黑" panose="020B0503020204020204" charset="-122"/>
              <a:cs typeface="微软雅黑" panose="020B0503020204020204" charset="-122"/>
            </a:endParaRPr>
          </a:p>
        </p:txBody>
      </p:sp>
      <p:pic>
        <p:nvPicPr>
          <p:cNvPr id="13" name="图片 12"/>
          <p:cNvPicPr/>
          <p:nvPr/>
        </p:nvPicPr>
        <p:blipFill rotWithShape="1">
          <a:blip r:embed="rId4">
            <a:extLst>
              <a:ext uri="{28A0092B-C50C-407E-A947-70E740481C1C}">
                <a14:useLocalDpi xmlns:a14="http://schemas.microsoft.com/office/drawing/2010/main" val="0"/>
              </a:ext>
            </a:extLst>
          </a:blip>
          <a:srcRect t="3512"/>
          <a:stretch>
            <a:fillRect/>
          </a:stretch>
        </p:blipFill>
        <p:spPr bwMode="auto">
          <a:xfrm>
            <a:off x="915987" y="1624292"/>
            <a:ext cx="5627053" cy="4865046"/>
          </a:xfrm>
          <a:prstGeom prst="rect">
            <a:avLst/>
          </a:prstGeom>
          <a:noFill/>
          <a:ln>
            <a:noFill/>
          </a:ln>
        </p:spPr>
      </p:pic>
      <mc:AlternateContent xmlns:mc="http://schemas.openxmlformats.org/markup-compatibility/2006">
        <mc:Choice xmlns:a14="http://schemas.microsoft.com/office/drawing/2010/main" Requires="a14">
          <p:sp>
            <p:nvSpPr>
              <p:cNvPr id="15" name="文本框 14"/>
              <p:cNvSpPr txBox="1"/>
              <p:nvPr/>
            </p:nvSpPr>
            <p:spPr>
              <a:xfrm>
                <a:off x="7205472" y="2476501"/>
                <a:ext cx="3438473" cy="2062103"/>
              </a:xfrm>
              <a:prstGeom prst="rect">
                <a:avLst/>
              </a:prstGeom>
              <a:noFill/>
            </p:spPr>
            <p:txBody>
              <a:bodyPr wrap="square">
                <a:spAutoFit/>
              </a:bodyPr>
              <a:lstStyle/>
              <a:p>
                <a:r>
                  <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euribor3m</a:t>
                </a:r>
                <a:r>
                  <a:rPr lang="zh-CN"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3</a:t>
                </a:r>
                <a:r>
                  <a:rPr lang="zh-CN"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个月欧元银行间拆放利率）</a:t>
                </a:r>
                <a:r>
                  <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lang="en-US" altLang="zh-CN" sz="16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emp.var.rate</a:t>
                </a:r>
                <a:r>
                  <a:rPr lang="zh-CN"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（就业变动率）、</a:t>
                </a:r>
                <a:r>
                  <a:rPr lang="en-US" altLang="zh-CN" sz="16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nr.employed</a:t>
                </a:r>
                <a:r>
                  <a:rPr lang="zh-CN"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（银行雇员人数）等宏观经济指标间存在高度共线性（</a:t>
                </a:r>
                <a14:m>
                  <m:oMath xmlns:m="http://schemas.openxmlformats.org/officeDocument/2006/math">
                    <m:r>
                      <a:rPr lang="en-US" altLang="zh-CN" sz="1600" kern="0" spc="-20">
                        <a:solidFill>
                          <a:srgbClr val="3E7D65">
                            <a:alpha val="100000"/>
                          </a:srgbClr>
                        </a:solidFill>
                        <a:latin typeface="Cambria Math" panose="02040503050406030204" pitchFamily="18" charset="0"/>
                        <a:ea typeface="微软雅黑" panose="020B0503020204020204" charset="-122"/>
                        <a:cs typeface="微软雅黑" panose="020B0503020204020204" charset="-122"/>
                      </a:rPr>
                      <m:t>|</m:t>
                    </m:r>
                    <m:r>
                      <a:rPr lang="en-US" altLang="zh-CN" sz="1600" kern="0" spc="-20">
                        <a:solidFill>
                          <a:srgbClr val="3E7D65">
                            <a:alpha val="100000"/>
                          </a:srgbClr>
                        </a:solidFill>
                        <a:latin typeface="Cambria Math" panose="02040503050406030204" pitchFamily="18" charset="0"/>
                        <a:ea typeface="微软雅黑" panose="020B0503020204020204" charset="-122"/>
                        <a:cs typeface="微软雅黑" panose="020B0503020204020204" charset="-122"/>
                      </a:rPr>
                      <m:t>𝜌</m:t>
                    </m:r>
                    <m:r>
                      <a:rPr lang="en-US" altLang="zh-CN" sz="1600" kern="0" spc="-20">
                        <a:solidFill>
                          <a:srgbClr val="3E7D65">
                            <a:alpha val="100000"/>
                          </a:srgbClr>
                        </a:solidFill>
                        <a:latin typeface="Cambria Math" panose="02040503050406030204" pitchFamily="18" charset="0"/>
                        <a:ea typeface="微软雅黑" panose="020B0503020204020204" charset="-122"/>
                        <a:cs typeface="微软雅黑" panose="020B0503020204020204" charset="-122"/>
                      </a:rPr>
                      <m:t>|&gt;</m:t>
                    </m:r>
                    <m:r>
                      <a:rPr lang="en-US" altLang="zh-CN" sz="1600" kern="0" spc="-20">
                        <a:solidFill>
                          <a:srgbClr val="3E7D65">
                            <a:alpha val="100000"/>
                          </a:srgbClr>
                        </a:solidFill>
                        <a:latin typeface="Cambria Math" panose="02040503050406030204" pitchFamily="18" charset="0"/>
                        <a:ea typeface="微软雅黑" panose="020B0503020204020204" charset="-122"/>
                        <a:cs typeface="微软雅黑" panose="020B0503020204020204" charset="-122"/>
                      </a:rPr>
                      <m:t>0</m:t>
                    </m:r>
                    <m:r>
                      <a:rPr lang="en-US" altLang="zh-CN" sz="1600" kern="0" spc="-20">
                        <a:solidFill>
                          <a:srgbClr val="3E7D65">
                            <a:alpha val="100000"/>
                          </a:srgbClr>
                        </a:solidFill>
                        <a:latin typeface="Cambria Math" panose="02040503050406030204" pitchFamily="18" charset="0"/>
                        <a:ea typeface="微软雅黑" panose="020B0503020204020204" charset="-122"/>
                        <a:cs typeface="微软雅黑" panose="020B0503020204020204" charset="-122"/>
                      </a:rPr>
                      <m:t>.</m:t>
                    </m:r>
                    <m:r>
                      <a:rPr lang="en-US" altLang="zh-CN" sz="1600" kern="0" spc="-20">
                        <a:solidFill>
                          <a:srgbClr val="3E7D65">
                            <a:alpha val="100000"/>
                          </a:srgbClr>
                        </a:solidFill>
                        <a:latin typeface="Cambria Math" panose="02040503050406030204" pitchFamily="18" charset="0"/>
                        <a:ea typeface="微软雅黑" panose="020B0503020204020204" charset="-122"/>
                        <a:cs typeface="微软雅黑" panose="020B0503020204020204" charset="-122"/>
                      </a:rPr>
                      <m:t>9</m:t>
                    </m:r>
                  </m:oMath>
                </a14:m>
                <a:r>
                  <a:rPr lang="zh-CN"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endPar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endPar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r>
                  <a:rPr lang="zh-CN"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这些关联信息为后续特征工程（如潜在的特征组合或降维）提供了参考</a:t>
                </a:r>
                <a:endPar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7205472" y="2476501"/>
                <a:ext cx="3438473" cy="2062103"/>
              </a:xfrm>
              <a:prstGeom prst="rect">
                <a:avLst/>
              </a:prstGeom>
              <a:blipFill rotWithShape="1">
                <a:blip r:embed="rId5"/>
                <a:stretch>
                  <a:fillRect l="-4" r="-1604" b="13"/>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8"/>
          <p:cNvPicPr>
            <a:picLocks noChangeAspect="1"/>
          </p:cNvPicPr>
          <p:nvPr/>
        </p:nvPicPr>
        <p:blipFill>
          <a:blip r:embed="rId1"/>
          <a:stretch>
            <a:fillRect/>
          </a:stretch>
        </p:blipFill>
        <p:spPr>
          <a:xfrm rot="21600000">
            <a:off x="0" y="0"/>
            <a:ext cx="12192000" cy="6858000"/>
          </a:xfrm>
          <a:prstGeom prst="rect">
            <a:avLst/>
          </a:prstGeom>
        </p:spPr>
      </p:pic>
      <p:pic>
        <p:nvPicPr>
          <p:cNvPr id="3" name="picture 250"/>
          <p:cNvPicPr>
            <a:picLocks noChangeAspect="1"/>
          </p:cNvPicPr>
          <p:nvPr/>
        </p:nvPicPr>
        <p:blipFill>
          <a:blip r:embed="rId2"/>
          <a:stretch>
            <a:fillRect/>
          </a:stretch>
        </p:blipFill>
        <p:spPr>
          <a:xfrm rot="21600000">
            <a:off x="662432" y="1199846"/>
            <a:ext cx="10853571" cy="5457118"/>
          </a:xfrm>
          <a:prstGeom prst="rect">
            <a:avLst/>
          </a:prstGeom>
        </p:spPr>
      </p:pic>
      <p:pic>
        <p:nvPicPr>
          <p:cNvPr id="8" name="picture 260"/>
          <p:cNvPicPr>
            <a:picLocks noChangeAspect="1"/>
          </p:cNvPicPr>
          <p:nvPr/>
        </p:nvPicPr>
        <p:blipFill>
          <a:blip r:embed="rId3"/>
          <a:stretch>
            <a:fillRect/>
          </a:stretch>
        </p:blipFill>
        <p:spPr>
          <a:xfrm rot="21600000">
            <a:off x="9810750" y="381000"/>
            <a:ext cx="1714500" cy="1714500"/>
          </a:xfrm>
          <a:prstGeom prst="rect">
            <a:avLst/>
          </a:prstGeom>
        </p:spPr>
      </p:pic>
      <p:sp>
        <p:nvSpPr>
          <p:cNvPr id="10" name="textbox 396"/>
          <p:cNvSpPr/>
          <p:nvPr/>
        </p:nvSpPr>
        <p:spPr>
          <a:xfrm>
            <a:off x="707390" y="471169"/>
            <a:ext cx="8172450" cy="4584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lang="zh-CN" altLang="en-US" sz="3000" u="sng" kern="0" spc="-4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客户职业特征与定期存款认购行为的关系</a:t>
            </a:r>
            <a:endParaRPr sz="3000" dirty="0">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7229527" y="1950209"/>
            <a:ext cx="3438473" cy="3539430"/>
          </a:xfrm>
          <a:prstGeom prst="rect">
            <a:avLst/>
          </a:prstGeom>
          <a:noFill/>
        </p:spPr>
        <p:txBody>
          <a:bodyPr wrap="square">
            <a:spAutoFit/>
          </a:bodyPr>
          <a:lstStyle/>
          <a:p>
            <a:pPr marL="285750" indent="-285750">
              <a:buFont typeface="Arial" panose="020B0604020202020204" pitchFamily="34" charset="0"/>
              <a:buChar char="•"/>
            </a:pPr>
            <a:r>
              <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订阅转化率：</a:t>
            </a:r>
            <a:br>
              <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br>
            <a:r>
              <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每个职业类别中，最终认购客户的数量占该职业总客户数量的比例</a:t>
            </a:r>
            <a:endPar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endPar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endPar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学生、退休人员、失业人员（</a:t>
            </a:r>
            <a:r>
              <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unemployed</a:t>
            </a:r>
            <a:r>
              <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）以及行政人员（</a:t>
            </a:r>
            <a:r>
              <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admin.</a:t>
            </a:r>
            <a:r>
              <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）是转化率最高的四类人群</a:t>
            </a:r>
            <a:endPar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相比之下，蓝领（</a:t>
            </a:r>
            <a:r>
              <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blue-collar</a:t>
            </a:r>
            <a:r>
              <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）和家庭主妇（</a:t>
            </a:r>
            <a:r>
              <a:rPr lang="en-US" altLang="zh-CN"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housemaid</a:t>
            </a:r>
            <a:r>
              <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）等虽然客户基数庞大，但转化率相对较低</a:t>
            </a:r>
            <a:endParaRPr lang="zh-CN" altLang="en-US" sz="16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9" name="图片 8"/>
          <p:cNvPicPr/>
          <p:nvPr/>
        </p:nvPicPr>
        <p:blipFill rotWithShape="1">
          <a:blip r:embed="rId4" cstate="print">
            <a:extLst>
              <a:ext uri="{28A0092B-C50C-407E-A947-70E740481C1C}">
                <a14:useLocalDpi xmlns:a14="http://schemas.microsoft.com/office/drawing/2010/main" val="0"/>
              </a:ext>
            </a:extLst>
          </a:blip>
          <a:srcRect l="50000" t="4565"/>
          <a:stretch>
            <a:fillRect/>
          </a:stretch>
        </p:blipFill>
        <p:spPr bwMode="auto">
          <a:xfrm>
            <a:off x="965580" y="1548857"/>
            <a:ext cx="5908676" cy="47590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8"/>
          <p:cNvPicPr>
            <a:picLocks noChangeAspect="1"/>
          </p:cNvPicPr>
          <p:nvPr/>
        </p:nvPicPr>
        <p:blipFill>
          <a:blip r:embed="rId1"/>
          <a:stretch>
            <a:fillRect/>
          </a:stretch>
        </p:blipFill>
        <p:spPr>
          <a:xfrm rot="21600000">
            <a:off x="0" y="0"/>
            <a:ext cx="12192000" cy="6858000"/>
          </a:xfrm>
          <a:prstGeom prst="rect">
            <a:avLst/>
          </a:prstGeom>
        </p:spPr>
      </p:pic>
      <p:pic>
        <p:nvPicPr>
          <p:cNvPr id="3" name="picture 250"/>
          <p:cNvPicPr>
            <a:picLocks noChangeAspect="1"/>
          </p:cNvPicPr>
          <p:nvPr/>
        </p:nvPicPr>
        <p:blipFill>
          <a:blip r:embed="rId2"/>
          <a:stretch>
            <a:fillRect/>
          </a:stretch>
        </p:blipFill>
        <p:spPr>
          <a:xfrm rot="21600000">
            <a:off x="662432" y="1199846"/>
            <a:ext cx="10853571" cy="5457118"/>
          </a:xfrm>
          <a:prstGeom prst="rect">
            <a:avLst/>
          </a:prstGeom>
        </p:spPr>
      </p:pic>
      <p:pic>
        <p:nvPicPr>
          <p:cNvPr id="8" name="picture 260"/>
          <p:cNvPicPr>
            <a:picLocks noChangeAspect="1"/>
          </p:cNvPicPr>
          <p:nvPr/>
        </p:nvPicPr>
        <p:blipFill>
          <a:blip r:embed="rId3"/>
          <a:stretch>
            <a:fillRect/>
          </a:stretch>
        </p:blipFill>
        <p:spPr>
          <a:xfrm rot="21600000">
            <a:off x="9810750" y="381000"/>
            <a:ext cx="1714500" cy="1714500"/>
          </a:xfrm>
          <a:prstGeom prst="rect">
            <a:avLst/>
          </a:prstGeom>
        </p:spPr>
      </p:pic>
      <p:sp>
        <p:nvSpPr>
          <p:cNvPr id="10" name="textbox 396"/>
          <p:cNvSpPr/>
          <p:nvPr/>
        </p:nvSpPr>
        <p:spPr>
          <a:xfrm>
            <a:off x="707390" y="471169"/>
            <a:ext cx="8172450" cy="4584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lang="zh-CN" altLang="en-US" sz="3000" u="sng" kern="0" spc="-4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客户教育水平与定期存款认购行为的关系</a:t>
            </a:r>
            <a:endParaRPr sz="3000" dirty="0">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1308936" y="5384859"/>
            <a:ext cx="9560560" cy="954107"/>
          </a:xfrm>
          <a:prstGeom prst="rect">
            <a:avLst/>
          </a:prstGeom>
          <a:noFill/>
        </p:spPr>
        <p:txBody>
          <a:bodyPr wrap="square">
            <a:spAutoFit/>
          </a:bodyPr>
          <a:lstStyle/>
          <a:p>
            <a:pPr marL="285750" indent="-285750">
              <a:buFont typeface="Arial" panose="020B0604020202020204" pitchFamily="34" charset="0"/>
              <a:buChar char="•"/>
            </a:pP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“文盲”（</a:t>
            </a:r>
            <a:r>
              <a:rPr lang="en-US" altLang="zh-CN"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illiterate</a:t>
            </a: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）客户的转化率最高（约</a:t>
            </a:r>
            <a:r>
              <a:rPr lang="en-US" altLang="zh-CN"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22.2%</a:t>
            </a: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），但其样本量极小（仅</a:t>
            </a:r>
            <a:r>
              <a:rPr lang="en-US" altLang="zh-CN"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9</a:t>
            </a: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例成功案例），统计可靠性有限；其次是“大学学位”持有者（约</a:t>
            </a:r>
            <a:r>
              <a:rPr lang="en-US" altLang="zh-CN"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13.7%</a:t>
            </a: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）和“职业教育”（</a:t>
            </a:r>
            <a:r>
              <a:rPr lang="en-US" altLang="zh-CN" sz="14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professional.course</a:t>
            </a: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，约</a:t>
            </a:r>
            <a:r>
              <a:rPr lang="en-US" altLang="zh-CN"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11.3%</a:t>
            </a: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）群体。相比之下，“基础教育”（</a:t>
            </a:r>
            <a:r>
              <a:rPr lang="en-US" altLang="zh-CN"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basic.4y</a:t>
            </a: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至</a:t>
            </a:r>
            <a:r>
              <a:rPr lang="en-US" altLang="zh-CN"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basic.9y</a:t>
            </a: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）客户的转化率普遍较低（</a:t>
            </a:r>
            <a:r>
              <a:rPr lang="en-US" altLang="zh-CN"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6.8%–10.2%</a:t>
            </a: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endParaRPr lang="en-US" altLang="zh-CN"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结论：较高学历与极低学历群体展现出相对更高的营销响应意愿</a:t>
            </a:r>
            <a:endParaRPr lang="zh-CN" altLang="en-US"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12" name="图片 1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03450" y="1473141"/>
            <a:ext cx="7971533" cy="3921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38"/>
          <p:cNvPicPr>
            <a:picLocks noChangeAspect="1"/>
          </p:cNvPicPr>
          <p:nvPr/>
        </p:nvPicPr>
        <p:blipFill rotWithShape="1">
          <a:blip r:embed="rId1"/>
          <a:srcRect b="2703"/>
          <a:stretch>
            <a:fillRect/>
          </a:stretch>
        </p:blipFill>
        <p:spPr>
          <a:xfrm rot="21600000">
            <a:off x="0" y="0"/>
            <a:ext cx="12192000" cy="6858000"/>
          </a:xfrm>
          <a:prstGeom prst="rect">
            <a:avLst/>
          </a:prstGeom>
        </p:spPr>
      </p:pic>
      <p:pic>
        <p:nvPicPr>
          <p:cNvPr id="4" name="picture 440"/>
          <p:cNvPicPr>
            <a:picLocks noChangeAspect="1"/>
          </p:cNvPicPr>
          <p:nvPr/>
        </p:nvPicPr>
        <p:blipFill>
          <a:blip r:embed="rId2"/>
          <a:stretch>
            <a:fillRect/>
          </a:stretch>
        </p:blipFill>
        <p:spPr>
          <a:xfrm rot="21600000">
            <a:off x="669215" y="393680"/>
            <a:ext cx="10853571" cy="4859040"/>
          </a:xfrm>
          <a:prstGeom prst="rect">
            <a:avLst/>
          </a:prstGeom>
        </p:spPr>
      </p:pic>
      <p:graphicFrame>
        <p:nvGraphicFramePr>
          <p:cNvPr id="5" name="table 442"/>
          <p:cNvGraphicFramePr>
            <a:graphicFrameLocks noGrp="1"/>
          </p:cNvGraphicFramePr>
          <p:nvPr/>
        </p:nvGraphicFramePr>
        <p:xfrm>
          <a:off x="668169" y="421338"/>
          <a:ext cx="10667364" cy="1426529"/>
        </p:xfrm>
        <a:graphic>
          <a:graphicData uri="http://schemas.openxmlformats.org/drawingml/2006/table">
            <a:tbl>
              <a:tblPr/>
              <a:tblGrid>
                <a:gridCol w="8869044"/>
                <a:gridCol w="1798320"/>
              </a:tblGrid>
              <a:tr h="525845">
                <a:tc>
                  <a:txBody>
                    <a:bodyPr/>
                    <a:lstStyle/>
                    <a:p>
                      <a:pPr algn="l" rtl="0" eaLnBrk="0">
                        <a:lnSpc>
                          <a:spcPct val="8000"/>
                        </a:lnSpc>
                      </a:pPr>
                      <a:endParaRPr sz="100" dirty="0">
                        <a:latin typeface="Arial" panose="020B0604020202020204"/>
                        <a:ea typeface="Arial" panose="020B0604020202020204"/>
                        <a:cs typeface="Arial" panose="020B0604020202020204"/>
                      </a:endParaRPr>
                    </a:p>
                    <a:p>
                      <a:pPr marL="23495" algn="l" rtl="0" eaLnBrk="0">
                        <a:lnSpc>
                          <a:spcPct val="91000"/>
                        </a:lnSpc>
                      </a:pPr>
                      <a:r>
                        <a:rPr sz="3000" u="sng" kern="0" spc="-3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三、</a:t>
                      </a:r>
                      <a:r>
                        <a:rPr sz="30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数据预处理</a:t>
                      </a:r>
                      <a:endParaRPr sz="3000" dirty="0">
                        <a:latin typeface="微软雅黑" panose="020B0503020204020204" charset="-122"/>
                        <a:ea typeface="微软雅黑" panose="020B0503020204020204" charset="-122"/>
                        <a:cs typeface="微软雅黑" panose="020B0503020204020204" charset="-122"/>
                      </a:endParaRPr>
                    </a:p>
                  </a:txBody>
                  <a:tcPr marL="0" marR="0" marT="0" marB="0">
                    <a:lnL>
                      <a:noFill/>
                    </a:lnL>
                    <a:lnR>
                      <a:noFill/>
                    </a:lnR>
                    <a:lnT>
                      <a:noFill/>
                    </a:lnT>
                    <a:lnB>
                      <a:noFill/>
                    </a:lnB>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a:lnL>
                      <a:noFill/>
                    </a:lnL>
                    <a:lnR>
                      <a:noFill/>
                    </a:lnR>
                    <a:lnT>
                      <a:noFill/>
                    </a:lnT>
                    <a:lnB>
                      <a:noFill/>
                    </a:lnB>
                  </a:tcPr>
                </a:tc>
              </a:tr>
              <a:tr h="789215">
                <a:tc>
                  <a:txBody>
                    <a:bodyPr/>
                    <a:lstStyle/>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280670" algn="l" rtl="0" eaLnBrk="0">
                        <a:lnSpc>
                          <a:spcPts val="2725"/>
                        </a:lnSpc>
                        <a:tabLst>
                          <a:tab pos="537210" algn="l"/>
                        </a:tabLst>
                      </a:pPr>
                      <a:r>
                        <a:rPr sz="1700" kern="0" spc="0" dirty="0">
                          <a:solidFill>
                            <a:srgbClr val="154734">
                              <a:alpha val="100000"/>
                            </a:srgbClr>
                          </a:solidFill>
                          <a:latin typeface="Arial" panose="020B0604020202020204"/>
                          <a:ea typeface="Arial" panose="020B0604020202020204"/>
                          <a:cs typeface="Arial" panose="020B0604020202020204"/>
                        </a:rPr>
                        <a:t>	</a:t>
                      </a:r>
                      <a:r>
                        <a:rPr sz="1700" kern="0" spc="20" dirty="0">
                          <a:solidFill>
                            <a:srgbClr val="154734">
                              <a:alpha val="100000"/>
                            </a:srgbClr>
                          </a:solidFill>
                          <a:latin typeface="Arial" panose="020B0604020202020204"/>
                          <a:ea typeface="Arial" panose="020B0604020202020204"/>
                          <a:cs typeface="Arial" panose="020B0604020202020204"/>
                        </a:rPr>
                        <a:t>    </a:t>
                      </a:r>
                      <a:r>
                        <a:rPr sz="2700" kern="0" spc="0" baseline="14000" dirty="0">
                          <a:solidFill>
                            <a:srgbClr val="154734">
                              <a:alpha val="100000"/>
                            </a:srgbClr>
                          </a:solidFill>
                          <a:latin typeface="Arial" panose="020B0604020202020204"/>
                          <a:ea typeface="Arial" panose="020B0604020202020204"/>
                          <a:cs typeface="Arial" panose="020B0604020202020204"/>
                        </a:rPr>
                        <a:t>pdays</a:t>
                      </a:r>
                      <a:r>
                        <a:rPr sz="2700" kern="0" spc="160" baseline="14000" dirty="0">
                          <a:solidFill>
                            <a:srgbClr val="154734">
                              <a:alpha val="100000"/>
                            </a:srgbClr>
                          </a:solidFill>
                          <a:latin typeface="微软雅黑" panose="020B0503020204020204" charset="-122"/>
                          <a:ea typeface="微软雅黑" panose="020B0503020204020204" charset="-122"/>
                          <a:cs typeface="微软雅黑" panose="020B0503020204020204" charset="-122"/>
                        </a:rPr>
                        <a:t>变量修正</a:t>
                      </a:r>
                      <a:endParaRPr sz="2700" baseline="14000" dirty="0">
                        <a:latin typeface="微软雅黑" panose="020B0503020204020204" charset="-122"/>
                        <a:ea typeface="微软雅黑" panose="020B0503020204020204" charset="-122"/>
                        <a:cs typeface="微软雅黑" panose="020B0503020204020204" charset="-122"/>
                      </a:endParaRPr>
                    </a:p>
                    <a:p>
                      <a:pPr algn="l" rtl="0" eaLnBrk="0">
                        <a:lnSpc>
                          <a:spcPct val="100000"/>
                        </a:lnSpc>
                      </a:pPr>
                      <a:endParaRPr sz="1200" dirty="0">
                        <a:latin typeface="Arial" panose="020B0604020202020204"/>
                        <a:ea typeface="Arial" panose="020B0604020202020204"/>
                        <a:cs typeface="Arial" panose="020B0604020202020204"/>
                      </a:endParaRPr>
                    </a:p>
                    <a:p>
                      <a:pPr marL="778510" algn="l" rtl="0" eaLnBrk="0">
                        <a:lnSpc>
                          <a:spcPct val="90000"/>
                        </a:lnSpc>
                        <a:spcBef>
                          <a:spcPts val="0"/>
                        </a:spcBef>
                      </a:pP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将</a:t>
                      </a:r>
                      <a:r>
                        <a:rPr sz="1500" kern="0" spc="-10" dirty="0">
                          <a:solidFill>
                            <a:srgbClr val="3E7D65">
                              <a:alpha val="100000"/>
                            </a:srgbClr>
                          </a:solidFill>
                          <a:latin typeface="Arial" panose="020B0604020202020204"/>
                          <a:ea typeface="Arial" panose="020B0604020202020204"/>
                          <a:cs typeface="Arial" panose="020B0604020202020204"/>
                        </a:rPr>
                        <a:t>pdays</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变量中的</a:t>
                      </a:r>
                      <a:r>
                        <a:rPr sz="1500" kern="0" spc="-10" dirty="0">
                          <a:solidFill>
                            <a:srgbClr val="2E7D5E">
                              <a:alpha val="100000"/>
                            </a:srgbClr>
                          </a:solidFill>
                          <a:latin typeface="Arial" panose="020B0604020202020204"/>
                          <a:ea typeface="Arial" panose="020B0604020202020204"/>
                          <a:cs typeface="Arial" panose="020B0604020202020204"/>
                        </a:rPr>
                        <a:t>999</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值</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统一修正为</a:t>
                      </a:r>
                      <a:r>
                        <a:rPr sz="1500" kern="0" spc="-10" dirty="0">
                          <a:solidFill>
                            <a:srgbClr val="2E7D5E">
                              <a:alpha val="100000"/>
                            </a:srgbClr>
                          </a:solidFill>
                          <a:latin typeface="Arial" panose="020B0604020202020204"/>
                          <a:ea typeface="Arial" panose="020B0604020202020204"/>
                          <a:cs typeface="Arial" panose="020B0604020202020204"/>
                        </a:rPr>
                        <a:t>-1</a:t>
                      </a:r>
                      <a:r>
                        <a:rPr sz="1500" kern="0" spc="-220" dirty="0">
                          <a:solidFill>
                            <a:srgbClr val="2E7D5E">
                              <a:alpha val="100000"/>
                            </a:srgbClr>
                          </a:solidFill>
                          <a:latin typeface="Arial" panose="020B0604020202020204"/>
                          <a:ea typeface="Arial" panose="020B0604020202020204"/>
                          <a:cs typeface="Arial" panose="020B0604020202020204"/>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3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以准确反映</a:t>
                      </a:r>
                      <a:r>
                        <a:rPr lang="zh-CN" alt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客户此前未被联系</a:t>
                      </a:r>
                      <a:r>
                        <a:rPr lang="zh-CN" alt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3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的业务含</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义</a:t>
                      </a:r>
                      <a:endParaRPr sz="1500" dirty="0">
                        <a:latin typeface="微软雅黑" panose="020B0503020204020204" charset="-122"/>
                        <a:ea typeface="微软雅黑" panose="020B0503020204020204" charset="-122"/>
                        <a:cs typeface="微软雅黑" panose="020B0503020204020204" charset="-122"/>
                      </a:endParaRPr>
                    </a:p>
                  </a:txBody>
                  <a:tcPr marL="0" marR="0" marT="0" marB="0">
                    <a:lnL>
                      <a:noFill/>
                    </a:lnL>
                    <a:lnR>
                      <a:noFill/>
                    </a:lnR>
                    <a:lnT>
                      <a:noFill/>
                    </a:lnT>
                    <a:lnB>
                      <a:noFill/>
                    </a:lnB>
                  </a:tcPr>
                </a:tc>
                <a:tc>
                  <a:txBody>
                    <a:bodyPr/>
                    <a:lstStyle/>
                    <a:p>
                      <a:pPr algn="l" rtl="0" eaLnBrk="0">
                        <a:lnSpc>
                          <a:spcPct val="186000"/>
                        </a:lnSpc>
                      </a:pPr>
                      <a:endParaRPr sz="1000" dirty="0">
                        <a:latin typeface="Arial" panose="020B0604020202020204"/>
                        <a:ea typeface="Arial" panose="020B0604020202020204"/>
                        <a:cs typeface="Arial" panose="020B0604020202020204"/>
                      </a:endParaRPr>
                    </a:p>
                    <a:p>
                      <a:pPr algn="r" rtl="0" eaLnBrk="0">
                        <a:lnSpc>
                          <a:spcPct val="90000"/>
                        </a:lnSpc>
                        <a:spcBef>
                          <a:spcPts val="5"/>
                        </a:spcBef>
                      </a:pPr>
                      <a:r>
                        <a:rPr sz="4500" kern="0" spc="40" dirty="0">
                          <a:solidFill>
                            <a:srgbClr val="2E7D5E">
                              <a:alpha val="10196"/>
                            </a:srgbClr>
                          </a:solidFill>
                          <a:latin typeface="Arial" panose="020B0604020202020204"/>
                          <a:ea typeface="Arial" panose="020B0604020202020204"/>
                          <a:cs typeface="Arial" panose="020B0604020202020204"/>
                        </a:rPr>
                        <a:t>01</a:t>
                      </a:r>
                      <a:endParaRPr sz="4500" dirty="0">
                        <a:latin typeface="Arial" panose="020B0604020202020204"/>
                        <a:ea typeface="Arial" panose="020B0604020202020204"/>
                        <a:cs typeface="Arial" panose="020B0604020202020204"/>
                      </a:endParaRPr>
                    </a:p>
                  </a:txBody>
                  <a:tcPr marL="0" marR="0" marT="0" marB="0">
                    <a:lnL>
                      <a:noFill/>
                    </a:lnL>
                    <a:lnR>
                      <a:noFill/>
                    </a:lnR>
                    <a:lnT>
                      <a:noFill/>
                    </a:lnT>
                    <a:lnB>
                      <a:noFill/>
                    </a:lnB>
                  </a:tcPr>
                </a:tc>
              </a:tr>
            </a:tbl>
          </a:graphicData>
        </a:graphic>
      </p:graphicFrame>
      <p:pic>
        <p:nvPicPr>
          <p:cNvPr id="6" name="picture 444"/>
          <p:cNvPicPr>
            <a:picLocks noChangeAspect="1"/>
          </p:cNvPicPr>
          <p:nvPr/>
        </p:nvPicPr>
        <p:blipFill>
          <a:blip r:embed="rId3"/>
          <a:stretch>
            <a:fillRect/>
          </a:stretch>
        </p:blipFill>
        <p:spPr>
          <a:xfrm rot="21600000">
            <a:off x="966107" y="1039153"/>
            <a:ext cx="257175" cy="346329"/>
          </a:xfrm>
          <a:prstGeom prst="rect">
            <a:avLst/>
          </a:prstGeom>
        </p:spPr>
      </p:pic>
      <p:sp>
        <p:nvSpPr>
          <p:cNvPr id="7" name="textbox 446"/>
          <p:cNvSpPr/>
          <p:nvPr/>
        </p:nvSpPr>
        <p:spPr>
          <a:xfrm>
            <a:off x="1454292" y="4436148"/>
            <a:ext cx="6646544" cy="687069"/>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3335" algn="l" rtl="0" eaLnBrk="0">
              <a:lnSpc>
                <a:spcPct val="92000"/>
              </a:lnSpc>
            </a:pPr>
            <a:r>
              <a:rPr sz="18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语义缺失值处理</a:t>
            </a:r>
            <a:endParaRPr sz="1800" dirty="0">
              <a:latin typeface="微软雅黑" panose="020B0503020204020204" charset="-122"/>
              <a:ea typeface="微软雅黑" panose="020B0503020204020204" charset="-122"/>
              <a:cs typeface="微软雅黑" panose="020B0503020204020204" charset="-122"/>
            </a:endParaRPr>
          </a:p>
          <a:p>
            <a:pPr algn="l" rtl="0" eaLnBrk="0">
              <a:lnSpc>
                <a:spcPct val="100000"/>
              </a:lnSpc>
            </a:pPr>
            <a:endParaRPr sz="1000" dirty="0">
              <a:latin typeface="Arial" panose="020B0604020202020204"/>
              <a:ea typeface="Arial" panose="020B0604020202020204"/>
              <a:cs typeface="Arial" panose="020B0604020202020204"/>
            </a:endParaRPr>
          </a:p>
          <a:p>
            <a:pPr algn="l" rtl="0" eaLnBrk="0">
              <a:lnSpc>
                <a:spcPct val="128000"/>
              </a:lnSpc>
            </a:pPr>
            <a:endParaRPr sz="300" dirty="0">
              <a:latin typeface="Arial" panose="020B0604020202020204"/>
              <a:ea typeface="Arial" panose="020B0604020202020204"/>
              <a:cs typeface="Arial" panose="020B0604020202020204"/>
            </a:endParaRPr>
          </a:p>
          <a:p>
            <a:pPr marL="12700" algn="l" rtl="0" eaLnBrk="0">
              <a:lnSpc>
                <a:spcPct val="87000"/>
              </a:lnSpc>
              <a:spcBef>
                <a:spcPts val="0"/>
              </a:spcBef>
            </a:pP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将</a:t>
            </a:r>
            <a:r>
              <a:rPr sz="1500" kern="0" spc="-32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en-US" sz="1500" kern="0" spc="20" dirty="0">
                <a:solidFill>
                  <a:srgbClr val="2E7D5E">
                    <a:alpha val="100000"/>
                  </a:srgbClr>
                </a:solidFill>
                <a:latin typeface="Arial" panose="020B0604020202020204"/>
                <a:ea typeface="微软雅黑" panose="020B0503020204020204" charset="-122"/>
                <a:cs typeface="Arial" panose="020B0604020202020204"/>
              </a:rPr>
              <a:t> </a:t>
            </a:r>
            <a:r>
              <a:rPr sz="1500" kern="0" spc="-310" dirty="0">
                <a:solidFill>
                  <a:srgbClr val="2E7D5E">
                    <a:alpha val="100000"/>
                  </a:srgbClr>
                </a:solidFill>
                <a:latin typeface="Arial" panose="020B0604020202020204"/>
                <a:ea typeface="Arial" panose="020B0604020202020204"/>
                <a:cs typeface="Arial" panose="020B0604020202020204"/>
              </a:rPr>
              <a:t> </a:t>
            </a:r>
            <a:r>
              <a:rPr sz="1500" kern="0" spc="0" dirty="0">
                <a:solidFill>
                  <a:srgbClr val="2E7D5E">
                    <a:alpha val="100000"/>
                  </a:srgbClr>
                </a:solidFill>
                <a:latin typeface="Arial" panose="020B0604020202020204"/>
                <a:ea typeface="Arial" panose="020B0604020202020204"/>
                <a:cs typeface="Arial" panose="020B0604020202020204"/>
              </a:rPr>
              <a:t>unknown</a:t>
            </a:r>
            <a:r>
              <a:rPr lang="en-US" sz="1500" kern="0" spc="20" dirty="0">
                <a:solidFill>
                  <a:srgbClr val="2E7D5E">
                    <a:alpha val="100000"/>
                  </a:srgbClr>
                </a:solidFill>
                <a:latin typeface="Arial" panose="020B0604020202020204"/>
                <a:ea typeface="Arial" panose="020B0604020202020204"/>
                <a:cs typeface="Arial" panose="020B0604020202020204"/>
              </a:rPr>
              <a:t> </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标记编码为独立的特征列</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，作为潜在的预测信号</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，而非简单填补</a:t>
            </a:r>
            <a:endParaRPr sz="1500" dirty="0">
              <a:latin typeface="微软雅黑" panose="020B0503020204020204" charset="-122"/>
              <a:ea typeface="微软雅黑" panose="020B0503020204020204" charset="-122"/>
              <a:cs typeface="微软雅黑" panose="020B0503020204020204" charset="-122"/>
            </a:endParaRPr>
          </a:p>
        </p:txBody>
      </p:sp>
      <p:sp>
        <p:nvSpPr>
          <p:cNvPr id="8" name="textbox 448"/>
          <p:cNvSpPr/>
          <p:nvPr/>
        </p:nvSpPr>
        <p:spPr>
          <a:xfrm>
            <a:off x="4829958" y="2722115"/>
            <a:ext cx="3162935" cy="11239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11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69545" algn="l" rtl="0" eaLnBrk="0">
              <a:lnSpc>
                <a:spcPts val="1650"/>
              </a:lnSpc>
              <a:tabLst>
                <a:tab pos="312420" algn="l"/>
              </a:tabLst>
            </a:pPr>
            <a:r>
              <a:rPr sz="13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有序类别特征</a:t>
            </a:r>
            <a:endParaRPr sz="1300" dirty="0">
              <a:latin typeface="微软雅黑" panose="020B0503020204020204" charset="-122"/>
              <a:ea typeface="微软雅黑" panose="020B0503020204020204" charset="-122"/>
              <a:cs typeface="微软雅黑" panose="020B0503020204020204" charset="-122"/>
            </a:endParaRPr>
          </a:p>
          <a:p>
            <a:pPr algn="l" rtl="0" eaLnBrk="0">
              <a:lnSpc>
                <a:spcPct val="106000"/>
              </a:lnSpc>
            </a:pPr>
            <a:endParaRPr sz="800" dirty="0">
              <a:latin typeface="Arial" panose="020B0604020202020204"/>
              <a:ea typeface="Arial" panose="020B0604020202020204"/>
              <a:cs typeface="Arial" panose="020B0604020202020204"/>
            </a:endParaRPr>
          </a:p>
          <a:p>
            <a:pPr algn="l" rtl="0" eaLnBrk="0">
              <a:lnSpc>
                <a:spcPct val="6000"/>
              </a:lnSpc>
            </a:pPr>
            <a:endParaRPr sz="100" dirty="0">
              <a:latin typeface="Arial" panose="020B0604020202020204"/>
              <a:ea typeface="Arial" panose="020B0604020202020204"/>
              <a:cs typeface="Arial" panose="020B0604020202020204"/>
            </a:endParaRPr>
          </a:p>
          <a:p>
            <a:pPr marL="149225" indent="4445" algn="l" rtl="0" eaLnBrk="0">
              <a:lnSpc>
                <a:spcPct val="116000"/>
              </a:lnSpc>
            </a:pPr>
            <a:r>
              <a:rPr sz="1300" kern="0" spc="0" dirty="0">
                <a:solidFill>
                  <a:srgbClr val="3E7D65">
                    <a:alpha val="100000"/>
                  </a:srgbClr>
                </a:solidFill>
                <a:latin typeface="Arial" panose="020B0604020202020204"/>
                <a:ea typeface="Arial" panose="020B0604020202020204"/>
                <a:cs typeface="Arial" panose="020B0604020202020204"/>
              </a:rPr>
              <a:t>education</a:t>
            </a:r>
            <a:r>
              <a:rPr sz="1300" kern="0" spc="100" dirty="0">
                <a:solidFill>
                  <a:srgbClr val="3E7D65">
                    <a:alpha val="100000"/>
                  </a:srgbClr>
                </a:solidFill>
                <a:latin typeface="微软雅黑" panose="020B0503020204020204" charset="-122"/>
                <a:ea typeface="微软雅黑" panose="020B0503020204020204" charset="-122"/>
                <a:cs typeface="微软雅黑" panose="020B0503020204020204" charset="-122"/>
              </a:rPr>
              <a:t>依据教育水平高低赋予</a:t>
            </a:r>
            <a:r>
              <a:rPr sz="1300" kern="0" spc="100" dirty="0">
                <a:solidFill>
                  <a:srgbClr val="2E7D5E">
                    <a:alpha val="100000"/>
                  </a:srgbClr>
                </a:solidFill>
                <a:latin typeface="微软雅黑" panose="020B0503020204020204" charset="-122"/>
                <a:ea typeface="微软雅黑" panose="020B0503020204020204" charset="-122"/>
                <a:cs typeface="微软雅黑" panose="020B0503020204020204" charset="-122"/>
              </a:rPr>
              <a:t>递增</a:t>
            </a:r>
            <a:r>
              <a:rPr sz="13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2E7D5E">
                    <a:alpha val="100000"/>
                  </a:srgbClr>
                </a:solidFill>
                <a:latin typeface="微软雅黑" panose="020B0503020204020204" charset="-122"/>
                <a:ea typeface="微软雅黑" panose="020B0503020204020204" charset="-122"/>
                <a:cs typeface="微软雅黑" panose="020B0503020204020204" charset="-122"/>
              </a:rPr>
              <a:t>数值</a:t>
            </a:r>
            <a:endParaRPr sz="1300" dirty="0">
              <a:latin typeface="微软雅黑" panose="020B0503020204020204" charset="-122"/>
              <a:ea typeface="微软雅黑" panose="020B0503020204020204" charset="-122"/>
              <a:cs typeface="微软雅黑" panose="020B0503020204020204" charset="-122"/>
            </a:endParaRPr>
          </a:p>
        </p:txBody>
      </p:sp>
      <p:pic>
        <p:nvPicPr>
          <p:cNvPr id="9" name="picture 450"/>
          <p:cNvPicPr>
            <a:picLocks noChangeAspect="1"/>
          </p:cNvPicPr>
          <p:nvPr/>
        </p:nvPicPr>
        <p:blipFill>
          <a:blip r:embed="rId4"/>
          <a:stretch>
            <a:fillRect/>
          </a:stretch>
        </p:blipFill>
        <p:spPr>
          <a:xfrm rot="21600000">
            <a:off x="4999771" y="2892612"/>
            <a:ext cx="142875" cy="192405"/>
          </a:xfrm>
          <a:prstGeom prst="rect">
            <a:avLst/>
          </a:prstGeom>
        </p:spPr>
      </p:pic>
      <p:sp>
        <p:nvSpPr>
          <p:cNvPr id="10" name="textbox 452"/>
          <p:cNvSpPr/>
          <p:nvPr/>
        </p:nvSpPr>
        <p:spPr>
          <a:xfrm>
            <a:off x="1486683" y="2722115"/>
            <a:ext cx="3152775" cy="11239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11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58750" algn="l" rtl="0" eaLnBrk="0">
              <a:lnSpc>
                <a:spcPts val="1660"/>
              </a:lnSpc>
              <a:tabLst>
                <a:tab pos="316865" algn="l"/>
              </a:tabLst>
            </a:pPr>
            <a:r>
              <a:rPr sz="13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  二元特征</a:t>
            </a:r>
            <a:endParaRPr sz="1300" dirty="0">
              <a:latin typeface="微软雅黑" panose="020B0503020204020204" charset="-122"/>
              <a:ea typeface="微软雅黑" panose="020B0503020204020204" charset="-122"/>
              <a:cs typeface="微软雅黑" panose="020B0503020204020204" charset="-122"/>
            </a:endParaRPr>
          </a:p>
          <a:p>
            <a:pPr algn="l" rtl="0" eaLnBrk="0">
              <a:lnSpc>
                <a:spcPct val="101000"/>
              </a:lnSpc>
            </a:pPr>
            <a:endParaRPr sz="1000" dirty="0">
              <a:latin typeface="Arial" panose="020B0604020202020204"/>
              <a:ea typeface="Arial" panose="020B0604020202020204"/>
              <a:cs typeface="Arial" panose="020B0604020202020204"/>
            </a:endParaRPr>
          </a:p>
          <a:p>
            <a:pPr marL="151765" algn="l" rtl="0" eaLnBrk="0">
              <a:lnSpc>
                <a:spcPct val="100000"/>
              </a:lnSpc>
              <a:spcBef>
                <a:spcPts val="0"/>
              </a:spcBef>
            </a:pPr>
            <a:r>
              <a:rPr sz="1300" kern="0" spc="0" dirty="0">
                <a:solidFill>
                  <a:srgbClr val="3E7D65">
                    <a:alpha val="100000"/>
                  </a:srgbClr>
                </a:solidFill>
                <a:latin typeface="Arial" panose="020B0604020202020204"/>
                <a:ea typeface="Arial" panose="020B0604020202020204"/>
                <a:cs typeface="Arial" panose="020B0604020202020204"/>
              </a:rPr>
              <a:t>default</a:t>
            </a:r>
            <a:r>
              <a:rPr sz="1300" kern="0" spc="15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300" kern="0" spc="-18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0" dirty="0">
                <a:solidFill>
                  <a:srgbClr val="3E7D65">
                    <a:alpha val="100000"/>
                  </a:srgbClr>
                </a:solidFill>
                <a:latin typeface="Arial" panose="020B0604020202020204"/>
                <a:ea typeface="Arial" panose="020B0604020202020204"/>
                <a:cs typeface="Arial" panose="020B0604020202020204"/>
              </a:rPr>
              <a:t>housing</a:t>
            </a:r>
            <a:r>
              <a:rPr sz="1300" kern="0" spc="15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300" kern="0" spc="-22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0" dirty="0">
                <a:solidFill>
                  <a:srgbClr val="3E7D65">
                    <a:alpha val="100000"/>
                  </a:srgbClr>
                </a:solidFill>
                <a:latin typeface="Arial" panose="020B0604020202020204"/>
                <a:ea typeface="Arial" panose="020B0604020202020204"/>
                <a:cs typeface="Arial" panose="020B0604020202020204"/>
              </a:rPr>
              <a:t>loan</a:t>
            </a:r>
            <a:r>
              <a:rPr sz="1300" kern="0" spc="150" dirty="0">
                <a:solidFill>
                  <a:srgbClr val="3E7D65">
                    <a:alpha val="100000"/>
                  </a:srgbClr>
                </a:solidFill>
                <a:latin typeface="微软雅黑" panose="020B0503020204020204" charset="-122"/>
                <a:ea typeface="微软雅黑" panose="020B0503020204020204" charset="-122"/>
                <a:cs typeface="微软雅黑" panose="020B0503020204020204" charset="-122"/>
              </a:rPr>
              <a:t>采用</a:t>
            </a:r>
            <a:r>
              <a:rPr sz="1300" kern="0" spc="150" dirty="0">
                <a:solidFill>
                  <a:srgbClr val="2E7D5E">
                    <a:alpha val="100000"/>
                  </a:srgbClr>
                </a:solidFill>
                <a:latin typeface="Arial" panose="020B0604020202020204"/>
                <a:ea typeface="Arial" panose="020B0604020202020204"/>
                <a:cs typeface="Arial" panose="020B0604020202020204"/>
              </a:rPr>
              <a:t>0-1</a:t>
            </a:r>
            <a:r>
              <a:rPr sz="1300" kern="0" spc="150" dirty="0">
                <a:solidFill>
                  <a:srgbClr val="2E7D5E">
                    <a:alpha val="100000"/>
                  </a:srgbClr>
                </a:solidFill>
                <a:latin typeface="微软雅黑" panose="020B0503020204020204" charset="-122"/>
                <a:ea typeface="微软雅黑" panose="020B0503020204020204" charset="-122"/>
                <a:cs typeface="微软雅黑" panose="020B0503020204020204" charset="-122"/>
              </a:rPr>
              <a:t>编码</a:t>
            </a:r>
            <a:endParaRPr sz="1300" dirty="0">
              <a:latin typeface="微软雅黑" panose="020B0503020204020204" charset="-122"/>
              <a:ea typeface="微软雅黑" panose="020B0503020204020204" charset="-122"/>
              <a:cs typeface="微软雅黑" panose="020B0503020204020204" charset="-122"/>
            </a:endParaRPr>
          </a:p>
        </p:txBody>
      </p:sp>
      <p:pic>
        <p:nvPicPr>
          <p:cNvPr id="11" name="picture 454"/>
          <p:cNvPicPr>
            <a:picLocks noChangeAspect="1"/>
          </p:cNvPicPr>
          <p:nvPr/>
        </p:nvPicPr>
        <p:blipFill>
          <a:blip r:embed="rId5"/>
          <a:stretch>
            <a:fillRect/>
          </a:stretch>
        </p:blipFill>
        <p:spPr>
          <a:xfrm rot="21600000">
            <a:off x="1645560" y="2892612"/>
            <a:ext cx="158496" cy="192405"/>
          </a:xfrm>
          <a:prstGeom prst="rect">
            <a:avLst/>
          </a:prstGeom>
        </p:spPr>
      </p:pic>
      <p:sp>
        <p:nvSpPr>
          <p:cNvPr id="12" name="textbox 456"/>
          <p:cNvSpPr/>
          <p:nvPr/>
        </p:nvSpPr>
        <p:spPr>
          <a:xfrm>
            <a:off x="8182758" y="2722115"/>
            <a:ext cx="3152775" cy="11239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11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63195" algn="l" rtl="0" eaLnBrk="0">
              <a:lnSpc>
                <a:spcPts val="1650"/>
              </a:lnSpc>
              <a:tabLst>
                <a:tab pos="306070" algn="l"/>
              </a:tabLst>
            </a:pPr>
            <a:r>
              <a:rPr sz="13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无序类别特征</a:t>
            </a:r>
            <a:endParaRPr sz="1300" dirty="0">
              <a:latin typeface="微软雅黑" panose="020B0503020204020204" charset="-122"/>
              <a:ea typeface="微软雅黑" panose="020B0503020204020204" charset="-122"/>
              <a:cs typeface="微软雅黑" panose="020B0503020204020204" charset="-122"/>
            </a:endParaRPr>
          </a:p>
          <a:p>
            <a:pPr algn="l" rtl="0" eaLnBrk="0">
              <a:lnSpc>
                <a:spcPct val="102000"/>
              </a:lnSpc>
            </a:pPr>
            <a:endParaRPr sz="1000" dirty="0">
              <a:latin typeface="Arial" panose="020B0604020202020204"/>
              <a:ea typeface="Arial" panose="020B0604020202020204"/>
              <a:cs typeface="Arial" panose="020B0604020202020204"/>
            </a:endParaRPr>
          </a:p>
          <a:p>
            <a:pPr marL="154940" algn="l" rtl="0" eaLnBrk="0">
              <a:lnSpc>
                <a:spcPct val="100000"/>
              </a:lnSpc>
            </a:pPr>
            <a:r>
              <a:rPr sz="1300" kern="0" spc="0" dirty="0">
                <a:solidFill>
                  <a:srgbClr val="3E7D65">
                    <a:alpha val="100000"/>
                  </a:srgbClr>
                </a:solidFill>
                <a:latin typeface="Arial" panose="020B0604020202020204"/>
                <a:ea typeface="Arial" panose="020B0604020202020204"/>
                <a:cs typeface="Arial" panose="020B0604020202020204"/>
              </a:rPr>
              <a:t>poutcome</a:t>
            </a:r>
            <a:r>
              <a:rPr sz="1300" kern="0" spc="13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300" kern="0" spc="0" dirty="0">
                <a:solidFill>
                  <a:srgbClr val="3E7D65">
                    <a:alpha val="100000"/>
                  </a:srgbClr>
                </a:solidFill>
                <a:latin typeface="Arial" panose="020B0604020202020204"/>
                <a:ea typeface="Arial" panose="020B0604020202020204"/>
                <a:cs typeface="Arial" panose="020B0604020202020204"/>
              </a:rPr>
              <a:t>job</a:t>
            </a:r>
            <a:r>
              <a:rPr sz="1300" kern="0" spc="130" dirty="0">
                <a:solidFill>
                  <a:srgbClr val="3E7D65">
                    <a:alpha val="100000"/>
                  </a:srgbClr>
                </a:solidFill>
                <a:latin typeface="微软雅黑" panose="020B0503020204020204" charset="-122"/>
                <a:ea typeface="微软雅黑" panose="020B0503020204020204" charset="-122"/>
                <a:cs typeface="微软雅黑" panose="020B0503020204020204" charset="-122"/>
              </a:rPr>
              <a:t>等通过</a:t>
            </a:r>
            <a:r>
              <a:rPr sz="1300" kern="0" spc="130" dirty="0">
                <a:solidFill>
                  <a:srgbClr val="2E7D5E">
                    <a:alpha val="100000"/>
                  </a:srgbClr>
                </a:solidFill>
                <a:latin typeface="微软雅黑" panose="020B0503020204020204" charset="-122"/>
                <a:ea typeface="微软雅黑" panose="020B0503020204020204" charset="-122"/>
                <a:cs typeface="微软雅黑" panose="020B0503020204020204" charset="-122"/>
              </a:rPr>
              <a:t>独热编码</a:t>
            </a:r>
            <a:r>
              <a:rPr sz="1300" kern="0" spc="130" dirty="0">
                <a:solidFill>
                  <a:srgbClr val="3E7D65">
                    <a:alpha val="100000"/>
                  </a:srgbClr>
                </a:solidFill>
                <a:latin typeface="微软雅黑" panose="020B0503020204020204" charset="-122"/>
                <a:ea typeface="微软雅黑" panose="020B0503020204020204" charset="-122"/>
                <a:cs typeface="微软雅黑" panose="020B0503020204020204" charset="-122"/>
              </a:rPr>
              <a:t>转换</a:t>
            </a:r>
            <a:endParaRPr sz="1300" dirty="0">
              <a:latin typeface="微软雅黑" panose="020B0503020204020204" charset="-122"/>
              <a:ea typeface="微软雅黑" panose="020B0503020204020204" charset="-122"/>
              <a:cs typeface="微软雅黑" panose="020B0503020204020204" charset="-122"/>
            </a:endParaRPr>
          </a:p>
        </p:txBody>
      </p:sp>
      <p:pic>
        <p:nvPicPr>
          <p:cNvPr id="13" name="picture 458"/>
          <p:cNvPicPr>
            <a:picLocks noChangeAspect="1"/>
          </p:cNvPicPr>
          <p:nvPr/>
        </p:nvPicPr>
        <p:blipFill>
          <a:blip r:embed="rId6"/>
          <a:stretch>
            <a:fillRect/>
          </a:stretch>
        </p:blipFill>
        <p:spPr>
          <a:xfrm rot="21600000">
            <a:off x="8346171" y="2892612"/>
            <a:ext cx="142875" cy="192405"/>
          </a:xfrm>
          <a:prstGeom prst="rect">
            <a:avLst/>
          </a:prstGeom>
        </p:spPr>
      </p:pic>
      <p:sp>
        <p:nvSpPr>
          <p:cNvPr id="14" name="textbox 460"/>
          <p:cNvSpPr/>
          <p:nvPr/>
        </p:nvSpPr>
        <p:spPr>
          <a:xfrm>
            <a:off x="966107" y="2333109"/>
            <a:ext cx="3545204" cy="76454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725"/>
              </a:lnSpc>
              <a:tabLst>
                <a:tab pos="297815"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8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30" baseline="15000" dirty="0">
                <a:solidFill>
                  <a:srgbClr val="154734">
                    <a:alpha val="100000"/>
                  </a:srgbClr>
                </a:solidFill>
                <a:latin typeface="微软雅黑" panose="020B0503020204020204" charset="-122"/>
                <a:ea typeface="微软雅黑" panose="020B0503020204020204" charset="-122"/>
                <a:cs typeface="微软雅黑" panose="020B0503020204020204" charset="-122"/>
              </a:rPr>
              <a:t>特征编码</a:t>
            </a:r>
            <a:endParaRPr sz="2700" baseline="15000" dirty="0">
              <a:latin typeface="微软雅黑" panose="020B0503020204020204" charset="-122"/>
              <a:ea typeface="微软雅黑" panose="020B0503020204020204" charset="-122"/>
              <a:cs typeface="微软雅黑" panose="020B0503020204020204" charset="-122"/>
            </a:endParaRPr>
          </a:p>
          <a:p>
            <a:pPr algn="l" rtl="0" eaLnBrk="0">
              <a:lnSpc>
                <a:spcPct val="108000"/>
              </a:lnSpc>
            </a:pPr>
            <a:endParaRPr sz="11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p:txBody>
      </p:sp>
      <p:pic>
        <p:nvPicPr>
          <p:cNvPr id="15" name="picture 462"/>
          <p:cNvPicPr>
            <a:picLocks noChangeAspect="1"/>
          </p:cNvPicPr>
          <p:nvPr/>
        </p:nvPicPr>
        <p:blipFill>
          <a:blip r:embed="rId7"/>
          <a:stretch>
            <a:fillRect/>
          </a:stretch>
        </p:blipFill>
        <p:spPr>
          <a:xfrm rot="21600000">
            <a:off x="942458" y="2325084"/>
            <a:ext cx="285292" cy="346329"/>
          </a:xfrm>
          <a:prstGeom prst="rect">
            <a:avLst/>
          </a:prstGeom>
        </p:spPr>
      </p:pic>
      <p:sp>
        <p:nvSpPr>
          <p:cNvPr id="16" name="textbox 464"/>
          <p:cNvSpPr/>
          <p:nvPr/>
        </p:nvSpPr>
        <p:spPr>
          <a:xfrm>
            <a:off x="10672706" y="2372727"/>
            <a:ext cx="675005" cy="7270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5525"/>
              </a:lnSpc>
            </a:pPr>
            <a:r>
              <a:rPr sz="4500" kern="0" spc="40" dirty="0">
                <a:solidFill>
                  <a:srgbClr val="2E7D5E">
                    <a:alpha val="10196"/>
                  </a:srgbClr>
                </a:solidFill>
                <a:latin typeface="Arial" panose="020B0604020202020204"/>
                <a:ea typeface="Arial" panose="020B0604020202020204"/>
                <a:cs typeface="Arial" panose="020B0604020202020204"/>
              </a:rPr>
              <a:t>02</a:t>
            </a:r>
            <a:endParaRPr sz="4500" dirty="0">
              <a:latin typeface="Arial" panose="020B0604020202020204"/>
              <a:ea typeface="Arial" panose="020B0604020202020204"/>
              <a:cs typeface="Arial" panose="020B0604020202020204"/>
            </a:endParaRPr>
          </a:p>
        </p:txBody>
      </p:sp>
      <p:sp>
        <p:nvSpPr>
          <p:cNvPr id="17" name="textbox 466"/>
          <p:cNvSpPr/>
          <p:nvPr/>
        </p:nvSpPr>
        <p:spPr>
          <a:xfrm>
            <a:off x="10694184" y="4486821"/>
            <a:ext cx="675005" cy="7270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5520"/>
              </a:lnSpc>
            </a:pPr>
            <a:r>
              <a:rPr sz="4500" kern="0" spc="40" dirty="0">
                <a:solidFill>
                  <a:srgbClr val="2E7D5E">
                    <a:alpha val="10196"/>
                  </a:srgbClr>
                </a:solidFill>
                <a:latin typeface="Arial" panose="020B0604020202020204"/>
                <a:ea typeface="Arial" panose="020B0604020202020204"/>
                <a:cs typeface="Arial" panose="020B0604020202020204"/>
              </a:rPr>
              <a:t>03</a:t>
            </a:r>
            <a:endParaRPr sz="4500" dirty="0">
              <a:latin typeface="Arial" panose="020B0604020202020204"/>
              <a:ea typeface="Arial" panose="020B0604020202020204"/>
              <a:cs typeface="Arial" panose="020B0604020202020204"/>
            </a:endParaRPr>
          </a:p>
        </p:txBody>
      </p:sp>
      <p:sp>
        <p:nvSpPr>
          <p:cNvPr id="18" name="textbox 468"/>
          <p:cNvSpPr/>
          <p:nvPr/>
        </p:nvSpPr>
        <p:spPr>
          <a:xfrm>
            <a:off x="942457" y="4368902"/>
            <a:ext cx="311150" cy="372109"/>
          </a:xfrm>
          <a:prstGeom prst="rect">
            <a:avLst/>
          </a:prstGeom>
          <a:noFill/>
          <a:ln w="0" cap="flat">
            <a:noFill/>
            <a:prstDash val="solid"/>
            <a:miter lim="0"/>
          </a:ln>
        </p:spPr>
        <p:txBody>
          <a:bodyPr vert="horz" wrap="square" lIns="0" tIns="0" rIns="0" bIns="0"/>
          <a:lstStyle/>
          <a:p>
            <a:pPr algn="l" rtl="0" eaLnBrk="0">
              <a:lnSpc>
                <a:spcPct val="88000"/>
              </a:lnSpc>
            </a:pPr>
            <a:endParaRPr sz="100" dirty="0">
              <a:latin typeface="Arial" panose="020B0604020202020204"/>
              <a:ea typeface="Arial" panose="020B0604020202020204"/>
              <a:cs typeface="Arial" panose="020B0604020202020204"/>
            </a:endParaRPr>
          </a:p>
          <a:p>
            <a:pPr marL="12700" algn="l" rtl="0" eaLnBrk="0">
              <a:lnSpc>
                <a:spcPct val="84000"/>
              </a:lnSpc>
              <a:tabLst>
                <a:tab pos="297815" algn="l"/>
              </a:tabLst>
            </a:pPr>
            <a:r>
              <a:rPr sz="2700" kern="0" spc="0" dirty="0">
                <a:solidFill>
                  <a:srgbClr val="000000">
                    <a:alpha val="100000"/>
                  </a:srgbClr>
                </a:solidFill>
                <a:latin typeface="Arial Unicode MS"/>
                <a:ea typeface="Arial Unicode MS"/>
                <a:cs typeface="Arial Unicode MS"/>
              </a:rPr>
              <a:t>	</a:t>
            </a:r>
            <a:endParaRPr sz="2700" dirty="0">
              <a:latin typeface="Arial Unicode MS"/>
              <a:ea typeface="Arial Unicode MS"/>
              <a:cs typeface="Arial Unicode MS"/>
            </a:endParaRPr>
          </a:p>
        </p:txBody>
      </p:sp>
      <p:pic>
        <p:nvPicPr>
          <p:cNvPr id="19" name="picture 470"/>
          <p:cNvPicPr>
            <a:picLocks noChangeAspect="1"/>
          </p:cNvPicPr>
          <p:nvPr/>
        </p:nvPicPr>
        <p:blipFill>
          <a:blip r:embed="rId8"/>
          <a:stretch>
            <a:fillRect/>
          </a:stretch>
        </p:blipFill>
        <p:spPr>
          <a:xfrm rot="21600000">
            <a:off x="955157" y="4381602"/>
            <a:ext cx="285292" cy="346329"/>
          </a:xfrm>
          <a:prstGeom prst="rect">
            <a:avLst/>
          </a:prstGeom>
        </p:spPr>
      </p:pic>
      <p:grpSp>
        <p:nvGrpSpPr>
          <p:cNvPr id="21" name="group 12"/>
          <p:cNvGrpSpPr/>
          <p:nvPr/>
        </p:nvGrpSpPr>
        <p:grpSpPr>
          <a:xfrm rot="21600000">
            <a:off x="-1" y="5529638"/>
            <a:ext cx="12192000" cy="1234918"/>
            <a:chOff x="0" y="0"/>
            <a:chExt cx="12192000" cy="1357399"/>
          </a:xfrm>
        </p:grpSpPr>
        <p:pic>
          <p:nvPicPr>
            <p:cNvPr id="22" name="picture 476"/>
            <p:cNvPicPr>
              <a:picLocks noChangeAspect="1"/>
            </p:cNvPicPr>
            <p:nvPr/>
          </p:nvPicPr>
          <p:blipFill rotWithShape="1">
            <a:blip r:embed="rId9"/>
            <a:srcRect b="16171"/>
            <a:stretch>
              <a:fillRect/>
            </a:stretch>
          </p:blipFill>
          <p:spPr>
            <a:xfrm>
              <a:off x="0" y="0"/>
              <a:ext cx="12192000" cy="1357399"/>
            </a:xfrm>
            <a:prstGeom prst="rect">
              <a:avLst/>
            </a:prstGeom>
          </p:spPr>
        </p:pic>
        <p:sp>
          <p:nvSpPr>
            <p:cNvPr id="23" name="rect 478"/>
            <p:cNvSpPr/>
            <p:nvPr/>
          </p:nvSpPr>
          <p:spPr>
            <a:xfrm>
              <a:off x="666750" y="0"/>
              <a:ext cx="10858500" cy="1238250"/>
            </a:xfrm>
            <a:prstGeom prst="rect">
              <a:avLst/>
            </a:prstGeom>
            <a:solidFill>
              <a:srgbClr val="FFFFFF">
                <a:alpha val="80000"/>
              </a:srgbClr>
            </a:solidFill>
            <a:ln w="0" cap="flat">
              <a:noFill/>
              <a:prstDash val="solid"/>
              <a:miter lim="0"/>
            </a:ln>
          </p:spPr>
          <p:txBody>
            <a:bodyPr rtlCol="0"/>
            <a:lstStyle/>
            <a:p>
              <a:pPr algn="ctr"/>
              <a:endParaRPr lang="zh-CN" altLang="en-US"/>
            </a:p>
          </p:txBody>
        </p:sp>
        <p:sp>
          <p:nvSpPr>
            <p:cNvPr id="24" name="textbox 480"/>
            <p:cNvSpPr/>
            <p:nvPr/>
          </p:nvSpPr>
          <p:spPr>
            <a:xfrm>
              <a:off x="1444533" y="182795"/>
              <a:ext cx="5629909" cy="69723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algn="l" rtl="0" eaLnBrk="0">
                <a:lnSpc>
                  <a:spcPct val="92000"/>
                </a:lnSpc>
              </a:pP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类别不平衡处理</a:t>
              </a:r>
              <a:endParaRPr sz="1800" dirty="0">
                <a:latin typeface="微软雅黑" panose="020B0503020204020204" charset="-122"/>
                <a:ea typeface="微软雅黑" panose="020B0503020204020204" charset="-122"/>
                <a:cs typeface="微软雅黑" panose="020B0503020204020204" charset="-122"/>
              </a:endParaRPr>
            </a:p>
            <a:p>
              <a:pPr algn="l" rtl="0" eaLnBrk="0">
                <a:lnSpc>
                  <a:spcPct val="100000"/>
                </a:lnSpc>
              </a:pPr>
              <a:endParaRPr sz="1000" dirty="0">
                <a:latin typeface="Arial" panose="020B0604020202020204"/>
                <a:ea typeface="Arial" panose="020B0604020202020204"/>
                <a:cs typeface="Arial" panose="020B0604020202020204"/>
              </a:endParaRPr>
            </a:p>
            <a:p>
              <a:pPr algn="l" rtl="0" eaLnBrk="0">
                <a:lnSpc>
                  <a:spcPct val="126000"/>
                </a:lnSpc>
              </a:pPr>
              <a:endParaRPr sz="300" dirty="0">
                <a:latin typeface="Arial" panose="020B0604020202020204"/>
                <a:ea typeface="Arial" panose="020B0604020202020204"/>
                <a:cs typeface="Arial" panose="020B0604020202020204"/>
              </a:endParaRPr>
            </a:p>
            <a:p>
              <a:pPr marL="12700" algn="l" rtl="0" eaLnBrk="0">
                <a:lnSpc>
                  <a:spcPct val="92000"/>
                </a:lnSpc>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采用</a:t>
              </a:r>
              <a:r>
                <a:rPr sz="1500" kern="0" spc="0" dirty="0">
                  <a:solidFill>
                    <a:srgbClr val="2E7D5E">
                      <a:alpha val="100000"/>
                    </a:srgbClr>
                  </a:solidFill>
                  <a:latin typeface="Arial" panose="020B0604020202020204"/>
                  <a:ea typeface="Arial" panose="020B0604020202020204"/>
                  <a:cs typeface="Arial" panose="020B0604020202020204"/>
                </a:rPr>
                <a:t>SMOTE</a:t>
              </a:r>
              <a:r>
                <a:rPr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过采</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样</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与</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随机欠采样</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相结合的策略缓解类别不平衡问题</a:t>
              </a:r>
              <a:endParaRPr sz="1500" dirty="0">
                <a:latin typeface="微软雅黑" panose="020B0503020204020204" charset="-122"/>
                <a:ea typeface="微软雅黑" panose="020B0503020204020204" charset="-122"/>
                <a:cs typeface="微软雅黑" panose="020B0503020204020204" charset="-122"/>
              </a:endParaRPr>
            </a:p>
          </p:txBody>
        </p:sp>
      </p:grpSp>
      <p:sp>
        <p:nvSpPr>
          <p:cNvPr id="25" name="textbox 482"/>
          <p:cNvSpPr/>
          <p:nvPr/>
        </p:nvSpPr>
        <p:spPr>
          <a:xfrm>
            <a:off x="10672705" y="5871268"/>
            <a:ext cx="675005" cy="418521"/>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5525"/>
              </a:lnSpc>
            </a:pPr>
            <a:r>
              <a:rPr sz="4500" kern="0" spc="40" dirty="0">
                <a:solidFill>
                  <a:srgbClr val="2E7D5E">
                    <a:alpha val="10196"/>
                  </a:srgbClr>
                </a:solidFill>
                <a:latin typeface="Arial" panose="020B0604020202020204"/>
                <a:ea typeface="Arial" panose="020B0604020202020204"/>
                <a:cs typeface="Arial" panose="020B0604020202020204"/>
              </a:rPr>
              <a:t>04</a:t>
            </a:r>
            <a:endParaRPr sz="4500" dirty="0">
              <a:latin typeface="Arial" panose="020B0604020202020204"/>
              <a:ea typeface="Arial" panose="020B0604020202020204"/>
              <a:cs typeface="Arial" panose="020B0604020202020204"/>
            </a:endParaRPr>
          </a:p>
        </p:txBody>
      </p:sp>
      <p:sp>
        <p:nvSpPr>
          <p:cNvPr id="26" name="textbox 484"/>
          <p:cNvSpPr/>
          <p:nvPr/>
        </p:nvSpPr>
        <p:spPr>
          <a:xfrm>
            <a:off x="920978" y="5753348"/>
            <a:ext cx="311150" cy="214195"/>
          </a:xfrm>
          <a:prstGeom prst="rect">
            <a:avLst/>
          </a:prstGeom>
          <a:noFill/>
          <a:ln w="0" cap="flat">
            <a:noFill/>
            <a:prstDash val="solid"/>
            <a:miter lim="0"/>
          </a:ln>
        </p:spPr>
        <p:txBody>
          <a:bodyPr vert="horz" wrap="square" lIns="0" tIns="0" rIns="0" bIns="0"/>
          <a:lstStyle/>
          <a:p>
            <a:pPr algn="l" rtl="0" eaLnBrk="0">
              <a:lnSpc>
                <a:spcPct val="88000"/>
              </a:lnSpc>
            </a:pPr>
            <a:endParaRPr sz="100" dirty="0">
              <a:latin typeface="Arial" panose="020B0604020202020204"/>
              <a:ea typeface="Arial" panose="020B0604020202020204"/>
              <a:cs typeface="Arial" panose="020B0604020202020204"/>
            </a:endParaRPr>
          </a:p>
          <a:p>
            <a:pPr marL="12700" algn="l" rtl="0" eaLnBrk="0">
              <a:lnSpc>
                <a:spcPct val="84000"/>
              </a:lnSpc>
              <a:tabLst>
                <a:tab pos="297815" algn="l"/>
              </a:tabLst>
            </a:pPr>
            <a:r>
              <a:rPr sz="2700" kern="0" spc="0" dirty="0">
                <a:solidFill>
                  <a:srgbClr val="000000">
                    <a:alpha val="100000"/>
                  </a:srgbClr>
                </a:solidFill>
                <a:latin typeface="Arial Unicode MS"/>
                <a:ea typeface="Arial Unicode MS"/>
                <a:cs typeface="Arial Unicode MS"/>
              </a:rPr>
              <a:t>	</a:t>
            </a:r>
            <a:endParaRPr sz="2700" dirty="0">
              <a:latin typeface="Arial Unicode MS"/>
              <a:ea typeface="Arial Unicode MS"/>
              <a:cs typeface="Arial Unicode MS"/>
            </a:endParaRPr>
          </a:p>
        </p:txBody>
      </p:sp>
      <p:pic>
        <p:nvPicPr>
          <p:cNvPr id="27" name="picture 486"/>
          <p:cNvPicPr>
            <a:picLocks noChangeAspect="1"/>
          </p:cNvPicPr>
          <p:nvPr/>
        </p:nvPicPr>
        <p:blipFill>
          <a:blip r:embed="rId10"/>
          <a:stretch>
            <a:fillRect/>
          </a:stretch>
        </p:blipFill>
        <p:spPr>
          <a:xfrm rot="21600000">
            <a:off x="1076324" y="5663264"/>
            <a:ext cx="222844" cy="3324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90"/>
          <p:cNvPicPr>
            <a:picLocks noChangeAspect="1"/>
          </p:cNvPicPr>
          <p:nvPr/>
        </p:nvPicPr>
        <p:blipFill>
          <a:blip r:embed="rId1"/>
          <a:stretch>
            <a:fillRect/>
          </a:stretch>
        </p:blipFill>
        <p:spPr>
          <a:xfrm rot="21600000">
            <a:off x="0" y="0"/>
            <a:ext cx="12192000" cy="6858000"/>
          </a:xfrm>
          <a:prstGeom prst="rect">
            <a:avLst/>
          </a:prstGeom>
        </p:spPr>
      </p:pic>
      <p:pic>
        <p:nvPicPr>
          <p:cNvPr id="4" name="picture 492"/>
          <p:cNvPicPr>
            <a:picLocks noChangeAspect="1"/>
          </p:cNvPicPr>
          <p:nvPr/>
        </p:nvPicPr>
        <p:blipFill>
          <a:blip r:embed="rId2"/>
          <a:stretch>
            <a:fillRect/>
          </a:stretch>
        </p:blipFill>
        <p:spPr>
          <a:xfrm rot="21600000">
            <a:off x="9810750" y="381000"/>
            <a:ext cx="1714500" cy="1714500"/>
          </a:xfrm>
          <a:prstGeom prst="rect">
            <a:avLst/>
          </a:prstGeom>
        </p:spPr>
      </p:pic>
      <p:pic>
        <p:nvPicPr>
          <p:cNvPr id="5" name="picture 494"/>
          <p:cNvPicPr>
            <a:picLocks noChangeAspect="1"/>
          </p:cNvPicPr>
          <p:nvPr/>
        </p:nvPicPr>
        <p:blipFill>
          <a:blip r:embed="rId3"/>
          <a:stretch>
            <a:fillRect/>
          </a:stretch>
        </p:blipFill>
        <p:spPr>
          <a:xfrm rot="21600000">
            <a:off x="6240763" y="1125014"/>
            <a:ext cx="5282217" cy="5378351"/>
          </a:xfrm>
          <a:prstGeom prst="rect">
            <a:avLst/>
          </a:prstGeom>
        </p:spPr>
      </p:pic>
      <p:sp>
        <p:nvSpPr>
          <p:cNvPr id="6" name="rect 496"/>
          <p:cNvSpPr/>
          <p:nvPr/>
        </p:nvSpPr>
        <p:spPr>
          <a:xfrm>
            <a:off x="666750" y="1123951"/>
            <a:ext cx="5286375" cy="3247070"/>
          </a:xfrm>
          <a:prstGeom prst="rect">
            <a:avLst/>
          </a:prstGeom>
          <a:solidFill>
            <a:srgbClr val="FFFFFF">
              <a:alpha val="80000"/>
            </a:srgbClr>
          </a:solidFill>
          <a:ln w="0" cap="flat">
            <a:noFill/>
            <a:prstDash val="solid"/>
            <a:miter lim="0"/>
          </a:ln>
        </p:spPr>
        <p:txBody>
          <a:bodyPr rtlCol="0"/>
          <a:lstStyle/>
          <a:p>
            <a:pPr algn="ctr"/>
            <a:endParaRPr lang="zh-CN" altLang="en-US"/>
          </a:p>
        </p:txBody>
      </p:sp>
      <p:graphicFrame>
        <p:nvGraphicFramePr>
          <p:cNvPr id="7" name="table 498"/>
          <p:cNvGraphicFramePr>
            <a:graphicFrameLocks noGrp="1"/>
          </p:cNvGraphicFramePr>
          <p:nvPr/>
        </p:nvGraphicFramePr>
        <p:xfrm>
          <a:off x="466344" y="960120"/>
          <a:ext cx="5484893" cy="3410901"/>
        </p:xfrm>
        <a:graphic>
          <a:graphicData uri="http://schemas.openxmlformats.org/drawingml/2006/table">
            <a:tbl>
              <a:tblPr/>
              <a:tblGrid>
                <a:gridCol w="5484893"/>
              </a:tblGrid>
              <a:tr h="3410901">
                <a:tc>
                  <a:txBody>
                    <a:bodyPr/>
                    <a:lstStyle/>
                    <a:p>
                      <a:pPr algn="l" rtl="0" eaLnBrk="0">
                        <a:lnSpc>
                          <a:spcPct val="137000"/>
                        </a:lnSpc>
                      </a:pPr>
                      <a:endParaRPr sz="1000" dirty="0">
                        <a:latin typeface="Arial" panose="020B0604020202020204"/>
                        <a:ea typeface="Arial" panose="020B0604020202020204"/>
                        <a:cs typeface="Arial" panose="020B0604020202020204"/>
                      </a:endParaRPr>
                    </a:p>
                    <a:p>
                      <a:pPr algn="l" rtl="0" eaLnBrk="0">
                        <a:lnSpc>
                          <a:spcPct val="138000"/>
                        </a:lnSpc>
                      </a:pPr>
                      <a:endParaRPr sz="1000" dirty="0">
                        <a:latin typeface="Arial" panose="020B0604020202020204"/>
                        <a:ea typeface="Arial" panose="020B0604020202020204"/>
                        <a:cs typeface="Arial" panose="020B0604020202020204"/>
                      </a:endParaRPr>
                    </a:p>
                    <a:p>
                      <a:pPr marL="476250" algn="l" rtl="0" eaLnBrk="0">
                        <a:lnSpc>
                          <a:spcPts val="2425"/>
                        </a:lnSpc>
                        <a:spcBef>
                          <a:spcPts val="5"/>
                        </a:spcBef>
                        <a:tabLst>
                          <a:tab pos="704850"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23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3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特征缩放</a:t>
                      </a:r>
                      <a:endParaRPr sz="2700" baseline="8000" dirty="0">
                        <a:latin typeface="微软雅黑" panose="020B0503020204020204" charset="-122"/>
                        <a:ea typeface="微软雅黑" panose="020B0503020204020204" charset="-122"/>
                        <a:cs typeface="微软雅黑" panose="020B0503020204020204" charset="-122"/>
                      </a:endParaRPr>
                    </a:p>
                    <a:p>
                      <a:pPr marL="446405" marR="0" lvl="0" indent="0" algn="l" defTabSz="914400" rtl="0" eaLnBrk="0" fontAlgn="auto" latinLnBrk="0" hangingPunct="1">
                        <a:lnSpc>
                          <a:spcPct val="123000"/>
                        </a:lnSpc>
                        <a:spcBef>
                          <a:spcPts val="1465"/>
                        </a:spcBef>
                        <a:spcAft>
                          <a:spcPts val="0"/>
                        </a:spcAft>
                        <a:buClrTx/>
                        <a:buSzTx/>
                        <a:buFontTx/>
                        <a:buNone/>
                        <a:defRPr/>
                      </a:pP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对所有特征使用</a:t>
                      </a:r>
                      <a:r>
                        <a:rPr sz="1500" kern="0" spc="-1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最小</a:t>
                      </a:r>
                      <a:r>
                        <a:rPr sz="1500" kern="0" spc="-10" dirty="0" err="1">
                          <a:solidFill>
                            <a:srgbClr val="2E7D5E">
                              <a:alpha val="100000"/>
                            </a:srgbClr>
                          </a:solidFill>
                          <a:latin typeface="微软雅黑" panose="020B0503020204020204" charset="-122"/>
                          <a:ea typeface="微软雅黑" panose="020B0503020204020204" charset="-122"/>
                          <a:cs typeface="Arial" panose="020B0604020202020204"/>
                        </a:rPr>
                        <a:t>-</a:t>
                      </a:r>
                      <a:r>
                        <a:rPr sz="1500" kern="0" spc="-1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最大缩放</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方法</a:t>
                      </a:r>
                      <a:r>
                        <a:rPr sz="1500" kern="0" spc="-2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将其值域统一归一</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化至</a:t>
                      </a:r>
                      <a:r>
                        <a:rPr lang="en-US"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700" kern="0" spc="-10" dirty="0">
                          <a:solidFill>
                            <a:srgbClr val="2E7D5E">
                              <a:alpha val="100000"/>
                            </a:srgbClr>
                          </a:solidFill>
                          <a:latin typeface="微软雅黑" panose="020B0503020204020204" charset="-122"/>
                          <a:ea typeface="微软雅黑" panose="020B0503020204020204" charset="-122"/>
                          <a:cs typeface="Times New Roman" panose="02020603050405020304"/>
                        </a:rPr>
                        <a:t>0,</a:t>
                      </a:r>
                      <a:r>
                        <a:rPr sz="1700" kern="0" spc="90" dirty="0">
                          <a:solidFill>
                            <a:srgbClr val="2E7D5E">
                              <a:alpha val="100000"/>
                            </a:srgbClr>
                          </a:solidFill>
                          <a:latin typeface="微软雅黑" panose="020B0503020204020204" charset="-122"/>
                          <a:ea typeface="微软雅黑" panose="020B0503020204020204" charset="-122"/>
                          <a:cs typeface="Times New Roman" panose="02020603050405020304"/>
                        </a:rPr>
                        <a:t> </a:t>
                      </a:r>
                      <a:r>
                        <a:rPr sz="1700" kern="0" spc="-10" dirty="0">
                          <a:solidFill>
                            <a:srgbClr val="2E7D5E">
                              <a:alpha val="100000"/>
                            </a:srgbClr>
                          </a:solidFill>
                          <a:latin typeface="微软雅黑" panose="020B0503020204020204" charset="-122"/>
                          <a:ea typeface="微软雅黑" panose="020B0503020204020204" charset="-122"/>
                          <a:cs typeface="Times New Roman" panose="02020603050405020304"/>
                        </a:rPr>
                        <a:t>1</a:t>
                      </a:r>
                      <a:r>
                        <a:rPr lang="en-US" sz="1700" kern="0" spc="-10" dirty="0">
                          <a:solidFill>
                            <a:srgbClr val="2E7D5E">
                              <a:alpha val="100000"/>
                            </a:srgbClr>
                          </a:solidFill>
                          <a:latin typeface="微软雅黑" panose="020B0503020204020204" charset="-122"/>
                          <a:ea typeface="微软雅黑" panose="020B0503020204020204" charset="-122"/>
                          <a:cs typeface="Times New Roman" panose="02020603050405020304"/>
                        </a:rPr>
                        <a:t>]</a:t>
                      </a:r>
                      <a:r>
                        <a:rPr lang="en-US" sz="1700" kern="1200" spc="0" dirty="0">
                          <a:solidFill>
                            <a:schemeClr val="tx1"/>
                          </a:solidFill>
                          <a:latin typeface="微软雅黑" panose="020B0503020204020204" charset="-122"/>
                          <a:ea typeface="微软雅黑" panose="020B0503020204020204" charset="-122"/>
                          <a:cs typeface="Times New Roman" panose="02020603050405020304"/>
                        </a:rPr>
                        <a:t> </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区间</a:t>
                      </a:r>
                      <a:r>
                        <a:rPr sz="1500" kern="0" spc="-26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消除不同特征间因量纲或</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数值范围差异过大而对模</a:t>
                      </a:r>
                      <a:r>
                        <a:rPr lang="zh-CN" alt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型训练产生的潜在不利影响</a:t>
                      </a:r>
                      <a:endParaRPr lang="zh-CN" altLang="en-US" sz="1500" dirty="0">
                        <a:latin typeface="微软雅黑" panose="020B0503020204020204" charset="-122"/>
                        <a:ea typeface="微软雅黑" panose="020B0503020204020204" charset="-122"/>
                        <a:cs typeface="微软雅黑" panose="020B0503020204020204" charset="-122"/>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pic>
        <p:nvPicPr>
          <p:cNvPr id="8" name="picture 500"/>
          <p:cNvPicPr>
            <a:picLocks noChangeAspect="1"/>
          </p:cNvPicPr>
          <p:nvPr/>
        </p:nvPicPr>
        <p:blipFill>
          <a:blip r:embed="rId4"/>
          <a:stretch>
            <a:fillRect/>
          </a:stretch>
        </p:blipFill>
        <p:spPr>
          <a:xfrm rot="21600000">
            <a:off x="942975" y="1379601"/>
            <a:ext cx="228600" cy="307847"/>
          </a:xfrm>
          <a:prstGeom prst="rect">
            <a:avLst/>
          </a:prstGeom>
        </p:spPr>
      </p:pic>
      <p:sp>
        <p:nvSpPr>
          <p:cNvPr id="9" name="textbox 502"/>
          <p:cNvSpPr/>
          <p:nvPr/>
        </p:nvSpPr>
        <p:spPr>
          <a:xfrm>
            <a:off x="6470778" y="1366901"/>
            <a:ext cx="4778248" cy="515810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31750" algn="l" rtl="0" eaLnBrk="0">
              <a:lnSpc>
                <a:spcPts val="2425"/>
              </a:lnSpc>
              <a:tabLst>
                <a:tab pos="285115"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18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20" baseline="1100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类别不</a:t>
            </a:r>
            <a:r>
              <a:rPr lang="zh-CN" altLang="en-US" sz="2700" kern="0" spc="20" baseline="11000" dirty="0">
                <a:solidFill>
                  <a:srgbClr val="154734">
                    <a:alpha val="100000"/>
                  </a:srgbClr>
                </a:solidFill>
                <a:latin typeface="微软雅黑" panose="020B0503020204020204" charset="-122"/>
                <a:ea typeface="微软雅黑" panose="020B0503020204020204" charset="-122"/>
                <a:cs typeface="微软雅黑" panose="020B0503020204020204" charset="-122"/>
              </a:rPr>
              <a:t>平衡</a:t>
            </a:r>
            <a:endParaRPr sz="2700" baseline="11000" dirty="0">
              <a:latin typeface="微软雅黑" panose="020B0503020204020204" charset="-122"/>
              <a:ea typeface="微软雅黑" panose="020B0503020204020204" charset="-122"/>
              <a:cs typeface="微软雅黑" panose="020B0503020204020204" charset="-122"/>
            </a:endParaRPr>
          </a:p>
          <a:p>
            <a:pPr marL="12700" algn="l" rtl="0" eaLnBrk="0">
              <a:lnSpc>
                <a:spcPts val="3465"/>
              </a:lnSpc>
            </a:pPr>
            <a:r>
              <a:rPr lang="zh-CN" altLang="en-US"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采用过采样与欠采样相结合的策略缓解类别不平衡问题</a:t>
            </a: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p:txBody>
      </p:sp>
      <p:pic>
        <p:nvPicPr>
          <p:cNvPr id="10" name="picture 504"/>
          <p:cNvPicPr>
            <a:picLocks noChangeAspect="1"/>
          </p:cNvPicPr>
          <p:nvPr/>
        </p:nvPicPr>
        <p:blipFill>
          <a:blip r:embed="rId5"/>
          <a:stretch>
            <a:fillRect/>
          </a:stretch>
        </p:blipFill>
        <p:spPr>
          <a:xfrm rot="21600000">
            <a:off x="6502604" y="1379601"/>
            <a:ext cx="253593" cy="307847"/>
          </a:xfrm>
          <a:prstGeom prst="rect">
            <a:avLst/>
          </a:prstGeom>
        </p:spPr>
      </p:pic>
      <p:grpSp>
        <p:nvGrpSpPr>
          <p:cNvPr id="16" name="group 14"/>
          <p:cNvGrpSpPr/>
          <p:nvPr/>
        </p:nvGrpSpPr>
        <p:grpSpPr>
          <a:xfrm rot="21600000">
            <a:off x="643272" y="4564483"/>
            <a:ext cx="5307965" cy="1960522"/>
            <a:chOff x="-12700" y="-12700"/>
            <a:chExt cx="5307965" cy="1186180"/>
          </a:xfrm>
        </p:grpSpPr>
        <p:pic>
          <p:nvPicPr>
            <p:cNvPr id="17" name="picture 516"/>
            <p:cNvPicPr>
              <a:picLocks noChangeAspect="1"/>
            </p:cNvPicPr>
            <p:nvPr/>
          </p:nvPicPr>
          <p:blipFill>
            <a:blip r:embed="rId6"/>
            <a:stretch>
              <a:fillRect/>
            </a:stretch>
          </p:blipFill>
          <p:spPr>
            <a:xfrm rot="21600000">
              <a:off x="0" y="0"/>
              <a:ext cx="5282218" cy="1160387"/>
            </a:xfrm>
            <a:prstGeom prst="rect">
              <a:avLst/>
            </a:prstGeom>
          </p:spPr>
        </p:pic>
        <p:sp>
          <p:nvSpPr>
            <p:cNvPr id="18" name="textbox 518"/>
            <p:cNvSpPr/>
            <p:nvPr/>
          </p:nvSpPr>
          <p:spPr>
            <a:xfrm>
              <a:off x="-12700" y="-12700"/>
              <a:ext cx="5307965" cy="1186180"/>
            </a:xfrm>
            <a:prstGeom prst="rect">
              <a:avLst/>
            </a:prstGeom>
            <a:noFill/>
            <a:ln w="0" cap="flat">
              <a:noFill/>
              <a:prstDash val="solid"/>
              <a:miter lim="0"/>
            </a:ln>
          </p:spPr>
          <p:txBody>
            <a:bodyPr vert="horz" wrap="square" lIns="0" tIns="0" rIns="0" bIns="0"/>
            <a:lstStyle/>
            <a:p>
              <a:pPr algn="l" rtl="0" eaLnBrk="0">
                <a:lnSpc>
                  <a:spcPct val="175000"/>
                </a:lnSpc>
              </a:pPr>
              <a:endParaRPr sz="1000" dirty="0">
                <a:latin typeface="Arial" panose="020B0604020202020204"/>
                <a:ea typeface="Arial" panose="020B0604020202020204"/>
                <a:cs typeface="Arial" panose="020B0604020202020204"/>
              </a:endParaRPr>
            </a:p>
            <a:p>
              <a:pPr marL="299085" algn="l" rtl="0" eaLnBrk="0">
                <a:lnSpc>
                  <a:spcPts val="2425"/>
                </a:lnSpc>
                <a:tabLst>
                  <a:tab pos="501650"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3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数据集划分</a:t>
              </a:r>
              <a:endParaRPr sz="2700" baseline="8000" dirty="0">
                <a:latin typeface="微软雅黑" panose="020B0503020204020204" charset="-122"/>
                <a:ea typeface="微软雅黑" panose="020B0503020204020204" charset="-122"/>
                <a:cs typeface="微软雅黑" panose="020B0503020204020204" charset="-122"/>
              </a:endParaRPr>
            </a:p>
          </p:txBody>
        </p:sp>
        <p:pic>
          <p:nvPicPr>
            <p:cNvPr id="19" name="picture 520"/>
            <p:cNvPicPr>
              <a:picLocks noChangeAspect="1"/>
            </p:cNvPicPr>
            <p:nvPr/>
          </p:nvPicPr>
          <p:blipFill>
            <a:blip r:embed="rId7"/>
            <a:stretch>
              <a:fillRect/>
            </a:stretch>
          </p:blipFill>
          <p:spPr>
            <a:xfrm>
              <a:off x="326540" y="119514"/>
              <a:ext cx="257986" cy="228878"/>
            </a:xfrm>
            <a:prstGeom prst="rect">
              <a:avLst/>
            </a:prstGeom>
          </p:spPr>
        </p:pic>
      </p:grpSp>
      <p:sp>
        <p:nvSpPr>
          <p:cNvPr id="24" name="textbox 530"/>
          <p:cNvSpPr/>
          <p:nvPr/>
        </p:nvSpPr>
        <p:spPr>
          <a:xfrm>
            <a:off x="663194" y="471169"/>
            <a:ext cx="4588509" cy="444500"/>
          </a:xfrm>
          <a:prstGeom prst="rect">
            <a:avLst/>
          </a:prstGeom>
          <a:noFill/>
          <a:ln w="0" cap="flat">
            <a:noFill/>
            <a:prstDash val="solid"/>
            <a:miter lim="0"/>
          </a:ln>
        </p:spPr>
        <p:txBody>
          <a:bodyPr vert="horz" wrap="square" lIns="0" tIns="0" rIns="0" bIns="0"/>
          <a:lstStyle/>
          <a:p>
            <a:pPr algn="l" rtl="0" eaLnBrk="0">
              <a:lnSpc>
                <a:spcPct val="71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特征缩放与类别不平衡处理</a:t>
            </a:r>
            <a:endParaRPr sz="3000" dirty="0">
              <a:latin typeface="微软雅黑" panose="020B0503020204020204" charset="-122"/>
              <a:ea typeface="微软雅黑" panose="020B0503020204020204" charset="-122"/>
              <a:cs typeface="微软雅黑" panose="020B0503020204020204" charset="-122"/>
            </a:endParaRPr>
          </a:p>
        </p:txBody>
      </p:sp>
      <p:pic>
        <p:nvPicPr>
          <p:cNvPr id="25" name="picture 532"/>
          <p:cNvPicPr>
            <a:picLocks noChangeAspect="1"/>
          </p:cNvPicPr>
          <p:nvPr/>
        </p:nvPicPr>
        <p:blipFill>
          <a:blip r:embed="rId8"/>
          <a:stretch>
            <a:fillRect/>
          </a:stretch>
        </p:blipFill>
        <p:spPr>
          <a:xfrm rot="21600000">
            <a:off x="648941" y="5737120"/>
            <a:ext cx="5295900" cy="6350"/>
          </a:xfrm>
          <a:prstGeom prst="rect">
            <a:avLst/>
          </a:prstGeom>
        </p:spPr>
      </p:pic>
      <p:sp>
        <p:nvSpPr>
          <p:cNvPr id="28" name="文本框 27"/>
          <p:cNvSpPr txBox="1"/>
          <p:nvPr/>
        </p:nvSpPr>
        <p:spPr>
          <a:xfrm>
            <a:off x="773912" y="5330130"/>
            <a:ext cx="5164278" cy="550920"/>
          </a:xfrm>
          <a:prstGeom prst="rect">
            <a:avLst/>
          </a:prstGeom>
          <a:noFill/>
        </p:spPr>
        <p:txBody>
          <a:bodyPr wrap="square">
            <a:spAutoFit/>
          </a:bodyPr>
          <a:lstStyle/>
          <a:p>
            <a:pPr marL="12700" algn="l" rtl="0" eaLnBrk="0">
              <a:lnSpc>
                <a:spcPct val="83000"/>
              </a:lnSpc>
            </a:pPr>
            <a:r>
              <a:rPr lang="zh-CN" altLang="en-US"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处理后的数据按 </a:t>
            </a:r>
            <a:r>
              <a:rPr lang="en-US" altLang="zh-CN" sz="1500" kern="0" spc="0" dirty="0">
                <a:solidFill>
                  <a:srgbClr val="2E7D5E">
                    <a:alpha val="100000"/>
                  </a:srgbClr>
                </a:solidFill>
                <a:latin typeface="Arial" panose="020B0604020202020204"/>
                <a:ea typeface="Arial" panose="020B0604020202020204"/>
                <a:cs typeface="Arial" panose="020B0604020202020204"/>
              </a:rPr>
              <a:t>8</a:t>
            </a:r>
            <a:r>
              <a:rPr lang="zh-CN" altLang="en-US"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a:t>
            </a:r>
            <a:r>
              <a:rPr lang="en-US" altLang="zh-CN" sz="1500" kern="0" spc="0" dirty="0">
                <a:solidFill>
                  <a:srgbClr val="2E7D5E">
                    <a:alpha val="100000"/>
                  </a:srgbClr>
                </a:solidFill>
                <a:latin typeface="Arial" panose="020B0604020202020204"/>
                <a:ea typeface="Arial" panose="020B0604020202020204"/>
                <a:cs typeface="Arial" panose="020B0604020202020204"/>
              </a:rPr>
              <a:t>2 </a:t>
            </a:r>
            <a:r>
              <a:rPr lang="zh-CN" altLang="en-US"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比例随机</a:t>
            </a:r>
            <a:r>
              <a:rPr lang="zh-CN" alt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划分为训练集与测试集</a:t>
            </a:r>
            <a:r>
              <a:rPr lang="zh-CN" altLang="en-US" sz="1500" kern="0" spc="-26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zh-CN" alt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，用</a:t>
            </a:r>
            <a:endParaRPr lang="zh-CN" altLang="en-US" sz="1500" dirty="0">
              <a:latin typeface="微软雅黑" panose="020B0503020204020204" charset="-122"/>
              <a:ea typeface="微软雅黑" panose="020B0503020204020204" charset="-122"/>
              <a:cs typeface="微软雅黑" panose="020B0503020204020204" charset="-122"/>
            </a:endParaRPr>
          </a:p>
          <a:p>
            <a:pPr marL="15875" algn="l" rtl="0" eaLnBrk="0">
              <a:lnSpc>
                <a:spcPts val="2250"/>
              </a:lnSpc>
            </a:pPr>
            <a:r>
              <a:rPr lang="zh-CN" altLang="en-US"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于模型构建与评估</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39" name="文本框 38"/>
          <p:cNvSpPr txBox="1"/>
          <p:nvPr/>
        </p:nvSpPr>
        <p:spPr>
          <a:xfrm>
            <a:off x="6553587" y="4371021"/>
            <a:ext cx="4656567" cy="830997"/>
          </a:xfrm>
          <a:prstGeom prst="rect">
            <a:avLst/>
          </a:prstGeom>
          <a:noFill/>
        </p:spPr>
        <p:txBody>
          <a:bodyPr wrap="square">
            <a:spAutoFit/>
          </a:bodyPr>
          <a:lstStyle/>
          <a:p>
            <a:r>
              <a:rPr lang="zh-CN" altLang="en-US" sz="1600" i="0" dirty="0">
                <a:solidFill>
                  <a:srgbClr val="3E7D65"/>
                </a:solidFill>
                <a:effectLst/>
                <a:latin typeface="微软雅黑" panose="020B0503020204020204" charset="-122"/>
                <a:ea typeface="微软雅黑" panose="020B0503020204020204" charset="-122"/>
              </a:rPr>
              <a:t>对少数类（正样本）应用</a:t>
            </a:r>
            <a:r>
              <a:rPr lang="en-US" altLang="zh-CN" sz="1600" i="0" dirty="0">
                <a:solidFill>
                  <a:srgbClr val="2E7D5E"/>
                </a:solidFill>
                <a:effectLst/>
                <a:latin typeface="微软雅黑" panose="020B0503020204020204" charset="-122"/>
                <a:ea typeface="微软雅黑" panose="020B0503020204020204" charset="-122"/>
              </a:rPr>
              <a:t>SMOTE</a:t>
            </a:r>
            <a:r>
              <a:rPr lang="zh-CN" altLang="en-US" sz="1600" i="0" dirty="0">
                <a:solidFill>
                  <a:srgbClr val="2E7D5E"/>
                </a:solidFill>
                <a:effectLst/>
                <a:latin typeface="微软雅黑" panose="020B0503020204020204" charset="-122"/>
                <a:ea typeface="微软雅黑" panose="020B0503020204020204" charset="-122"/>
              </a:rPr>
              <a:t>算法</a:t>
            </a:r>
            <a:r>
              <a:rPr lang="zh-CN" altLang="en-US" sz="1600" i="0" dirty="0">
                <a:solidFill>
                  <a:srgbClr val="3E7D65"/>
                </a:solidFill>
                <a:effectLst/>
                <a:latin typeface="微软雅黑" panose="020B0503020204020204" charset="-122"/>
                <a:ea typeface="微软雅黑" panose="020B0503020204020204" charset="-122"/>
              </a:rPr>
              <a:t>，基于</a:t>
            </a:r>
            <a:r>
              <a:rPr lang="en-US" altLang="zh-CN" sz="1600" i="0" dirty="0">
                <a:solidFill>
                  <a:srgbClr val="3E7D65"/>
                </a:solidFill>
                <a:effectLst/>
                <a:latin typeface="微软雅黑" panose="020B0503020204020204" charset="-122"/>
                <a:ea typeface="微软雅黑" panose="020B0503020204020204" charset="-122"/>
              </a:rPr>
              <a:t>K</a:t>
            </a:r>
            <a:r>
              <a:rPr lang="zh-CN" altLang="en-US" sz="1600" i="0" dirty="0">
                <a:solidFill>
                  <a:srgbClr val="3E7D65"/>
                </a:solidFill>
                <a:effectLst/>
                <a:latin typeface="微软雅黑" panose="020B0503020204020204" charset="-122"/>
                <a:ea typeface="微软雅黑" panose="020B0503020204020204" charset="-122"/>
              </a:rPr>
              <a:t>近邻（</a:t>
            </a:r>
            <a:r>
              <a:rPr lang="en-US" altLang="zh-CN" sz="1600" i="0" dirty="0">
                <a:solidFill>
                  <a:srgbClr val="3E7D65"/>
                </a:solidFill>
                <a:effectLst/>
                <a:latin typeface="微软雅黑" panose="020B0503020204020204" charset="-122"/>
                <a:ea typeface="微软雅黑" panose="020B0503020204020204" charset="-122"/>
              </a:rPr>
              <a:t>k=3</a:t>
            </a:r>
            <a:r>
              <a:rPr lang="zh-CN" altLang="en-US" sz="1600" i="0" dirty="0">
                <a:solidFill>
                  <a:srgbClr val="3E7D65"/>
                </a:solidFill>
                <a:effectLst/>
                <a:latin typeface="微软雅黑" panose="020B0503020204020204" charset="-122"/>
                <a:ea typeface="微软雅黑" panose="020B0503020204020204" charset="-122"/>
              </a:rPr>
              <a:t>）方法进行线性插值，生成新的合成样本，过采样倍率设定为</a:t>
            </a:r>
            <a:r>
              <a:rPr lang="en-US" altLang="zh-CN" sz="1600" i="0" dirty="0">
                <a:solidFill>
                  <a:srgbClr val="2E7D5E"/>
                </a:solidFill>
                <a:effectLst/>
                <a:latin typeface="微软雅黑" panose="020B0503020204020204" charset="-122"/>
                <a:ea typeface="微软雅黑" panose="020B0503020204020204" charset="-122"/>
              </a:rPr>
              <a:t>2</a:t>
            </a:r>
            <a:endParaRPr lang="zh-CN" altLang="en-US" sz="1600" dirty="0">
              <a:latin typeface="微软雅黑" panose="020B0503020204020204" charset="-122"/>
              <a:ea typeface="微软雅黑" panose="020B0503020204020204" charset="-122"/>
            </a:endParaRPr>
          </a:p>
        </p:txBody>
      </p:sp>
      <p:sp>
        <p:nvSpPr>
          <p:cNvPr id="41" name="文本框 40"/>
          <p:cNvSpPr txBox="1"/>
          <p:nvPr/>
        </p:nvSpPr>
        <p:spPr>
          <a:xfrm>
            <a:off x="6567809" y="5514137"/>
            <a:ext cx="4567551" cy="584775"/>
          </a:xfrm>
          <a:prstGeom prst="rect">
            <a:avLst/>
          </a:prstGeom>
          <a:noFill/>
        </p:spPr>
        <p:txBody>
          <a:bodyPr wrap="square">
            <a:spAutoFit/>
          </a:bodyPr>
          <a:lstStyle/>
          <a:p>
            <a:r>
              <a:rPr lang="zh-CN" altLang="en-US" sz="1600" i="0" dirty="0">
                <a:solidFill>
                  <a:srgbClr val="3E7D65"/>
                </a:solidFill>
                <a:effectLst/>
                <a:latin typeface="微软雅黑" panose="020B0503020204020204" charset="-122"/>
                <a:ea typeface="微软雅黑" panose="020B0503020204020204" charset="-122"/>
              </a:rPr>
              <a:t>对多数类（负样本）执行</a:t>
            </a:r>
            <a:r>
              <a:rPr lang="zh-CN" altLang="en-US" sz="1600" i="0" dirty="0">
                <a:solidFill>
                  <a:srgbClr val="2E7D5E"/>
                </a:solidFill>
                <a:effectLst/>
                <a:latin typeface="微软雅黑" panose="020B0503020204020204" charset="-122"/>
                <a:ea typeface="微软雅黑" panose="020B0503020204020204" charset="-122"/>
              </a:rPr>
              <a:t>随机欠采样</a:t>
            </a:r>
            <a:r>
              <a:rPr lang="zh-CN" altLang="en-US" sz="1600" i="0" dirty="0">
                <a:solidFill>
                  <a:srgbClr val="3E7D65"/>
                </a:solidFill>
                <a:effectLst/>
                <a:latin typeface="微软雅黑" panose="020B0503020204020204" charset="-122"/>
                <a:ea typeface="微软雅黑" panose="020B0503020204020204" charset="-122"/>
              </a:rPr>
              <a:t>，随机保留</a:t>
            </a:r>
            <a:r>
              <a:rPr lang="en-US" altLang="zh-CN" sz="1600" i="0" dirty="0">
                <a:solidFill>
                  <a:srgbClr val="2E7D5E"/>
                </a:solidFill>
                <a:effectLst/>
                <a:latin typeface="微软雅黑" panose="020B0503020204020204" charset="-122"/>
                <a:ea typeface="微软雅黑" panose="020B0503020204020204" charset="-122"/>
              </a:rPr>
              <a:t>50%</a:t>
            </a:r>
            <a:endParaRPr lang="zh-CN" altLang="en-US" sz="1600" dirty="0">
              <a:latin typeface="微软雅黑" panose="020B0503020204020204" charset="-122"/>
              <a:ea typeface="微软雅黑" panose="020B0503020204020204" charset="-122"/>
            </a:endParaRPr>
          </a:p>
        </p:txBody>
      </p:sp>
      <p:sp>
        <p:nvSpPr>
          <p:cNvPr id="44" name="textbox 556"/>
          <p:cNvSpPr/>
          <p:nvPr/>
        </p:nvSpPr>
        <p:spPr>
          <a:xfrm>
            <a:off x="8983329" y="3646932"/>
            <a:ext cx="1760796" cy="53085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algn="ctr" rtl="0" eaLnBrk="0">
              <a:lnSpc>
                <a:spcPts val="2300"/>
              </a:lnSpc>
            </a:pPr>
            <a:r>
              <a:rPr sz="1400" kern="0" spc="2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认购客户</a:t>
            </a:r>
            <a:r>
              <a:rPr lang="en-US" sz="14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20" dirty="0">
                <a:solidFill>
                  <a:srgbClr val="154734">
                    <a:alpha val="100000"/>
                  </a:srgbClr>
                </a:solidFill>
                <a:latin typeface="微软雅黑" panose="020B0503020204020204" charset="-122"/>
                <a:ea typeface="微软雅黑" panose="020B0503020204020204" charset="-122"/>
                <a:cs typeface="Times New Roman" panose="02020603050405020304"/>
              </a:rPr>
              <a:t>y=1</a:t>
            </a:r>
            <a:r>
              <a:rPr lang="en-US" sz="1600" kern="0" spc="20" dirty="0">
                <a:solidFill>
                  <a:srgbClr val="154734">
                    <a:alpha val="100000"/>
                  </a:srgbClr>
                </a:solidFill>
                <a:latin typeface="微软雅黑" panose="020B0503020204020204" charset="-122"/>
                <a:ea typeface="微软雅黑" panose="020B0503020204020204" charset="-122"/>
                <a:cs typeface="Times New Roman" panose="02020603050405020304"/>
              </a:rPr>
              <a:t>)</a:t>
            </a:r>
            <a:endParaRPr sz="1600" dirty="0">
              <a:latin typeface="微软雅黑" panose="020B0503020204020204" charset="-122"/>
              <a:ea typeface="微软雅黑" panose="020B0503020204020204" charset="-122"/>
              <a:cs typeface="Times New Roman" panose="02020603050405020304"/>
            </a:endParaRPr>
          </a:p>
          <a:p>
            <a:pPr marL="392430" algn="l" rtl="0" eaLnBrk="0">
              <a:lnSpc>
                <a:spcPct val="97000"/>
              </a:lnSpc>
              <a:spcBef>
                <a:spcPts val="280"/>
              </a:spcBef>
            </a:pPr>
            <a:r>
              <a:rPr sz="1200" kern="0" spc="-20" dirty="0">
                <a:solidFill>
                  <a:srgbClr val="3E7D65">
                    <a:alpha val="100000"/>
                  </a:srgbClr>
                </a:solidFill>
                <a:latin typeface="微软雅黑" panose="020B0503020204020204" charset="-122"/>
                <a:ea typeface="微软雅黑" panose="020B0503020204020204" charset="-122"/>
                <a:cs typeface="Arial" panose="020B0604020202020204"/>
              </a:rPr>
              <a:t>5,602 </a:t>
            </a: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例</a:t>
            </a:r>
            <a:endParaRPr sz="1200" dirty="0">
              <a:latin typeface="微软雅黑" panose="020B0503020204020204" charset="-122"/>
              <a:ea typeface="微软雅黑" panose="020B0503020204020204" charset="-122"/>
              <a:cs typeface="微软雅黑" panose="020B0503020204020204" charset="-122"/>
            </a:endParaRPr>
          </a:p>
        </p:txBody>
      </p:sp>
      <p:sp>
        <p:nvSpPr>
          <p:cNvPr id="45" name="textbox 556"/>
          <p:cNvSpPr/>
          <p:nvPr/>
        </p:nvSpPr>
        <p:spPr>
          <a:xfrm>
            <a:off x="7195730" y="3675381"/>
            <a:ext cx="1760796" cy="53085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algn="ctr" rtl="0" eaLnBrk="0">
              <a:lnSpc>
                <a:spcPts val="2300"/>
              </a:lnSpc>
            </a:pPr>
            <a:r>
              <a:rPr lang="zh-CN" altLang="en-US" sz="14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未</a:t>
            </a:r>
            <a:r>
              <a:rPr sz="1400" kern="0" spc="2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认购客户</a:t>
            </a:r>
            <a:r>
              <a:rPr lang="en-US" sz="14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20" dirty="0">
                <a:solidFill>
                  <a:srgbClr val="154734">
                    <a:alpha val="100000"/>
                  </a:srgbClr>
                </a:solidFill>
                <a:latin typeface="微软雅黑" panose="020B0503020204020204" charset="-122"/>
                <a:ea typeface="微软雅黑" panose="020B0503020204020204" charset="-122"/>
                <a:cs typeface="Times New Roman" panose="02020603050405020304"/>
              </a:rPr>
              <a:t>y=</a:t>
            </a:r>
            <a:r>
              <a:rPr lang="en-US" sz="1600" kern="0" spc="20" dirty="0">
                <a:solidFill>
                  <a:srgbClr val="154734">
                    <a:alpha val="100000"/>
                  </a:srgbClr>
                </a:solidFill>
                <a:latin typeface="微软雅黑" panose="020B0503020204020204" charset="-122"/>
                <a:ea typeface="微软雅黑" panose="020B0503020204020204" charset="-122"/>
                <a:cs typeface="Times New Roman" panose="02020603050405020304"/>
              </a:rPr>
              <a:t>0)</a:t>
            </a:r>
            <a:endParaRPr sz="1600" dirty="0">
              <a:latin typeface="微软雅黑" panose="020B0503020204020204" charset="-122"/>
              <a:ea typeface="微软雅黑" panose="020B0503020204020204" charset="-122"/>
              <a:cs typeface="Times New Roman" panose="02020603050405020304"/>
            </a:endParaRPr>
          </a:p>
          <a:p>
            <a:pPr marL="392430" algn="l" rtl="0" eaLnBrk="0">
              <a:lnSpc>
                <a:spcPct val="97000"/>
              </a:lnSpc>
              <a:spcBef>
                <a:spcPts val="280"/>
              </a:spcBef>
            </a:pPr>
            <a:r>
              <a:rPr lang="en-US" sz="1200" kern="0" spc="-20" dirty="0">
                <a:solidFill>
                  <a:srgbClr val="3E7D65">
                    <a:alpha val="100000"/>
                  </a:srgbClr>
                </a:solidFill>
                <a:latin typeface="微软雅黑" panose="020B0503020204020204" charset="-122"/>
                <a:ea typeface="微软雅黑" panose="020B0503020204020204" charset="-122"/>
                <a:cs typeface="Arial" panose="020B0604020202020204"/>
              </a:rPr>
              <a:t>10</a:t>
            </a:r>
            <a:r>
              <a:rPr sz="1200" kern="0" spc="-20" dirty="0">
                <a:solidFill>
                  <a:srgbClr val="3E7D65">
                    <a:alpha val="100000"/>
                  </a:srgbClr>
                </a:solidFill>
                <a:latin typeface="微软雅黑" panose="020B0503020204020204" charset="-122"/>
                <a:ea typeface="微软雅黑" panose="020B0503020204020204" charset="-122"/>
                <a:cs typeface="Arial" panose="020B0604020202020204"/>
              </a:rPr>
              <a:t>,</a:t>
            </a:r>
            <a:r>
              <a:rPr lang="en-US" sz="1200" kern="0" spc="-20" dirty="0">
                <a:solidFill>
                  <a:srgbClr val="3E7D65">
                    <a:alpha val="100000"/>
                  </a:srgbClr>
                </a:solidFill>
                <a:latin typeface="微软雅黑" panose="020B0503020204020204" charset="-122"/>
                <a:ea typeface="微软雅黑" panose="020B0503020204020204" charset="-122"/>
                <a:cs typeface="Arial" panose="020B0604020202020204"/>
              </a:rPr>
              <a:t>956</a:t>
            </a:r>
            <a:r>
              <a:rPr sz="1200" kern="0" spc="-20" dirty="0">
                <a:solidFill>
                  <a:srgbClr val="3E7D65">
                    <a:alpha val="100000"/>
                  </a:srgbClr>
                </a:solidFill>
                <a:latin typeface="微软雅黑" panose="020B0503020204020204" charset="-122"/>
                <a:ea typeface="微软雅黑" panose="020B0503020204020204" charset="-122"/>
                <a:cs typeface="Arial" panose="020B0604020202020204"/>
              </a:rPr>
              <a:t> </a:t>
            </a: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例</a:t>
            </a:r>
            <a:endParaRPr sz="1200" dirty="0">
              <a:latin typeface="微软雅黑" panose="020B0503020204020204" charset="-122"/>
              <a:ea typeface="微软雅黑" panose="020B0503020204020204" charset="-122"/>
              <a:cs typeface="微软雅黑" panose="020B0503020204020204" charset="-122"/>
            </a:endParaRPr>
          </a:p>
        </p:txBody>
      </p:sp>
      <p:sp>
        <p:nvSpPr>
          <p:cNvPr id="46" name="rect 510"/>
          <p:cNvSpPr/>
          <p:nvPr/>
        </p:nvSpPr>
        <p:spPr>
          <a:xfrm>
            <a:off x="7449311" y="2245360"/>
            <a:ext cx="1143000" cy="1392430"/>
          </a:xfrm>
          <a:prstGeom prst="rect">
            <a:avLst/>
          </a:prstGeom>
          <a:solidFill>
            <a:srgbClr val="2E7D5E">
              <a:alpha val="100000"/>
            </a:srgbClr>
          </a:solidFill>
          <a:ln w="0" cap="flat">
            <a:noFill/>
            <a:prstDash val="solid"/>
            <a:miter lim="0"/>
          </a:ln>
        </p:spPr>
        <p:txBody>
          <a:bodyPr rtlCol="0"/>
          <a:lstStyle/>
          <a:p>
            <a:pPr algn="ctr"/>
            <a:endParaRPr lang="zh-CN" altLang="en-US"/>
          </a:p>
        </p:txBody>
      </p:sp>
      <p:sp>
        <p:nvSpPr>
          <p:cNvPr id="47" name="rect 514"/>
          <p:cNvSpPr/>
          <p:nvPr/>
        </p:nvSpPr>
        <p:spPr>
          <a:xfrm>
            <a:off x="9268586" y="2918332"/>
            <a:ext cx="1143000" cy="719457"/>
          </a:xfrm>
          <a:prstGeom prst="rect">
            <a:avLst/>
          </a:prstGeom>
          <a:solidFill>
            <a:srgbClr val="2E7D5E">
              <a:alpha val="100000"/>
            </a:srgbClr>
          </a:solidFill>
          <a:ln w="0" cap="flat">
            <a:noFill/>
            <a:prstDash val="solid"/>
            <a:miter lim="0"/>
          </a:ln>
        </p:spPr>
        <p:txBody>
          <a:bodyPr rtlCol="0"/>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570"/>
          <p:cNvPicPr>
            <a:picLocks noChangeAspect="1"/>
          </p:cNvPicPr>
          <p:nvPr/>
        </p:nvPicPr>
        <p:blipFill>
          <a:blip r:embed="rId1"/>
          <a:stretch>
            <a:fillRect/>
          </a:stretch>
        </p:blipFill>
        <p:spPr>
          <a:xfrm rot="21600000">
            <a:off x="0" y="0"/>
            <a:ext cx="12192000" cy="6858000"/>
          </a:xfrm>
          <a:prstGeom prst="rect">
            <a:avLst/>
          </a:prstGeom>
        </p:spPr>
      </p:pic>
      <p:pic>
        <p:nvPicPr>
          <p:cNvPr id="28" name="picture 572"/>
          <p:cNvPicPr>
            <a:picLocks noChangeAspect="1"/>
          </p:cNvPicPr>
          <p:nvPr/>
        </p:nvPicPr>
        <p:blipFill>
          <a:blip r:embed="rId2"/>
          <a:stretch>
            <a:fillRect/>
          </a:stretch>
        </p:blipFill>
        <p:spPr>
          <a:xfrm rot="21600000">
            <a:off x="669215" y="393667"/>
            <a:ext cx="10853571" cy="6080393"/>
          </a:xfrm>
          <a:prstGeom prst="rect">
            <a:avLst/>
          </a:prstGeom>
        </p:spPr>
      </p:pic>
      <p:graphicFrame>
        <p:nvGraphicFramePr>
          <p:cNvPr id="29" name="table 574"/>
          <p:cNvGraphicFramePr>
            <a:graphicFrameLocks noGrp="1"/>
          </p:cNvGraphicFramePr>
          <p:nvPr/>
        </p:nvGraphicFramePr>
        <p:xfrm>
          <a:off x="904875" y="2409825"/>
          <a:ext cx="4809489" cy="2172335"/>
        </p:xfrm>
        <a:graphic>
          <a:graphicData uri="http://schemas.openxmlformats.org/drawingml/2006/table">
            <a:tbl>
              <a:tblPr/>
              <a:tblGrid>
                <a:gridCol w="3021329"/>
                <a:gridCol w="1788160"/>
              </a:tblGrid>
              <a:tr h="469265">
                <a:tc>
                  <a:txBody>
                    <a:bodyPr/>
                    <a:lstStyle/>
                    <a:p>
                      <a:pPr algn="l" rtl="0" eaLnBrk="0">
                        <a:lnSpc>
                          <a:spcPct val="107000"/>
                        </a:lnSpc>
                      </a:pPr>
                      <a:endParaRPr sz="1100" dirty="0">
                        <a:solidFill>
                          <a:srgbClr val="154734"/>
                        </a:solidFill>
                        <a:latin typeface="Arial" panose="020B0604020202020204"/>
                        <a:ea typeface="Arial" panose="020B0604020202020204"/>
                        <a:cs typeface="Arial" panose="020B0604020202020204"/>
                      </a:endParaRPr>
                    </a:p>
                    <a:p>
                      <a:pPr algn="l" rtl="0" eaLnBrk="0">
                        <a:lnSpc>
                          <a:spcPct val="6000"/>
                        </a:lnSpc>
                      </a:pPr>
                      <a:endParaRPr lang="zh-CN" altLang="en-US" sz="300" dirty="0">
                        <a:solidFill>
                          <a:srgbClr val="154734"/>
                        </a:solidFill>
                        <a:latin typeface="Arial" panose="020B0604020202020204"/>
                        <a:ea typeface="Arial" panose="020B0604020202020204"/>
                        <a:cs typeface="Arial" panose="020B0604020202020204"/>
                      </a:endParaRPr>
                    </a:p>
                    <a:p>
                      <a:pPr marL="120650" algn="l" rtl="0" eaLnBrk="0">
                        <a:lnSpc>
                          <a:spcPct val="95000"/>
                        </a:lnSpc>
                      </a:pPr>
                      <a:r>
                        <a:rPr sz="1600" kern="0" spc="10" dirty="0" err="1">
                          <a:solidFill>
                            <a:srgbClr val="154734"/>
                          </a:solidFill>
                          <a:latin typeface="微软雅黑" panose="020B0503020204020204" charset="-122"/>
                          <a:ea typeface="微软雅黑" panose="020B0503020204020204" charset="-122"/>
                          <a:cs typeface="微软雅黑" panose="020B0503020204020204" charset="-122"/>
                        </a:rPr>
                        <a:t>变量</a:t>
                      </a:r>
                      <a:endParaRPr sz="1600" dirty="0">
                        <a:solidFill>
                          <a:srgbClr val="154734"/>
                        </a:solidFill>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7000"/>
                        </a:lnSpc>
                      </a:pPr>
                      <a:endParaRPr sz="1100" dirty="0">
                        <a:solidFill>
                          <a:srgbClr val="154734"/>
                        </a:solidFill>
                        <a:latin typeface="Arial" panose="020B0604020202020204"/>
                        <a:ea typeface="Arial" panose="020B0604020202020204"/>
                        <a:cs typeface="Arial" panose="020B0604020202020204"/>
                      </a:endParaRPr>
                    </a:p>
                    <a:p>
                      <a:pPr marL="111125" algn="l" rtl="0" eaLnBrk="0">
                        <a:lnSpc>
                          <a:spcPts val="1660"/>
                        </a:lnSpc>
                        <a:spcBef>
                          <a:spcPts val="5"/>
                        </a:spcBef>
                      </a:pPr>
                      <a:r>
                        <a:rPr sz="1600" kern="0" spc="0" dirty="0">
                          <a:solidFill>
                            <a:srgbClr val="154734"/>
                          </a:solidFill>
                          <a:latin typeface="Arial" panose="020B0604020202020204"/>
                          <a:ea typeface="Arial" panose="020B0604020202020204"/>
                          <a:cs typeface="Arial" panose="020B0604020202020204"/>
                        </a:rPr>
                        <a:t>VIF</a:t>
                      </a:r>
                      <a:r>
                        <a:rPr sz="1600" kern="0" spc="90" dirty="0">
                          <a:solidFill>
                            <a:srgbClr val="154734"/>
                          </a:solidFill>
                          <a:latin typeface="微软雅黑" panose="020B0503020204020204" charset="-122"/>
                          <a:ea typeface="微软雅黑" panose="020B0503020204020204" charset="-122"/>
                          <a:cs typeface="微软雅黑" panose="020B0503020204020204" charset="-122"/>
                        </a:rPr>
                        <a:t>值</a:t>
                      </a:r>
                      <a:endParaRPr sz="1600" dirty="0">
                        <a:solidFill>
                          <a:srgbClr val="154734"/>
                        </a:solidFill>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30530">
                <a:tc>
                  <a:txBody>
                    <a:bodyPr/>
                    <a:lstStyle/>
                    <a:p>
                      <a:pPr algn="l" rtl="0" eaLnBrk="0">
                        <a:lnSpc>
                          <a:spcPct val="103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lang="zh-CN" altLang="en-US" sz="300" dirty="0">
                        <a:solidFill>
                          <a:srgbClr val="154734"/>
                        </a:solidFill>
                        <a:latin typeface="Arial" panose="020B0604020202020204"/>
                        <a:ea typeface="Arial" panose="020B0604020202020204"/>
                        <a:cs typeface="Arial" panose="020B0604020202020204"/>
                      </a:endParaRPr>
                    </a:p>
                    <a:p>
                      <a:pPr marL="1020445" algn="l" rtl="0" eaLnBrk="0">
                        <a:lnSpc>
                          <a:spcPts val="1580"/>
                        </a:lnSpc>
                      </a:pPr>
                      <a:r>
                        <a:rPr sz="1600" kern="0" spc="30" dirty="0" err="1">
                          <a:solidFill>
                            <a:srgbClr val="154734"/>
                          </a:solidFill>
                          <a:latin typeface="Arial" panose="020B0604020202020204"/>
                          <a:ea typeface="Arial" panose="020B0604020202020204"/>
                          <a:cs typeface="Arial" panose="020B0604020202020204"/>
                        </a:rPr>
                        <a:t>emp.var.rate</a:t>
                      </a:r>
                      <a:endParaRPr sz="16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3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300" dirty="0">
                        <a:solidFill>
                          <a:srgbClr val="154734"/>
                        </a:solidFill>
                        <a:latin typeface="Arial" panose="020B0604020202020204"/>
                        <a:ea typeface="Arial" panose="020B0604020202020204"/>
                        <a:cs typeface="Arial" panose="020B0604020202020204"/>
                      </a:endParaRPr>
                    </a:p>
                    <a:p>
                      <a:pPr marL="626110" algn="l" rtl="0" eaLnBrk="0">
                        <a:lnSpc>
                          <a:spcPts val="1810"/>
                        </a:lnSpc>
                      </a:pPr>
                      <a:r>
                        <a:rPr sz="1600" kern="0" spc="50" dirty="0">
                          <a:solidFill>
                            <a:srgbClr val="154734"/>
                          </a:solidFill>
                          <a:latin typeface="Arial" panose="020B0604020202020204"/>
                          <a:ea typeface="Arial" panose="020B0604020202020204"/>
                          <a:cs typeface="Arial" panose="020B0604020202020204"/>
                        </a:rPr>
                        <a:t>163.28</a:t>
                      </a:r>
                      <a:endParaRPr sz="16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30530">
                <a:tc>
                  <a:txBody>
                    <a:bodyPr/>
                    <a:lstStyle/>
                    <a:p>
                      <a:pPr algn="l" rtl="0" eaLnBrk="0">
                        <a:lnSpc>
                          <a:spcPct val="102000"/>
                        </a:lnSpc>
                      </a:pPr>
                      <a:endParaRPr sz="1050" dirty="0">
                        <a:solidFill>
                          <a:srgbClr val="154734"/>
                        </a:solidFill>
                        <a:latin typeface="Arial" panose="020B0604020202020204"/>
                        <a:ea typeface="Arial" panose="020B0604020202020204"/>
                        <a:cs typeface="Arial" panose="020B0604020202020204"/>
                      </a:endParaRPr>
                    </a:p>
                    <a:p>
                      <a:pPr marL="966470" algn="l" rtl="0" eaLnBrk="0">
                        <a:lnSpc>
                          <a:spcPts val="1580"/>
                        </a:lnSpc>
                        <a:spcBef>
                          <a:spcPts val="5"/>
                        </a:spcBef>
                      </a:pPr>
                      <a:r>
                        <a:rPr sz="1600" kern="0" spc="40" dirty="0">
                          <a:solidFill>
                            <a:srgbClr val="154734"/>
                          </a:solidFill>
                          <a:latin typeface="Arial" panose="020B0604020202020204"/>
                          <a:ea typeface="Arial" panose="020B0604020202020204"/>
                          <a:cs typeface="Arial" panose="020B0604020202020204"/>
                        </a:rPr>
                        <a:t>cons.price.idx</a:t>
                      </a:r>
                      <a:endParaRPr sz="16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2000"/>
                        </a:lnSpc>
                      </a:pPr>
                      <a:endParaRPr sz="1050" dirty="0">
                        <a:solidFill>
                          <a:srgbClr val="154734"/>
                        </a:solidFill>
                        <a:latin typeface="Arial" panose="020B0604020202020204"/>
                        <a:ea typeface="Arial" panose="020B0604020202020204"/>
                        <a:cs typeface="Arial" panose="020B0604020202020204"/>
                      </a:endParaRPr>
                    </a:p>
                    <a:p>
                      <a:pPr marL="671195" algn="l" rtl="0" eaLnBrk="0">
                        <a:lnSpc>
                          <a:spcPts val="1810"/>
                        </a:lnSpc>
                        <a:spcBef>
                          <a:spcPts val="5"/>
                        </a:spcBef>
                      </a:pPr>
                      <a:r>
                        <a:rPr sz="1600" kern="0" spc="50" dirty="0">
                          <a:solidFill>
                            <a:srgbClr val="154734"/>
                          </a:solidFill>
                          <a:latin typeface="Arial" panose="020B0604020202020204"/>
                          <a:ea typeface="Arial" panose="020B0604020202020204"/>
                          <a:cs typeface="Arial" panose="020B0604020202020204"/>
                        </a:rPr>
                        <a:t>64.28</a:t>
                      </a:r>
                      <a:endParaRPr sz="16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30530">
                <a:tc>
                  <a:txBody>
                    <a:bodyPr/>
                    <a:lstStyle/>
                    <a:p>
                      <a:pPr algn="l" rtl="0" eaLnBrk="0">
                        <a:lnSpc>
                          <a:spcPct val="101000"/>
                        </a:lnSpc>
                      </a:pPr>
                      <a:endParaRPr sz="1050" dirty="0">
                        <a:solidFill>
                          <a:srgbClr val="154734"/>
                        </a:solidFill>
                        <a:latin typeface="Arial" panose="020B0604020202020204"/>
                        <a:ea typeface="Arial" panose="020B0604020202020204"/>
                        <a:cs typeface="Arial" panose="020B0604020202020204"/>
                      </a:endParaRPr>
                    </a:p>
                    <a:p>
                      <a:pPr marL="1096645" algn="l" rtl="0" eaLnBrk="0">
                        <a:lnSpc>
                          <a:spcPts val="1820"/>
                        </a:lnSpc>
                        <a:spcBef>
                          <a:spcPts val="0"/>
                        </a:spcBef>
                      </a:pPr>
                      <a:r>
                        <a:rPr sz="1600" kern="0" spc="70" dirty="0">
                          <a:solidFill>
                            <a:srgbClr val="154734"/>
                          </a:solidFill>
                          <a:latin typeface="Arial" panose="020B0604020202020204"/>
                          <a:ea typeface="Arial" panose="020B0604020202020204"/>
                          <a:cs typeface="Arial" panose="020B0604020202020204"/>
                        </a:rPr>
                        <a:t>euribor3m</a:t>
                      </a:r>
                      <a:endParaRPr sz="16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1000"/>
                        </a:lnSpc>
                      </a:pPr>
                      <a:endParaRPr sz="1050" dirty="0">
                        <a:solidFill>
                          <a:srgbClr val="154734"/>
                        </a:solidFill>
                        <a:latin typeface="Arial" panose="020B0604020202020204"/>
                        <a:ea typeface="Arial" panose="020B0604020202020204"/>
                        <a:cs typeface="Arial" panose="020B0604020202020204"/>
                      </a:endParaRPr>
                    </a:p>
                    <a:p>
                      <a:pPr marL="626110" algn="l" rtl="0" eaLnBrk="0">
                        <a:lnSpc>
                          <a:spcPts val="1810"/>
                        </a:lnSpc>
                        <a:spcBef>
                          <a:spcPts val="0"/>
                        </a:spcBef>
                      </a:pPr>
                      <a:r>
                        <a:rPr sz="1600" kern="0" spc="50" dirty="0">
                          <a:solidFill>
                            <a:srgbClr val="154734"/>
                          </a:solidFill>
                          <a:latin typeface="Arial" panose="020B0604020202020204"/>
                          <a:ea typeface="Arial" panose="020B0604020202020204"/>
                          <a:cs typeface="Arial" panose="020B0604020202020204"/>
                        </a:rPr>
                        <a:t>165.64</a:t>
                      </a:r>
                      <a:endParaRPr sz="16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11480">
                <a:tc>
                  <a:txBody>
                    <a:bodyPr/>
                    <a:lstStyle/>
                    <a:p>
                      <a:pPr algn="l" rtl="0" eaLnBrk="0">
                        <a:lnSpc>
                          <a:spcPct val="100000"/>
                        </a:lnSpc>
                      </a:pPr>
                      <a:endParaRPr sz="1050" dirty="0">
                        <a:solidFill>
                          <a:srgbClr val="154734"/>
                        </a:solidFill>
                        <a:latin typeface="Arial" panose="020B0604020202020204"/>
                        <a:ea typeface="Arial" panose="020B0604020202020204"/>
                        <a:cs typeface="Arial" panose="020B0604020202020204"/>
                      </a:endParaRPr>
                    </a:p>
                    <a:p>
                      <a:pPr marL="1022350" algn="l" rtl="0" eaLnBrk="0">
                        <a:lnSpc>
                          <a:spcPct val="100000"/>
                        </a:lnSpc>
                        <a:spcBef>
                          <a:spcPts val="0"/>
                        </a:spcBef>
                      </a:pPr>
                      <a:r>
                        <a:rPr sz="1600" kern="0" spc="50" dirty="0">
                          <a:solidFill>
                            <a:srgbClr val="154734"/>
                          </a:solidFill>
                          <a:latin typeface="Arial" panose="020B0604020202020204"/>
                          <a:ea typeface="Arial" panose="020B0604020202020204"/>
                          <a:cs typeface="Arial" panose="020B0604020202020204"/>
                        </a:rPr>
                        <a:t>nr.employed</a:t>
                      </a:r>
                      <a:endParaRPr sz="16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c>
                  <a:txBody>
                    <a:bodyPr/>
                    <a:lstStyle/>
                    <a:p>
                      <a:pPr algn="l" rtl="0" eaLnBrk="0">
                        <a:lnSpc>
                          <a:spcPct val="112000"/>
                        </a:lnSpc>
                      </a:pPr>
                      <a:endParaRPr sz="1000" dirty="0">
                        <a:solidFill>
                          <a:srgbClr val="154734"/>
                        </a:solidFill>
                        <a:latin typeface="Arial" panose="020B0604020202020204"/>
                        <a:ea typeface="Arial" panose="020B0604020202020204"/>
                        <a:cs typeface="Arial" panose="020B0604020202020204"/>
                      </a:endParaRPr>
                    </a:p>
                    <a:p>
                      <a:pPr marL="626110" algn="l" rtl="0" eaLnBrk="0">
                        <a:lnSpc>
                          <a:spcPts val="1810"/>
                        </a:lnSpc>
                        <a:spcBef>
                          <a:spcPts val="0"/>
                        </a:spcBef>
                      </a:pPr>
                      <a:r>
                        <a:rPr sz="1600" kern="0" spc="50" dirty="0">
                          <a:solidFill>
                            <a:srgbClr val="154734"/>
                          </a:solidFill>
                          <a:latin typeface="Arial" panose="020B0604020202020204"/>
                          <a:ea typeface="Arial" panose="020B0604020202020204"/>
                          <a:cs typeface="Arial" panose="020B0604020202020204"/>
                        </a:rPr>
                        <a:t>177.30</a:t>
                      </a:r>
                      <a:endParaRPr sz="16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r>
            </a:tbl>
          </a:graphicData>
        </a:graphic>
      </p:graphicFrame>
      <p:sp>
        <p:nvSpPr>
          <p:cNvPr id="30" name="textbox 576"/>
          <p:cNvSpPr/>
          <p:nvPr/>
        </p:nvSpPr>
        <p:spPr>
          <a:xfrm>
            <a:off x="683006" y="471169"/>
            <a:ext cx="4885690" cy="1725295"/>
          </a:xfrm>
          <a:prstGeom prst="rect">
            <a:avLst/>
          </a:prstGeom>
          <a:noFill/>
          <a:ln w="0" cap="flat">
            <a:noFill/>
            <a:prstDash val="solid"/>
            <a:miter lim="0"/>
          </a:ln>
        </p:spPr>
        <p:txBody>
          <a:bodyPr vert="horz" wrap="square" lIns="0" tIns="0" rIns="0" bIns="0"/>
          <a:lstStyle/>
          <a:p>
            <a:pPr algn="l" rtl="0" eaLnBrk="0">
              <a:lnSpc>
                <a:spcPct val="91000"/>
              </a:lnSpc>
            </a:pPr>
            <a:endParaRPr sz="100" dirty="0">
              <a:latin typeface="Arial" panose="020B0604020202020204"/>
              <a:ea typeface="Arial" panose="020B0604020202020204"/>
              <a:cs typeface="Arial" panose="020B0604020202020204"/>
            </a:endParaRPr>
          </a:p>
          <a:p>
            <a:pPr marL="12700" algn="l" rtl="0" eaLnBrk="0">
              <a:lnSpc>
                <a:spcPct val="91000"/>
              </a:lnSpc>
            </a:pPr>
            <a:r>
              <a:rPr sz="3000" u="sng" kern="0" spc="-4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四、</a:t>
            </a:r>
            <a:r>
              <a:rPr sz="30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数据建模</a:t>
            </a:r>
            <a:endParaRPr sz="3000" dirty="0">
              <a:latin typeface="微软雅黑" panose="020B0503020204020204" charset="-122"/>
              <a:ea typeface="微软雅黑" panose="020B0503020204020204" charset="-122"/>
              <a:cs typeface="微软雅黑" panose="020B0503020204020204" charset="-122"/>
            </a:endParaRPr>
          </a:p>
          <a:p>
            <a:pPr algn="l" rtl="0" eaLnBrk="0">
              <a:lnSpc>
                <a:spcPct val="135000"/>
              </a:lnSpc>
            </a:pPr>
            <a:endParaRPr sz="1000" dirty="0">
              <a:latin typeface="Arial" panose="020B0604020202020204"/>
              <a:ea typeface="Arial" panose="020B0604020202020204"/>
              <a:cs typeface="Arial" panose="020B0604020202020204"/>
            </a:endParaRPr>
          </a:p>
          <a:p>
            <a:pPr algn="l" rtl="0" eaLnBrk="0">
              <a:lnSpc>
                <a:spcPct val="135000"/>
              </a:lnSpc>
            </a:pPr>
            <a:endParaRPr sz="1000" dirty="0">
              <a:latin typeface="Arial" panose="020B0604020202020204"/>
              <a:ea typeface="Arial" panose="020B0604020202020204"/>
              <a:cs typeface="Arial" panose="020B0604020202020204"/>
            </a:endParaRPr>
          </a:p>
          <a:p>
            <a:pPr marL="247015" algn="l" rtl="0" eaLnBrk="0">
              <a:lnSpc>
                <a:spcPts val="2425"/>
              </a:lnSpc>
              <a:spcBef>
                <a:spcPts val="530"/>
              </a:spcBef>
              <a:tabLst>
                <a:tab pos="501015"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18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3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假设检验</a:t>
            </a:r>
            <a:endParaRPr sz="2700" baseline="8000" dirty="0">
              <a:latin typeface="微软雅黑" panose="020B0503020204020204" charset="-122"/>
              <a:ea typeface="微软雅黑" panose="020B0503020204020204" charset="-122"/>
              <a:cs typeface="微软雅黑" panose="020B0503020204020204" charset="-122"/>
            </a:endParaRPr>
          </a:p>
          <a:p>
            <a:pPr algn="l" rtl="0" eaLnBrk="0">
              <a:lnSpc>
                <a:spcPct val="102000"/>
              </a:lnSpc>
            </a:pPr>
            <a:endParaRPr sz="1300" dirty="0">
              <a:latin typeface="Arial" panose="020B0604020202020204"/>
              <a:ea typeface="Arial" panose="020B0604020202020204"/>
              <a:cs typeface="Arial" panose="020B0604020202020204"/>
            </a:endParaRPr>
          </a:p>
          <a:p>
            <a:pPr algn="l" rtl="0" eaLnBrk="0">
              <a:lnSpc>
                <a:spcPct val="11000"/>
              </a:lnSpc>
            </a:pPr>
            <a:endParaRPr sz="100" dirty="0">
              <a:latin typeface="Arial" panose="020B0604020202020204"/>
              <a:ea typeface="Arial" panose="020B0604020202020204"/>
              <a:cs typeface="Arial" panose="020B0604020202020204"/>
            </a:endParaRPr>
          </a:p>
          <a:p>
            <a:pPr algn="r" rtl="0" eaLnBrk="0">
              <a:lnSpc>
                <a:spcPts val="2300"/>
              </a:lnSpc>
            </a:pP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使用</a:t>
            </a:r>
            <a:r>
              <a:rPr sz="1500" kern="0" spc="2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方差膨胀因子</a:t>
            </a:r>
            <a:r>
              <a:rPr lang="en-US" sz="15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700" kern="0" spc="0" dirty="0">
                <a:solidFill>
                  <a:srgbClr val="2E7D5E">
                    <a:alpha val="100000"/>
                  </a:srgbClr>
                </a:solidFill>
                <a:latin typeface="微软雅黑" panose="020B0503020204020204" charset="-122"/>
                <a:ea typeface="微软雅黑" panose="020B0503020204020204" charset="-122"/>
                <a:cs typeface="Times New Roman" panose="02020603050405020304"/>
              </a:rPr>
              <a:t>VIF</a:t>
            </a:r>
            <a:r>
              <a:rPr sz="1700" kern="0" spc="20" dirty="0">
                <a:solidFill>
                  <a:srgbClr val="2E7D5E">
                    <a:alpha val="100000"/>
                  </a:srgbClr>
                </a:solidFill>
                <a:latin typeface="Times New Roman" panose="02020603050405020304"/>
                <a:ea typeface="Times New Roman" panose="02020603050405020304"/>
                <a:cs typeface="Times New Roman" panose="02020603050405020304"/>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对所有特征进行多重</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共线性评估</a:t>
            </a:r>
            <a:endParaRPr sz="1500" dirty="0">
              <a:latin typeface="微软雅黑" panose="020B0503020204020204" charset="-122"/>
              <a:ea typeface="微软雅黑" panose="020B0503020204020204" charset="-122"/>
              <a:cs typeface="微软雅黑" panose="020B0503020204020204" charset="-122"/>
            </a:endParaRPr>
          </a:p>
        </p:txBody>
      </p:sp>
      <p:pic>
        <p:nvPicPr>
          <p:cNvPr id="31" name="picture 578"/>
          <p:cNvPicPr>
            <a:picLocks noChangeAspect="1"/>
          </p:cNvPicPr>
          <p:nvPr/>
        </p:nvPicPr>
        <p:blipFill>
          <a:blip r:embed="rId3"/>
          <a:stretch>
            <a:fillRect/>
          </a:stretch>
        </p:blipFill>
        <p:spPr>
          <a:xfrm rot="21600000">
            <a:off x="930479" y="1379601"/>
            <a:ext cx="253593" cy="307847"/>
          </a:xfrm>
          <a:prstGeom prst="rect">
            <a:avLst/>
          </a:prstGeom>
        </p:spPr>
      </p:pic>
      <p:graphicFrame>
        <p:nvGraphicFramePr>
          <p:cNvPr id="32" name="table 580"/>
          <p:cNvGraphicFramePr>
            <a:graphicFrameLocks noGrp="1"/>
          </p:cNvGraphicFramePr>
          <p:nvPr/>
        </p:nvGraphicFramePr>
        <p:xfrm>
          <a:off x="6477000" y="2775775"/>
          <a:ext cx="4809488" cy="1476375"/>
        </p:xfrm>
        <a:graphic>
          <a:graphicData uri="http://schemas.openxmlformats.org/drawingml/2006/table">
            <a:tbl>
              <a:tblPr/>
              <a:tblGrid>
                <a:gridCol w="1576069"/>
                <a:gridCol w="1657350"/>
                <a:gridCol w="1576069"/>
              </a:tblGrid>
              <a:tr h="1476375">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a:lnL>
                      <a:noFill/>
                    </a:lnL>
                    <a:lnR>
                      <a:noFill/>
                    </a:lnR>
                    <a:lnT>
                      <a:noFill/>
                    </a:lnT>
                    <a:lnB>
                      <a:noFill/>
                    </a:lnB>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a:lnL>
                      <a:noFill/>
                    </a:lnL>
                    <a:lnR>
                      <a:noFill/>
                    </a:lnR>
                    <a:lnT>
                      <a:noFill/>
                    </a:lnT>
                    <a:lnB>
                      <a:noFill/>
                    </a:lnB>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a:lnL>
                      <a:noFill/>
                    </a:lnL>
                    <a:lnR>
                      <a:noFill/>
                    </a:lnR>
                    <a:lnT>
                      <a:noFill/>
                    </a:lnT>
                    <a:lnB>
                      <a:noFill/>
                    </a:lnB>
                  </a:tcPr>
                </a:tc>
              </a:tr>
            </a:tbl>
          </a:graphicData>
        </a:graphic>
      </p:graphicFrame>
      <p:sp>
        <p:nvSpPr>
          <p:cNvPr id="33" name="textbox 582"/>
          <p:cNvSpPr/>
          <p:nvPr/>
        </p:nvSpPr>
        <p:spPr>
          <a:xfrm>
            <a:off x="6472873" y="1366901"/>
            <a:ext cx="3984625" cy="79311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41910" algn="l" rtl="0" eaLnBrk="0">
              <a:lnSpc>
                <a:spcPts val="2425"/>
              </a:lnSpc>
              <a:tabLst>
                <a:tab pos="269875"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23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3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模型选择</a:t>
            </a:r>
            <a:endParaRPr sz="2700" baseline="8000" dirty="0">
              <a:latin typeface="微软雅黑" panose="020B0503020204020204" charset="-122"/>
              <a:ea typeface="微软雅黑" panose="020B0503020204020204" charset="-122"/>
              <a:cs typeface="微软雅黑" panose="020B0503020204020204" charset="-122"/>
            </a:endParaRPr>
          </a:p>
          <a:p>
            <a:pPr algn="l" rtl="0" eaLnBrk="0">
              <a:lnSpc>
                <a:spcPct val="125000"/>
              </a:lnSpc>
            </a:pPr>
            <a:endParaRPr sz="1000" dirty="0">
              <a:latin typeface="Arial" panose="020B0604020202020204"/>
              <a:ea typeface="Arial" panose="020B0604020202020204"/>
              <a:cs typeface="Arial" panose="020B0604020202020204"/>
            </a:endParaRPr>
          </a:p>
          <a:p>
            <a:pPr algn="l" rtl="0" eaLnBrk="0">
              <a:lnSpc>
                <a:spcPct val="127000"/>
              </a:lnSpc>
            </a:pPr>
            <a:endParaRPr sz="300" dirty="0">
              <a:latin typeface="Arial" panose="020B0604020202020204"/>
              <a:ea typeface="Arial" panose="020B0604020202020204"/>
              <a:cs typeface="Arial" panose="020B0604020202020204"/>
            </a:endParaRPr>
          </a:p>
          <a:p>
            <a:pPr rtl="0" eaLnBrk="0">
              <a:lnSpc>
                <a:spcPct val="92000"/>
              </a:lnSpc>
              <a:spcBef>
                <a:spcPts val="5"/>
              </a:spcBef>
            </a:pPr>
            <a:r>
              <a:rPr sz="1500" kern="0" spc="-5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选择六种基于树的</a:t>
            </a:r>
            <a:r>
              <a:rPr sz="1500" kern="0" spc="-5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算法</a:t>
            </a:r>
            <a:r>
              <a:rPr sz="1500" kern="0" spc="-5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作为建</a:t>
            </a:r>
            <a:r>
              <a:rPr sz="1500" kern="0" spc="-6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模对象</a:t>
            </a:r>
            <a:r>
              <a:rPr sz="1500" kern="0" spc="-6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endParaRPr sz="1500" dirty="0">
              <a:latin typeface="微软雅黑" panose="020B0503020204020204" charset="-122"/>
              <a:ea typeface="微软雅黑" panose="020B0503020204020204" charset="-122"/>
              <a:cs typeface="微软雅黑" panose="020B0503020204020204" charset="-122"/>
            </a:endParaRPr>
          </a:p>
        </p:txBody>
      </p:sp>
      <p:pic>
        <p:nvPicPr>
          <p:cNvPr id="34" name="picture 584"/>
          <p:cNvPicPr>
            <a:picLocks noChangeAspect="1"/>
          </p:cNvPicPr>
          <p:nvPr/>
        </p:nvPicPr>
        <p:blipFill>
          <a:blip r:embed="rId4"/>
          <a:stretch>
            <a:fillRect/>
          </a:stretch>
        </p:blipFill>
        <p:spPr>
          <a:xfrm rot="21600000">
            <a:off x="6515100" y="1379601"/>
            <a:ext cx="228600" cy="307847"/>
          </a:xfrm>
          <a:prstGeom prst="rect">
            <a:avLst/>
          </a:prstGeom>
        </p:spPr>
      </p:pic>
      <p:sp>
        <p:nvSpPr>
          <p:cNvPr id="35" name="textbox 586"/>
          <p:cNvSpPr/>
          <p:nvPr/>
        </p:nvSpPr>
        <p:spPr>
          <a:xfrm>
            <a:off x="6472683" y="4867909"/>
            <a:ext cx="4790440" cy="520065"/>
          </a:xfrm>
          <a:prstGeom prst="rect">
            <a:avLst/>
          </a:prstGeom>
          <a:noFill/>
          <a:ln w="0" cap="flat">
            <a:noFill/>
            <a:prstDash val="solid"/>
            <a:miter lim="0"/>
          </a:ln>
        </p:spPr>
        <p:txBody>
          <a:bodyPr vert="horz" wrap="square" lIns="0" tIns="0" rIns="0" bIns="0"/>
          <a:lstStyle/>
          <a:p>
            <a:pPr algn="l" rtl="0" eaLnBrk="0">
              <a:lnSpc>
                <a:spcPct val="27000"/>
              </a:lnSpc>
            </a:pPr>
            <a:endParaRPr sz="100" dirty="0">
              <a:latin typeface="Arial" panose="020B0604020202020204"/>
              <a:ea typeface="Arial" panose="020B0604020202020204"/>
              <a:cs typeface="Arial" panose="020B0604020202020204"/>
            </a:endParaRPr>
          </a:p>
          <a:p>
            <a:pPr marL="12700" indent="7620" algn="l" rtl="0" eaLnBrk="0">
              <a:lnSpc>
                <a:spcPct val="110000"/>
              </a:lnSpc>
              <a:tabLst>
                <a:tab pos="178435"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选择理由：这些模型能够捕捉特征间的复杂交互关系，</a:t>
            </a:r>
            <a:r>
              <a:rPr sz="15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对数据预处理的要求相对宽松</a:t>
            </a:r>
            <a:r>
              <a:rPr sz="1500" kern="0" spc="-26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，非常适合</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本研究场景</a:t>
            </a:r>
            <a:endParaRPr sz="1500" dirty="0">
              <a:latin typeface="微软雅黑" panose="020B0503020204020204" charset="-122"/>
              <a:ea typeface="微软雅黑" panose="020B0503020204020204" charset="-122"/>
              <a:cs typeface="微软雅黑" panose="020B0503020204020204" charset="-122"/>
            </a:endParaRPr>
          </a:p>
        </p:txBody>
      </p:sp>
      <p:pic>
        <p:nvPicPr>
          <p:cNvPr id="36" name="picture 588"/>
          <p:cNvPicPr>
            <a:picLocks noChangeAspect="1"/>
          </p:cNvPicPr>
          <p:nvPr/>
        </p:nvPicPr>
        <p:blipFill>
          <a:blip r:embed="rId5"/>
          <a:stretch>
            <a:fillRect/>
          </a:stretch>
        </p:blipFill>
        <p:spPr>
          <a:xfrm rot="21600000">
            <a:off x="6493003" y="4894897"/>
            <a:ext cx="158495" cy="192405"/>
          </a:xfrm>
          <a:prstGeom prst="rect">
            <a:avLst/>
          </a:prstGeom>
        </p:spPr>
      </p:pic>
      <p:sp>
        <p:nvSpPr>
          <p:cNvPr id="37" name="textbox 590"/>
          <p:cNvSpPr/>
          <p:nvPr/>
        </p:nvSpPr>
        <p:spPr>
          <a:xfrm>
            <a:off x="904875" y="4938094"/>
            <a:ext cx="4715509" cy="521969"/>
          </a:xfrm>
          <a:prstGeom prst="rect">
            <a:avLst/>
          </a:prstGeom>
          <a:noFill/>
          <a:ln w="0" cap="flat">
            <a:noFill/>
            <a:prstDash val="solid"/>
            <a:miter lim="0"/>
          </a:ln>
        </p:spPr>
        <p:txBody>
          <a:bodyPr vert="horz" wrap="square" lIns="0" tIns="0" rIns="0" bIns="0"/>
          <a:lstStyle/>
          <a:p>
            <a:pPr algn="l" rtl="0" eaLnBrk="0">
              <a:lnSpc>
                <a:spcPct val="8000"/>
              </a:lnSpc>
            </a:pPr>
            <a:endParaRPr sz="100" dirty="0">
              <a:latin typeface="Arial" panose="020B0604020202020204"/>
              <a:ea typeface="Arial" panose="020B0604020202020204"/>
              <a:cs typeface="Arial" panose="020B0604020202020204"/>
            </a:endParaRPr>
          </a:p>
          <a:p>
            <a:pPr marL="12700" indent="34290" algn="l" rtl="0" eaLnBrk="0">
              <a:lnSpc>
                <a:spcPct val="111000"/>
              </a:lnSpc>
              <a:tabLst>
                <a:tab pos="15748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8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宏观经济指标存在极高的</a:t>
            </a:r>
            <a:r>
              <a:rPr lang="en-US"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Arial" panose="020B0604020202020204"/>
                <a:ea typeface="Arial" panose="020B0604020202020204"/>
                <a:cs typeface="Arial" panose="020B0604020202020204"/>
              </a:rPr>
              <a:t>VIF</a:t>
            </a:r>
            <a:r>
              <a:rPr lang="en-US" sz="1500" kern="0" spc="-20" dirty="0">
                <a:solidFill>
                  <a:srgbClr val="3E7D65">
                    <a:alpha val="100000"/>
                  </a:srgbClr>
                </a:solidFill>
                <a:latin typeface="Arial" panose="020B0604020202020204"/>
                <a:ea typeface="Arial" panose="020B0604020202020204"/>
                <a:cs typeface="Arial" panose="020B0604020202020204"/>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值</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与经济背景下的联动性相符</a:t>
            </a:r>
            <a:endParaRPr sz="1500" dirty="0">
              <a:latin typeface="微软雅黑" panose="020B0503020204020204" charset="-122"/>
              <a:ea typeface="微软雅黑" panose="020B0503020204020204" charset="-122"/>
              <a:cs typeface="微软雅黑" panose="020B0503020204020204" charset="-122"/>
            </a:endParaRPr>
          </a:p>
        </p:txBody>
      </p:sp>
      <p:pic>
        <p:nvPicPr>
          <p:cNvPr id="38" name="picture 592"/>
          <p:cNvPicPr>
            <a:picLocks noChangeAspect="1"/>
          </p:cNvPicPr>
          <p:nvPr/>
        </p:nvPicPr>
        <p:blipFill>
          <a:blip r:embed="rId6"/>
          <a:stretch>
            <a:fillRect/>
          </a:stretch>
        </p:blipFill>
        <p:spPr>
          <a:xfrm rot="21600000">
            <a:off x="946405" y="4894897"/>
            <a:ext cx="110870" cy="192405"/>
          </a:xfrm>
          <a:prstGeom prst="rect">
            <a:avLst/>
          </a:prstGeom>
        </p:spPr>
      </p:pic>
      <p:sp>
        <p:nvSpPr>
          <p:cNvPr id="39" name="textbox 594"/>
          <p:cNvSpPr/>
          <p:nvPr/>
        </p:nvSpPr>
        <p:spPr>
          <a:xfrm>
            <a:off x="8124825" y="3471100"/>
            <a:ext cx="1514475" cy="598457"/>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67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68275" algn="l" rtl="0" eaLnBrk="0">
              <a:lnSpc>
                <a:spcPts val="2120"/>
              </a:lnSpc>
              <a:tabLst>
                <a:tab pos="385445" algn="l"/>
              </a:tabLst>
            </a:pPr>
            <a:r>
              <a:rPr sz="1300" kern="0" spc="0" dirty="0">
                <a:solidFill>
                  <a:srgbClr val="154734">
                    <a:alpha val="100000"/>
                  </a:srgbClr>
                </a:solidFill>
                <a:latin typeface="Arial" panose="020B0604020202020204"/>
                <a:ea typeface="Arial" panose="020B0604020202020204"/>
                <a:cs typeface="Arial" panose="020B0604020202020204"/>
              </a:rPr>
              <a:t>	</a:t>
            </a:r>
            <a:r>
              <a:rPr sz="1300" kern="0" spc="30" dirty="0">
                <a:solidFill>
                  <a:srgbClr val="154734">
                    <a:alpha val="100000"/>
                  </a:srgbClr>
                </a:solidFill>
                <a:latin typeface="Arial" panose="020B0604020202020204"/>
                <a:ea typeface="Arial" panose="020B0604020202020204"/>
                <a:cs typeface="Arial" panose="020B0604020202020204"/>
              </a:rPr>
              <a:t>   </a:t>
            </a:r>
            <a:r>
              <a:rPr sz="2000" kern="0" spc="40" baseline="14000" dirty="0">
                <a:solidFill>
                  <a:srgbClr val="154734">
                    <a:alpha val="100000"/>
                  </a:srgbClr>
                </a:solidFill>
                <a:latin typeface="Arial" panose="020B0604020202020204"/>
                <a:ea typeface="Arial" panose="020B0604020202020204"/>
                <a:cs typeface="Arial" panose="020B0604020202020204"/>
              </a:rPr>
              <a:t>XGBoost</a:t>
            </a:r>
            <a:endParaRPr sz="2000" baseline="14000" dirty="0">
              <a:latin typeface="Arial" panose="020B0604020202020204"/>
              <a:ea typeface="Arial" panose="020B0604020202020204"/>
              <a:cs typeface="Arial" panose="020B0604020202020204"/>
            </a:endParaRPr>
          </a:p>
        </p:txBody>
      </p:sp>
      <p:pic>
        <p:nvPicPr>
          <p:cNvPr id="40" name="picture 596"/>
          <p:cNvPicPr>
            <a:picLocks noChangeAspect="1"/>
          </p:cNvPicPr>
          <p:nvPr/>
        </p:nvPicPr>
        <p:blipFill>
          <a:blip r:embed="rId7"/>
          <a:stretch>
            <a:fillRect/>
          </a:stretch>
        </p:blipFill>
        <p:spPr>
          <a:xfrm rot="21600000">
            <a:off x="8293228" y="3726941"/>
            <a:ext cx="217093" cy="269366"/>
          </a:xfrm>
          <a:prstGeom prst="rect">
            <a:avLst/>
          </a:prstGeom>
        </p:spPr>
      </p:pic>
      <p:sp>
        <p:nvSpPr>
          <p:cNvPr id="41" name="textbox 598"/>
          <p:cNvSpPr/>
          <p:nvPr/>
        </p:nvSpPr>
        <p:spPr>
          <a:xfrm>
            <a:off x="6477000" y="3471100"/>
            <a:ext cx="1504950" cy="598457"/>
          </a:xfrm>
          <a:prstGeom prst="rect">
            <a:avLst/>
          </a:prstGeom>
          <a:solidFill>
            <a:srgbClr val="2E7D5E">
              <a:alpha val="7058"/>
            </a:srgbClr>
          </a:solidFill>
          <a:ln w="0" cap="flat">
            <a:noFill/>
            <a:prstDash val="solid"/>
            <a:miter lim="0"/>
          </a:ln>
        </p:spPr>
        <p:txBody>
          <a:bodyPr vert="horz" wrap="square" lIns="0" tIns="0" rIns="0" bIns="0"/>
          <a:lstStyle/>
          <a:p>
            <a:pPr algn="l" rtl="0" eaLnBrk="0">
              <a:lnSpc>
                <a:spcPct val="126000"/>
              </a:lnSpc>
            </a:pPr>
            <a:endParaRPr lang="zh-CN" altLang="en-US" sz="1000" dirty="0">
              <a:latin typeface="Arial" panose="020B0604020202020204"/>
              <a:ea typeface="Arial" panose="020B0604020202020204"/>
              <a:cs typeface="Arial" panose="020B0604020202020204"/>
            </a:endParaRPr>
          </a:p>
          <a:p>
            <a:pPr marL="165100" algn="l" rtl="0" eaLnBrk="0">
              <a:lnSpc>
                <a:spcPts val="2625"/>
              </a:lnSpc>
              <a:tabLst>
                <a:tab pos="386715" algn="l"/>
              </a:tabLst>
            </a:pPr>
            <a:r>
              <a:rPr sz="13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lang="zh-CN" altLang="en-US" sz="13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梯度提升树</a:t>
            </a:r>
            <a:endParaRPr sz="2000" baseline="54000" dirty="0">
              <a:latin typeface="微软雅黑" panose="020B0503020204020204" charset="-122"/>
              <a:ea typeface="微软雅黑" panose="020B0503020204020204" charset="-122"/>
              <a:cs typeface="微软雅黑" panose="020B0503020204020204" charset="-122"/>
            </a:endParaRPr>
          </a:p>
        </p:txBody>
      </p:sp>
      <p:pic>
        <p:nvPicPr>
          <p:cNvPr id="42" name="picture 600"/>
          <p:cNvPicPr>
            <a:picLocks noChangeAspect="1"/>
          </p:cNvPicPr>
          <p:nvPr/>
        </p:nvPicPr>
        <p:blipFill>
          <a:blip r:embed="rId8"/>
          <a:stretch>
            <a:fillRect/>
          </a:stretch>
        </p:blipFill>
        <p:spPr>
          <a:xfrm rot="21600000">
            <a:off x="6642278" y="3726941"/>
            <a:ext cx="221894" cy="269366"/>
          </a:xfrm>
          <a:prstGeom prst="rect">
            <a:avLst/>
          </a:prstGeom>
        </p:spPr>
      </p:pic>
      <p:sp>
        <p:nvSpPr>
          <p:cNvPr id="45" name="textbox 606"/>
          <p:cNvSpPr/>
          <p:nvPr/>
        </p:nvSpPr>
        <p:spPr>
          <a:xfrm>
            <a:off x="9782175" y="3471100"/>
            <a:ext cx="1504950" cy="598457"/>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67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213995" algn="l" rtl="0" eaLnBrk="0">
              <a:lnSpc>
                <a:spcPts val="2120"/>
              </a:lnSpc>
              <a:tabLst>
                <a:tab pos="330200" algn="l"/>
              </a:tabLst>
            </a:pPr>
            <a:r>
              <a:rPr sz="1300" kern="0" spc="0" dirty="0">
                <a:solidFill>
                  <a:srgbClr val="154734">
                    <a:alpha val="100000"/>
                  </a:srgbClr>
                </a:solidFill>
                <a:latin typeface="Arial" panose="020B0604020202020204"/>
                <a:ea typeface="Arial" panose="020B0604020202020204"/>
                <a:cs typeface="Arial" panose="020B0604020202020204"/>
              </a:rPr>
              <a:t>	</a:t>
            </a:r>
            <a:r>
              <a:rPr sz="1300" kern="0" spc="50" dirty="0">
                <a:solidFill>
                  <a:srgbClr val="154734">
                    <a:alpha val="100000"/>
                  </a:srgbClr>
                </a:solidFill>
                <a:latin typeface="Arial" panose="020B0604020202020204"/>
                <a:ea typeface="Arial" panose="020B0604020202020204"/>
                <a:cs typeface="Arial" panose="020B0604020202020204"/>
              </a:rPr>
              <a:t>    </a:t>
            </a:r>
            <a:r>
              <a:rPr sz="2000" kern="0" spc="60" baseline="21000" dirty="0">
                <a:solidFill>
                  <a:srgbClr val="154734">
                    <a:alpha val="100000"/>
                  </a:srgbClr>
                </a:solidFill>
                <a:latin typeface="Arial" panose="020B0604020202020204"/>
                <a:ea typeface="Arial" panose="020B0604020202020204"/>
                <a:cs typeface="Arial" panose="020B0604020202020204"/>
              </a:rPr>
              <a:t>LightGBM</a:t>
            </a:r>
            <a:endParaRPr sz="2000" baseline="21000" dirty="0">
              <a:latin typeface="Arial" panose="020B0604020202020204"/>
              <a:ea typeface="Arial" panose="020B0604020202020204"/>
              <a:cs typeface="Arial" panose="020B0604020202020204"/>
            </a:endParaRPr>
          </a:p>
        </p:txBody>
      </p:sp>
      <p:pic>
        <p:nvPicPr>
          <p:cNvPr id="46" name="picture 608"/>
          <p:cNvPicPr>
            <a:picLocks noChangeAspect="1"/>
          </p:cNvPicPr>
          <p:nvPr/>
        </p:nvPicPr>
        <p:blipFill>
          <a:blip r:embed="rId9"/>
          <a:stretch>
            <a:fillRect/>
          </a:stretch>
        </p:blipFill>
        <p:spPr>
          <a:xfrm rot="21600000">
            <a:off x="9996719" y="3726941"/>
            <a:ext cx="115747" cy="269366"/>
          </a:xfrm>
          <a:prstGeom prst="rect">
            <a:avLst/>
          </a:prstGeom>
        </p:spPr>
      </p:pic>
      <p:sp>
        <p:nvSpPr>
          <p:cNvPr id="47" name="textbox 610"/>
          <p:cNvSpPr/>
          <p:nvPr/>
        </p:nvSpPr>
        <p:spPr>
          <a:xfrm>
            <a:off x="8124825" y="2775775"/>
            <a:ext cx="1514475" cy="5524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45415" algn="l" rtl="0" eaLnBrk="0">
              <a:lnSpc>
                <a:spcPts val="2120"/>
              </a:lnSpc>
              <a:spcBef>
                <a:spcPts val="0"/>
              </a:spcBef>
              <a:tabLst>
                <a:tab pos="412115" algn="l"/>
              </a:tabLst>
            </a:pPr>
            <a:r>
              <a:rPr sz="13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11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000" kern="0" spc="20" baseline="18000" dirty="0">
                <a:solidFill>
                  <a:srgbClr val="154734">
                    <a:alpha val="100000"/>
                  </a:srgbClr>
                </a:solidFill>
                <a:latin typeface="微软雅黑" panose="020B0503020204020204" charset="-122"/>
                <a:ea typeface="微软雅黑" panose="020B0503020204020204" charset="-122"/>
                <a:cs typeface="微软雅黑" panose="020B0503020204020204" charset="-122"/>
              </a:rPr>
              <a:t>随机森林</a:t>
            </a:r>
            <a:endParaRPr sz="2000" baseline="18000" dirty="0">
              <a:latin typeface="微软雅黑" panose="020B0503020204020204" charset="-122"/>
              <a:ea typeface="微软雅黑" panose="020B0503020204020204" charset="-122"/>
              <a:cs typeface="微软雅黑" panose="020B0503020204020204" charset="-122"/>
            </a:endParaRPr>
          </a:p>
        </p:txBody>
      </p:sp>
      <p:pic>
        <p:nvPicPr>
          <p:cNvPr id="48" name="picture 612"/>
          <p:cNvPicPr>
            <a:picLocks noChangeAspect="1"/>
          </p:cNvPicPr>
          <p:nvPr/>
        </p:nvPicPr>
        <p:blipFill>
          <a:blip r:embed="rId10"/>
          <a:stretch>
            <a:fillRect/>
          </a:stretch>
        </p:blipFill>
        <p:spPr>
          <a:xfrm rot="21600000">
            <a:off x="8270826" y="2917316"/>
            <a:ext cx="266700" cy="269367"/>
          </a:xfrm>
          <a:prstGeom prst="rect">
            <a:avLst/>
          </a:prstGeom>
        </p:spPr>
      </p:pic>
      <p:sp>
        <p:nvSpPr>
          <p:cNvPr id="49" name="textbox 614"/>
          <p:cNvSpPr/>
          <p:nvPr/>
        </p:nvSpPr>
        <p:spPr>
          <a:xfrm>
            <a:off x="6477000" y="2775775"/>
            <a:ext cx="1504950" cy="5524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65100" algn="l" rtl="0" eaLnBrk="0">
              <a:lnSpc>
                <a:spcPts val="2120"/>
              </a:lnSpc>
              <a:spcBef>
                <a:spcPts val="0"/>
              </a:spcBef>
              <a:tabLst>
                <a:tab pos="386715" algn="l"/>
              </a:tabLst>
            </a:pPr>
            <a:r>
              <a:rPr sz="13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17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000" kern="0" spc="30" baseline="20000" dirty="0">
                <a:solidFill>
                  <a:srgbClr val="154734">
                    <a:alpha val="100000"/>
                  </a:srgbClr>
                </a:solidFill>
                <a:latin typeface="微软雅黑" panose="020B0503020204020204" charset="-122"/>
                <a:ea typeface="微软雅黑" panose="020B0503020204020204" charset="-122"/>
                <a:cs typeface="微软雅黑" panose="020B0503020204020204" charset="-122"/>
              </a:rPr>
              <a:t>决策树</a:t>
            </a:r>
            <a:endParaRPr sz="2000" baseline="20000" dirty="0">
              <a:latin typeface="微软雅黑" panose="020B0503020204020204" charset="-122"/>
              <a:ea typeface="微软雅黑" panose="020B0503020204020204" charset="-122"/>
              <a:cs typeface="微软雅黑" panose="020B0503020204020204" charset="-122"/>
            </a:endParaRPr>
          </a:p>
        </p:txBody>
      </p:sp>
      <p:pic>
        <p:nvPicPr>
          <p:cNvPr id="50" name="picture 616"/>
          <p:cNvPicPr>
            <a:picLocks noChangeAspect="1"/>
          </p:cNvPicPr>
          <p:nvPr/>
        </p:nvPicPr>
        <p:blipFill>
          <a:blip r:embed="rId11"/>
          <a:stretch>
            <a:fillRect/>
          </a:stretch>
        </p:blipFill>
        <p:spPr>
          <a:xfrm rot="21600000">
            <a:off x="6642278" y="2917316"/>
            <a:ext cx="221894" cy="269367"/>
          </a:xfrm>
          <a:prstGeom prst="rect">
            <a:avLst/>
          </a:prstGeom>
        </p:spPr>
      </p:pic>
      <p:sp>
        <p:nvSpPr>
          <p:cNvPr id="51" name="textbox 618"/>
          <p:cNvSpPr/>
          <p:nvPr/>
        </p:nvSpPr>
        <p:spPr>
          <a:xfrm>
            <a:off x="9782175" y="2775775"/>
            <a:ext cx="1504950" cy="5524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228600" algn="l" rtl="0" eaLnBrk="0">
              <a:lnSpc>
                <a:spcPts val="2120"/>
              </a:lnSpc>
              <a:spcBef>
                <a:spcPts val="0"/>
              </a:spcBef>
              <a:tabLst>
                <a:tab pos="316865" algn="l"/>
              </a:tabLst>
            </a:pPr>
            <a:r>
              <a:rPr sz="1300" kern="0" spc="0" dirty="0">
                <a:solidFill>
                  <a:srgbClr val="154734">
                    <a:alpha val="100000"/>
                  </a:srgbClr>
                </a:solidFill>
                <a:latin typeface="Arial" panose="020B0604020202020204"/>
                <a:ea typeface="Arial" panose="020B0604020202020204"/>
                <a:cs typeface="Arial" panose="020B0604020202020204"/>
              </a:rPr>
              <a:t>	</a:t>
            </a:r>
            <a:r>
              <a:rPr sz="1300" kern="0" spc="40" dirty="0">
                <a:solidFill>
                  <a:srgbClr val="154734">
                    <a:alpha val="100000"/>
                  </a:srgbClr>
                </a:solidFill>
                <a:latin typeface="Arial" panose="020B0604020202020204"/>
                <a:ea typeface="Arial" panose="020B0604020202020204"/>
                <a:cs typeface="Arial" panose="020B0604020202020204"/>
              </a:rPr>
              <a:t>    </a:t>
            </a:r>
            <a:r>
              <a:rPr sz="2000" kern="0" spc="80" baseline="12000" dirty="0">
                <a:solidFill>
                  <a:srgbClr val="154734">
                    <a:alpha val="100000"/>
                  </a:srgbClr>
                </a:solidFill>
                <a:latin typeface="Arial" panose="020B0604020202020204"/>
                <a:ea typeface="Arial" panose="020B0604020202020204"/>
                <a:cs typeface="Arial" panose="020B0604020202020204"/>
              </a:rPr>
              <a:t>AdaBoost</a:t>
            </a:r>
            <a:endParaRPr sz="2000" baseline="12000" dirty="0">
              <a:latin typeface="Arial" panose="020B0604020202020204"/>
              <a:ea typeface="Arial" panose="020B0604020202020204"/>
              <a:cs typeface="Arial" panose="020B0604020202020204"/>
            </a:endParaRPr>
          </a:p>
        </p:txBody>
      </p:sp>
      <p:pic>
        <p:nvPicPr>
          <p:cNvPr id="52" name="picture 620"/>
          <p:cNvPicPr>
            <a:picLocks noChangeAspect="1"/>
          </p:cNvPicPr>
          <p:nvPr/>
        </p:nvPicPr>
        <p:blipFill>
          <a:blip r:embed="rId12"/>
          <a:stretch>
            <a:fillRect/>
          </a:stretch>
        </p:blipFill>
        <p:spPr>
          <a:xfrm rot="21600000">
            <a:off x="10010854" y="2917316"/>
            <a:ext cx="88544" cy="26936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24"/>
          <p:cNvPicPr>
            <a:picLocks noChangeAspect="1"/>
          </p:cNvPicPr>
          <p:nvPr/>
        </p:nvPicPr>
        <p:blipFill>
          <a:blip r:embed="rId1"/>
          <a:stretch>
            <a:fillRect/>
          </a:stretch>
        </p:blipFill>
        <p:spPr>
          <a:xfrm rot="21600000">
            <a:off x="0" y="0"/>
            <a:ext cx="12192000" cy="6858000"/>
          </a:xfrm>
          <a:prstGeom prst="rect">
            <a:avLst/>
          </a:prstGeom>
        </p:spPr>
      </p:pic>
      <p:pic>
        <p:nvPicPr>
          <p:cNvPr id="3" name="picture 626"/>
          <p:cNvPicPr>
            <a:picLocks noChangeAspect="1"/>
          </p:cNvPicPr>
          <p:nvPr/>
        </p:nvPicPr>
        <p:blipFill>
          <a:blip r:embed="rId2"/>
          <a:stretch>
            <a:fillRect/>
          </a:stretch>
        </p:blipFill>
        <p:spPr>
          <a:xfrm rot="21600000">
            <a:off x="669215" y="381000"/>
            <a:ext cx="10853571" cy="6105272"/>
          </a:xfrm>
          <a:prstGeom prst="rect">
            <a:avLst/>
          </a:prstGeom>
        </p:spPr>
      </p:pic>
      <p:graphicFrame>
        <p:nvGraphicFramePr>
          <p:cNvPr id="4" name="table 628"/>
          <p:cNvGraphicFramePr>
            <a:graphicFrameLocks noGrp="1"/>
          </p:cNvGraphicFramePr>
          <p:nvPr/>
        </p:nvGraphicFramePr>
        <p:xfrm>
          <a:off x="6477000" y="2400300"/>
          <a:ext cx="4809489" cy="3038474"/>
        </p:xfrm>
        <a:graphic>
          <a:graphicData uri="http://schemas.openxmlformats.org/drawingml/2006/table">
            <a:tbl>
              <a:tblPr/>
              <a:tblGrid>
                <a:gridCol w="1670050"/>
                <a:gridCol w="1997075"/>
                <a:gridCol w="1142364"/>
              </a:tblGrid>
              <a:tr h="469265">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6000"/>
                        </a:lnSpc>
                      </a:pPr>
                      <a:endParaRPr sz="100" dirty="0">
                        <a:latin typeface="Arial" panose="020B0604020202020204"/>
                        <a:ea typeface="Arial" panose="020B0604020202020204"/>
                        <a:cs typeface="Arial" panose="020B0604020202020204"/>
                      </a:endParaRPr>
                    </a:p>
                    <a:p>
                      <a:pPr marL="116840" algn="l" rtl="0" eaLnBrk="0">
                        <a:lnSpc>
                          <a:spcPct val="96000"/>
                        </a:lnSpc>
                      </a:pPr>
                      <a:r>
                        <a:rPr sz="13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模型</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17475" algn="l" rtl="0" eaLnBrk="0">
                        <a:lnSpc>
                          <a:spcPct val="94000"/>
                        </a:lnSpc>
                      </a:pPr>
                      <a:r>
                        <a:rPr sz="13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关键参数</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122555" algn="l" rtl="0" eaLnBrk="0">
                        <a:lnSpc>
                          <a:spcPct val="95000"/>
                        </a:lnSpc>
                      </a:pPr>
                      <a:r>
                        <a:rPr sz="13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最优值</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35609">
                <a:tc>
                  <a:txBody>
                    <a:bodyPr/>
                    <a:lstStyle/>
                    <a:p>
                      <a:pPr algn="l" rtl="0" eaLnBrk="0">
                        <a:lnSpc>
                          <a:spcPct val="111000"/>
                        </a:lnSpc>
                      </a:pPr>
                      <a:endParaRPr sz="900" dirty="0">
                        <a:latin typeface="Arial" panose="020B0604020202020204"/>
                        <a:ea typeface="Arial" panose="020B0604020202020204"/>
                        <a:cs typeface="Arial" panose="020B0604020202020204"/>
                      </a:endParaRPr>
                    </a:p>
                    <a:p>
                      <a:pPr marL="581025" algn="l" rtl="0" eaLnBrk="0">
                        <a:lnSpc>
                          <a:spcPct val="95000"/>
                        </a:lnSpc>
                      </a:pPr>
                      <a:r>
                        <a:rPr sz="13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决策树</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0000"/>
                        </a:lnSpc>
                      </a:pPr>
                      <a:endParaRPr sz="900" dirty="0">
                        <a:latin typeface="Arial" panose="020B0604020202020204"/>
                        <a:ea typeface="Arial" panose="020B0604020202020204"/>
                        <a:cs typeface="Arial" panose="020B0604020202020204"/>
                      </a:endParaRPr>
                    </a:p>
                    <a:p>
                      <a:pPr marL="548005" algn="l" rtl="0" eaLnBrk="0">
                        <a:lnSpc>
                          <a:spcPct val="99000"/>
                        </a:lnSpc>
                        <a:spcBef>
                          <a:spcPts val="5"/>
                        </a:spcBef>
                      </a:pPr>
                      <a:r>
                        <a:rPr sz="1300" kern="0" spc="80" dirty="0">
                          <a:solidFill>
                            <a:srgbClr val="2E7D5E">
                              <a:alpha val="100000"/>
                            </a:srgbClr>
                          </a:solidFill>
                          <a:latin typeface="Arial" panose="020B0604020202020204"/>
                          <a:ea typeface="Arial" panose="020B0604020202020204"/>
                          <a:cs typeface="Arial" panose="020B0604020202020204"/>
                        </a:rPr>
                        <a:t>max_depth</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0000"/>
                        </a:lnSpc>
                      </a:pPr>
                      <a:endParaRPr sz="900" dirty="0">
                        <a:latin typeface="Arial" panose="020B0604020202020204"/>
                        <a:ea typeface="Arial" panose="020B0604020202020204"/>
                        <a:cs typeface="Arial" panose="020B0604020202020204"/>
                      </a:endParaRPr>
                    </a:p>
                    <a:p>
                      <a:pPr marL="491490" algn="l" rtl="0" eaLnBrk="0">
                        <a:lnSpc>
                          <a:spcPts val="1645"/>
                        </a:lnSpc>
                        <a:spcBef>
                          <a:spcPts val="5"/>
                        </a:spcBef>
                      </a:pPr>
                      <a:r>
                        <a:rPr sz="1300" kern="0" spc="-50" dirty="0">
                          <a:solidFill>
                            <a:srgbClr val="3E7D65">
                              <a:alpha val="100000"/>
                            </a:srgbClr>
                          </a:solidFill>
                          <a:latin typeface="Arial" panose="020B0604020202020204"/>
                          <a:ea typeface="Arial" panose="020B0604020202020204"/>
                          <a:cs typeface="Arial" panose="020B0604020202020204"/>
                        </a:rPr>
                        <a:t>10</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30530">
                <a:tc>
                  <a:txBody>
                    <a:bodyPr/>
                    <a:lstStyle/>
                    <a:p>
                      <a:pPr algn="l" rtl="0" eaLnBrk="0">
                        <a:lnSpc>
                          <a:spcPct val="105000"/>
                        </a:lnSpc>
                      </a:pPr>
                      <a:endParaRPr sz="900" dirty="0">
                        <a:latin typeface="Arial" panose="020B0604020202020204"/>
                        <a:ea typeface="Arial" panose="020B0604020202020204"/>
                        <a:cs typeface="Arial" panose="020B0604020202020204"/>
                      </a:endParaRPr>
                    </a:p>
                    <a:p>
                      <a:pPr marL="502920" algn="l" rtl="0" eaLnBrk="0">
                        <a:lnSpc>
                          <a:spcPct val="95000"/>
                        </a:lnSpc>
                        <a:spcBef>
                          <a:spcPts val="5"/>
                        </a:spcBef>
                      </a:pPr>
                      <a:r>
                        <a:rPr sz="13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随机森林</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5000"/>
                        </a:lnSpc>
                      </a:pPr>
                      <a:endParaRPr sz="900" dirty="0">
                        <a:latin typeface="Arial" panose="020B0604020202020204"/>
                        <a:ea typeface="Arial" panose="020B0604020202020204"/>
                        <a:cs typeface="Arial" panose="020B0604020202020204"/>
                      </a:endParaRPr>
                    </a:p>
                    <a:p>
                      <a:pPr marL="476250" algn="l" rtl="0" eaLnBrk="0">
                        <a:lnSpc>
                          <a:spcPct val="99000"/>
                        </a:lnSpc>
                        <a:spcBef>
                          <a:spcPts val="0"/>
                        </a:spcBef>
                      </a:pPr>
                      <a:r>
                        <a:rPr sz="1300" kern="0" spc="70" dirty="0">
                          <a:solidFill>
                            <a:srgbClr val="2E7D5E">
                              <a:alpha val="100000"/>
                            </a:srgbClr>
                          </a:solidFill>
                          <a:latin typeface="Arial" panose="020B0604020202020204"/>
                          <a:ea typeface="Arial" panose="020B0604020202020204"/>
                          <a:cs typeface="Arial" panose="020B0604020202020204"/>
                        </a:rPr>
                        <a:t>n_estimators</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5000"/>
                        </a:lnSpc>
                      </a:pPr>
                      <a:endParaRPr sz="900" dirty="0">
                        <a:latin typeface="Arial" panose="020B0604020202020204"/>
                        <a:ea typeface="Arial" panose="020B0604020202020204"/>
                        <a:cs typeface="Arial" panose="020B0604020202020204"/>
                      </a:endParaRPr>
                    </a:p>
                    <a:p>
                      <a:pPr marL="435610" algn="l" rtl="0" eaLnBrk="0">
                        <a:lnSpc>
                          <a:spcPts val="1645"/>
                        </a:lnSpc>
                        <a:spcBef>
                          <a:spcPts val="5"/>
                        </a:spcBef>
                      </a:pPr>
                      <a:r>
                        <a:rPr sz="1300" kern="0" spc="0" dirty="0">
                          <a:solidFill>
                            <a:srgbClr val="3E7D65">
                              <a:alpha val="100000"/>
                            </a:srgbClr>
                          </a:solidFill>
                          <a:latin typeface="Arial" panose="020B0604020202020204"/>
                          <a:ea typeface="Arial" panose="020B0604020202020204"/>
                          <a:cs typeface="Arial" panose="020B0604020202020204"/>
                        </a:rPr>
                        <a:t>200</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30530">
                <a:tc>
                  <a:txBody>
                    <a:bodyPr/>
                    <a:lstStyle/>
                    <a:p>
                      <a:pPr algn="l" rtl="0" eaLnBrk="0">
                        <a:lnSpc>
                          <a:spcPct val="103000"/>
                        </a:lnSpc>
                      </a:pPr>
                      <a:endParaRPr sz="9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431800" algn="l" rtl="0" eaLnBrk="0">
                        <a:lnSpc>
                          <a:spcPts val="1810"/>
                        </a:lnSpc>
                      </a:pPr>
                      <a:r>
                        <a:rPr sz="1300" kern="0" spc="80" dirty="0">
                          <a:solidFill>
                            <a:srgbClr val="154734">
                              <a:alpha val="100000"/>
                            </a:srgbClr>
                          </a:solidFill>
                          <a:latin typeface="Arial" panose="020B0604020202020204"/>
                          <a:ea typeface="Arial" panose="020B0604020202020204"/>
                          <a:cs typeface="Arial" panose="020B0604020202020204"/>
                        </a:rPr>
                        <a:t>AdaBoost</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3000"/>
                        </a:lnSpc>
                      </a:pPr>
                      <a:endParaRPr sz="9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476250" algn="l" rtl="0" eaLnBrk="0">
                        <a:lnSpc>
                          <a:spcPct val="99000"/>
                        </a:lnSpc>
                      </a:pPr>
                      <a:r>
                        <a:rPr sz="1300" kern="0" spc="70" dirty="0">
                          <a:solidFill>
                            <a:srgbClr val="2E7D5E">
                              <a:alpha val="100000"/>
                            </a:srgbClr>
                          </a:solidFill>
                          <a:latin typeface="Arial" panose="020B0604020202020204"/>
                          <a:ea typeface="Arial" panose="020B0604020202020204"/>
                          <a:cs typeface="Arial" panose="020B0604020202020204"/>
                        </a:rPr>
                        <a:t>n_estimators</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3000"/>
                        </a:lnSpc>
                      </a:pPr>
                      <a:endParaRPr sz="9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443865" algn="l" rtl="0" eaLnBrk="0">
                        <a:lnSpc>
                          <a:spcPts val="1645"/>
                        </a:lnSpc>
                      </a:pPr>
                      <a:r>
                        <a:rPr sz="1300" kern="0" spc="-20" dirty="0">
                          <a:solidFill>
                            <a:srgbClr val="3E7D65">
                              <a:alpha val="100000"/>
                            </a:srgbClr>
                          </a:solidFill>
                          <a:latin typeface="Arial" panose="020B0604020202020204"/>
                          <a:ea typeface="Arial" panose="020B0604020202020204"/>
                          <a:cs typeface="Arial" panose="020B0604020202020204"/>
                        </a:rPr>
                        <a:t>100</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30530">
                <a:tc>
                  <a:txBody>
                    <a:bodyPr/>
                    <a:lstStyle/>
                    <a:p>
                      <a:pPr algn="l" rtl="0" eaLnBrk="0">
                        <a:lnSpc>
                          <a:spcPct val="102000"/>
                        </a:lnSpc>
                      </a:pPr>
                      <a:endParaRPr sz="9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408940" algn="l" rtl="0" eaLnBrk="0">
                        <a:lnSpc>
                          <a:spcPct val="95000"/>
                        </a:lnSpc>
                      </a:pPr>
                      <a:r>
                        <a:rPr sz="13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梯度提升树</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2000"/>
                        </a:lnSpc>
                      </a:pPr>
                      <a:endParaRPr sz="900" dirty="0">
                        <a:latin typeface="Arial" panose="020B0604020202020204"/>
                        <a:ea typeface="Arial" panose="020B0604020202020204"/>
                        <a:cs typeface="Arial" panose="020B0604020202020204"/>
                      </a:endParaRPr>
                    </a:p>
                    <a:p>
                      <a:pPr marL="476250" algn="l" rtl="0" eaLnBrk="0">
                        <a:lnSpc>
                          <a:spcPct val="99000"/>
                        </a:lnSpc>
                        <a:spcBef>
                          <a:spcPts val="5"/>
                        </a:spcBef>
                      </a:pPr>
                      <a:r>
                        <a:rPr sz="1300" kern="0" spc="70" dirty="0">
                          <a:solidFill>
                            <a:srgbClr val="2E7D5E">
                              <a:alpha val="100000"/>
                            </a:srgbClr>
                          </a:solidFill>
                          <a:latin typeface="Arial" panose="020B0604020202020204"/>
                          <a:ea typeface="Arial" panose="020B0604020202020204"/>
                          <a:cs typeface="Arial" panose="020B0604020202020204"/>
                        </a:rPr>
                        <a:t>n_estimators</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2000"/>
                        </a:lnSpc>
                      </a:pPr>
                      <a:endParaRPr sz="900" dirty="0">
                        <a:latin typeface="Arial" panose="020B0604020202020204"/>
                        <a:ea typeface="Arial" panose="020B0604020202020204"/>
                        <a:cs typeface="Arial" panose="020B0604020202020204"/>
                      </a:endParaRPr>
                    </a:p>
                    <a:p>
                      <a:pPr marL="435610" algn="l" rtl="0" eaLnBrk="0">
                        <a:lnSpc>
                          <a:spcPts val="1645"/>
                        </a:lnSpc>
                        <a:spcBef>
                          <a:spcPts val="5"/>
                        </a:spcBef>
                      </a:pPr>
                      <a:r>
                        <a:rPr sz="1300" kern="0" spc="0" dirty="0">
                          <a:solidFill>
                            <a:srgbClr val="3E7D65">
                              <a:alpha val="100000"/>
                            </a:srgbClr>
                          </a:solidFill>
                          <a:latin typeface="Arial" panose="020B0604020202020204"/>
                          <a:ea typeface="Arial" panose="020B0604020202020204"/>
                          <a:cs typeface="Arial" panose="020B0604020202020204"/>
                        </a:rPr>
                        <a:t>200</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30530">
                <a:tc>
                  <a:txBody>
                    <a:bodyPr/>
                    <a:lstStyle/>
                    <a:p>
                      <a:pPr algn="l" rtl="0" eaLnBrk="0">
                        <a:lnSpc>
                          <a:spcPct val="101000"/>
                        </a:lnSpc>
                      </a:pPr>
                      <a:endParaRPr sz="900" dirty="0">
                        <a:latin typeface="Arial" panose="020B0604020202020204"/>
                        <a:ea typeface="Arial" panose="020B0604020202020204"/>
                        <a:cs typeface="Arial" panose="020B0604020202020204"/>
                      </a:endParaRPr>
                    </a:p>
                    <a:p>
                      <a:pPr marL="483235" algn="l" rtl="0" eaLnBrk="0">
                        <a:lnSpc>
                          <a:spcPts val="1810"/>
                        </a:lnSpc>
                        <a:spcBef>
                          <a:spcPts val="0"/>
                        </a:spcBef>
                      </a:pPr>
                      <a:r>
                        <a:rPr sz="1300" kern="0" spc="40" dirty="0">
                          <a:solidFill>
                            <a:srgbClr val="154734">
                              <a:alpha val="100000"/>
                            </a:srgbClr>
                          </a:solidFill>
                          <a:latin typeface="Arial" panose="020B0604020202020204"/>
                          <a:ea typeface="Arial" panose="020B0604020202020204"/>
                          <a:cs typeface="Arial" panose="020B0604020202020204"/>
                        </a:rPr>
                        <a:t>XGBoost</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0000"/>
                        </a:lnSpc>
                      </a:pPr>
                      <a:endParaRPr sz="9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476250" algn="l" rtl="0" eaLnBrk="0">
                        <a:lnSpc>
                          <a:spcPct val="99000"/>
                        </a:lnSpc>
                      </a:pPr>
                      <a:r>
                        <a:rPr sz="1300" kern="0" spc="70" dirty="0">
                          <a:solidFill>
                            <a:srgbClr val="2E7D5E">
                              <a:alpha val="100000"/>
                            </a:srgbClr>
                          </a:solidFill>
                          <a:latin typeface="Arial" panose="020B0604020202020204"/>
                          <a:ea typeface="Arial" panose="020B0604020202020204"/>
                          <a:cs typeface="Arial" panose="020B0604020202020204"/>
                        </a:rPr>
                        <a:t>n_estimators</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1000"/>
                        </a:lnSpc>
                      </a:pPr>
                      <a:endParaRPr sz="900" dirty="0">
                        <a:latin typeface="Arial" panose="020B0604020202020204"/>
                        <a:ea typeface="Arial" panose="020B0604020202020204"/>
                        <a:cs typeface="Arial" panose="020B0604020202020204"/>
                      </a:endParaRPr>
                    </a:p>
                    <a:p>
                      <a:pPr marL="433705" algn="l" rtl="0" eaLnBrk="0">
                        <a:lnSpc>
                          <a:spcPts val="1645"/>
                        </a:lnSpc>
                        <a:spcBef>
                          <a:spcPts val="0"/>
                        </a:spcBef>
                      </a:pPr>
                      <a:r>
                        <a:rPr sz="1300" kern="0" spc="0" dirty="0">
                          <a:solidFill>
                            <a:srgbClr val="3E7D65">
                              <a:alpha val="100000"/>
                            </a:srgbClr>
                          </a:solidFill>
                          <a:latin typeface="Arial" panose="020B0604020202020204"/>
                          <a:ea typeface="Arial" panose="020B0604020202020204"/>
                          <a:cs typeface="Arial" panose="020B0604020202020204"/>
                        </a:rPr>
                        <a:t>300</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411480">
                <a:tc>
                  <a:txBody>
                    <a:bodyPr/>
                    <a:lstStyle/>
                    <a:p>
                      <a:pPr algn="l" rtl="0" eaLnBrk="0">
                        <a:lnSpc>
                          <a:spcPct val="111000"/>
                        </a:lnSpc>
                      </a:pPr>
                      <a:endParaRPr sz="800" dirty="0">
                        <a:latin typeface="Arial" panose="020B0604020202020204"/>
                        <a:ea typeface="Arial" panose="020B0604020202020204"/>
                        <a:cs typeface="Arial" panose="020B0604020202020204"/>
                      </a:endParaRPr>
                    </a:p>
                    <a:p>
                      <a:pPr marL="438785" algn="l" rtl="0" eaLnBrk="0">
                        <a:lnSpc>
                          <a:spcPct val="100000"/>
                        </a:lnSpc>
                        <a:spcBef>
                          <a:spcPts val="5"/>
                        </a:spcBef>
                      </a:pPr>
                      <a:r>
                        <a:rPr sz="1300" kern="0" spc="60" dirty="0">
                          <a:solidFill>
                            <a:srgbClr val="154734">
                              <a:alpha val="100000"/>
                            </a:srgbClr>
                          </a:solidFill>
                          <a:latin typeface="Arial" panose="020B0604020202020204"/>
                          <a:ea typeface="Arial" panose="020B0604020202020204"/>
                          <a:cs typeface="Arial" panose="020B0604020202020204"/>
                        </a:rPr>
                        <a:t>LightGBM</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c>
                  <a:txBody>
                    <a:bodyPr/>
                    <a:lstStyle/>
                    <a:p>
                      <a:pPr algn="l" rtl="0" eaLnBrk="0">
                        <a:lnSpc>
                          <a:spcPct val="112000"/>
                        </a:lnSpc>
                      </a:pPr>
                      <a:endParaRPr sz="800" dirty="0">
                        <a:latin typeface="Arial" panose="020B0604020202020204"/>
                        <a:ea typeface="Arial" panose="020B0604020202020204"/>
                        <a:cs typeface="Arial" panose="020B0604020202020204"/>
                      </a:endParaRPr>
                    </a:p>
                    <a:p>
                      <a:pPr marL="476250" algn="l" rtl="0" eaLnBrk="0">
                        <a:lnSpc>
                          <a:spcPct val="99000"/>
                        </a:lnSpc>
                      </a:pPr>
                      <a:r>
                        <a:rPr sz="1300" kern="0" spc="70" dirty="0">
                          <a:solidFill>
                            <a:srgbClr val="2E7D5E">
                              <a:alpha val="100000"/>
                            </a:srgbClr>
                          </a:solidFill>
                          <a:latin typeface="Arial" panose="020B0604020202020204"/>
                          <a:ea typeface="Arial" panose="020B0604020202020204"/>
                          <a:cs typeface="Arial" panose="020B0604020202020204"/>
                        </a:rPr>
                        <a:t>n_estimators</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c>
                  <a:txBody>
                    <a:bodyPr/>
                    <a:lstStyle/>
                    <a:p>
                      <a:pPr algn="l" rtl="0" eaLnBrk="0">
                        <a:lnSpc>
                          <a:spcPct val="112000"/>
                        </a:lnSpc>
                      </a:pPr>
                      <a:endParaRPr sz="800" dirty="0">
                        <a:latin typeface="Arial" panose="020B0604020202020204"/>
                        <a:ea typeface="Arial" panose="020B0604020202020204"/>
                        <a:cs typeface="Arial" panose="020B0604020202020204"/>
                      </a:endParaRPr>
                    </a:p>
                    <a:p>
                      <a:pPr marL="433705" algn="l" rtl="0" eaLnBrk="0">
                        <a:lnSpc>
                          <a:spcPts val="1645"/>
                        </a:lnSpc>
                        <a:spcBef>
                          <a:spcPts val="0"/>
                        </a:spcBef>
                      </a:pPr>
                      <a:r>
                        <a:rPr sz="1300" kern="0" spc="0" dirty="0">
                          <a:solidFill>
                            <a:srgbClr val="3E7D65">
                              <a:alpha val="100000"/>
                            </a:srgbClr>
                          </a:solidFill>
                          <a:latin typeface="Arial" panose="020B0604020202020204"/>
                          <a:ea typeface="Arial" panose="020B0604020202020204"/>
                          <a:cs typeface="Arial" panose="020B0604020202020204"/>
                        </a:rPr>
                        <a:t>300</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r>
            </a:tbl>
          </a:graphicData>
        </a:graphic>
      </p:graphicFrame>
      <p:sp>
        <p:nvSpPr>
          <p:cNvPr id="5" name="textbox 630"/>
          <p:cNvSpPr/>
          <p:nvPr/>
        </p:nvSpPr>
        <p:spPr>
          <a:xfrm>
            <a:off x="660146" y="471169"/>
            <a:ext cx="4751704" cy="1687829"/>
          </a:xfrm>
          <a:prstGeom prst="rect">
            <a:avLst/>
          </a:prstGeom>
          <a:noFill/>
          <a:ln w="0" cap="flat">
            <a:noFill/>
            <a:prstDash val="solid"/>
            <a:miter lim="0"/>
          </a:ln>
        </p:spPr>
        <p:txBody>
          <a:bodyPr vert="horz" wrap="square" lIns="0" tIns="0" rIns="0" bIns="0"/>
          <a:lstStyle/>
          <a:p>
            <a:pPr algn="l" rtl="0" eaLnBrk="0">
              <a:lnSpc>
                <a:spcPct val="91000"/>
              </a:lnSpc>
            </a:pPr>
            <a:endParaRPr sz="100" dirty="0">
              <a:latin typeface="Arial" panose="020B0604020202020204"/>
              <a:ea typeface="Arial" panose="020B0604020202020204"/>
              <a:cs typeface="Arial" panose="020B0604020202020204"/>
            </a:endParaRPr>
          </a:p>
          <a:p>
            <a:pPr marL="12700" algn="l" rtl="0" eaLnBrk="0">
              <a:lnSpc>
                <a:spcPct val="91000"/>
              </a:lnSpc>
            </a:pPr>
            <a:r>
              <a:rPr sz="3000" u="sng" kern="0" spc="-2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超参</a:t>
            </a:r>
            <a:r>
              <a:rPr sz="30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数优化</a:t>
            </a:r>
            <a:endParaRPr sz="3000" dirty="0">
              <a:latin typeface="微软雅黑" panose="020B0503020204020204" charset="-122"/>
              <a:ea typeface="微软雅黑" panose="020B0503020204020204" charset="-122"/>
              <a:cs typeface="微软雅黑" panose="020B0503020204020204" charset="-122"/>
            </a:endParaRPr>
          </a:p>
          <a:p>
            <a:pPr algn="l" rtl="0" eaLnBrk="0">
              <a:lnSpc>
                <a:spcPct val="135000"/>
              </a:lnSpc>
            </a:pPr>
            <a:endParaRPr sz="1000" dirty="0">
              <a:latin typeface="Arial" panose="020B0604020202020204"/>
              <a:ea typeface="Arial" panose="020B0604020202020204"/>
              <a:cs typeface="Arial" panose="020B0604020202020204"/>
            </a:endParaRPr>
          </a:p>
          <a:p>
            <a:pPr algn="l" rtl="0" eaLnBrk="0">
              <a:lnSpc>
                <a:spcPct val="135000"/>
              </a:lnSpc>
            </a:pPr>
            <a:endParaRPr sz="1000" dirty="0">
              <a:latin typeface="Arial" panose="020B0604020202020204"/>
              <a:ea typeface="Arial" panose="020B0604020202020204"/>
              <a:cs typeface="Arial" panose="020B0604020202020204"/>
            </a:endParaRPr>
          </a:p>
          <a:p>
            <a:pPr marL="282575" algn="l" rtl="0" eaLnBrk="0">
              <a:lnSpc>
                <a:spcPts val="2425"/>
              </a:lnSpc>
              <a:spcBef>
                <a:spcPts val="530"/>
              </a:spcBef>
              <a:tabLst>
                <a:tab pos="511175"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23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3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优化方法</a:t>
            </a:r>
            <a:endParaRPr sz="2700" baseline="8000" dirty="0">
              <a:latin typeface="微软雅黑" panose="020B0503020204020204" charset="-122"/>
              <a:ea typeface="微软雅黑" panose="020B0503020204020204" charset="-122"/>
              <a:cs typeface="微软雅黑" panose="020B0503020204020204" charset="-122"/>
            </a:endParaRPr>
          </a:p>
          <a:p>
            <a:pPr algn="l" rtl="0" eaLnBrk="0">
              <a:lnSpc>
                <a:spcPct val="126000"/>
              </a:lnSpc>
            </a:pPr>
            <a:endParaRPr sz="1000" dirty="0">
              <a:latin typeface="Arial" panose="020B0604020202020204"/>
              <a:ea typeface="Arial" panose="020B0604020202020204"/>
              <a:cs typeface="Arial" panose="020B0604020202020204"/>
            </a:endParaRPr>
          </a:p>
          <a:p>
            <a:pPr algn="l" rtl="0" eaLnBrk="0">
              <a:lnSpc>
                <a:spcPct val="127000"/>
              </a:lnSpc>
            </a:pPr>
            <a:endParaRPr sz="300" dirty="0">
              <a:latin typeface="Arial" panose="020B0604020202020204"/>
              <a:ea typeface="Arial" panose="020B0604020202020204"/>
              <a:cs typeface="Arial" panose="020B0604020202020204"/>
            </a:endParaRPr>
          </a:p>
          <a:p>
            <a:pPr algn="r" rtl="0" eaLnBrk="0">
              <a:lnSpc>
                <a:spcPct val="91000"/>
              </a:lnSpc>
              <a:spcBef>
                <a:spcPts val="5"/>
              </a:spcBef>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采用</a:t>
            </a:r>
            <a:r>
              <a:rPr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随机搜索</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结合</a:t>
            </a:r>
            <a:r>
              <a:rPr sz="1500" kern="0" spc="0" dirty="0">
                <a:solidFill>
                  <a:srgbClr val="2E7D5E">
                    <a:alpha val="100000"/>
                  </a:srgbClr>
                </a:solidFill>
                <a:latin typeface="Arial" panose="020B0604020202020204"/>
                <a:ea typeface="Arial" panose="020B0604020202020204"/>
                <a:cs typeface="Arial" panose="020B0604020202020204"/>
              </a:rPr>
              <a:t>3</a:t>
            </a:r>
            <a:r>
              <a:rPr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折交叉验证</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的方法进行超参数</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优化</a:t>
            </a:r>
            <a:endParaRPr sz="1500" dirty="0">
              <a:latin typeface="微软雅黑" panose="020B0503020204020204" charset="-122"/>
              <a:ea typeface="微软雅黑" panose="020B0503020204020204" charset="-122"/>
              <a:cs typeface="微软雅黑" panose="020B0503020204020204" charset="-122"/>
            </a:endParaRPr>
          </a:p>
        </p:txBody>
      </p:sp>
      <p:pic>
        <p:nvPicPr>
          <p:cNvPr id="6" name="picture 632"/>
          <p:cNvPicPr>
            <a:picLocks noChangeAspect="1"/>
          </p:cNvPicPr>
          <p:nvPr/>
        </p:nvPicPr>
        <p:blipFill>
          <a:blip r:embed="rId3"/>
          <a:stretch>
            <a:fillRect/>
          </a:stretch>
        </p:blipFill>
        <p:spPr>
          <a:xfrm rot="21600000">
            <a:off x="942975" y="1379601"/>
            <a:ext cx="228600" cy="307847"/>
          </a:xfrm>
          <a:prstGeom prst="rect">
            <a:avLst/>
          </a:prstGeom>
        </p:spPr>
      </p:pic>
      <p:sp>
        <p:nvSpPr>
          <p:cNvPr id="12" name="textbox 644"/>
          <p:cNvSpPr/>
          <p:nvPr/>
        </p:nvSpPr>
        <p:spPr>
          <a:xfrm>
            <a:off x="6474587" y="1366901"/>
            <a:ext cx="3220720" cy="79184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29210" algn="l" rtl="0" eaLnBrk="0">
              <a:lnSpc>
                <a:spcPts val="2425"/>
              </a:lnSpc>
              <a:tabLst>
                <a:tab pos="279400"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18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3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优化结果</a:t>
            </a:r>
            <a:endParaRPr sz="2700" baseline="8000" dirty="0">
              <a:latin typeface="微软雅黑" panose="020B0503020204020204" charset="-122"/>
              <a:ea typeface="微软雅黑" panose="020B0503020204020204" charset="-122"/>
              <a:cs typeface="微软雅黑" panose="020B0503020204020204" charset="-122"/>
            </a:endParaRPr>
          </a:p>
          <a:p>
            <a:pPr algn="l" rtl="0" eaLnBrk="0">
              <a:lnSpc>
                <a:spcPct val="126000"/>
              </a:lnSpc>
            </a:pPr>
            <a:endParaRPr sz="1000" dirty="0">
              <a:latin typeface="Arial" panose="020B0604020202020204"/>
              <a:ea typeface="Arial" panose="020B0604020202020204"/>
              <a:cs typeface="Arial" panose="020B0604020202020204"/>
            </a:endParaRPr>
          </a:p>
          <a:p>
            <a:pPr algn="l" rtl="0" eaLnBrk="0">
              <a:lnSpc>
                <a:spcPct val="127000"/>
              </a:lnSpc>
            </a:pPr>
            <a:endParaRPr sz="300" dirty="0">
              <a:latin typeface="Arial" panose="020B0604020202020204"/>
              <a:ea typeface="Arial" panose="020B0604020202020204"/>
              <a:cs typeface="Arial" panose="020B0604020202020204"/>
            </a:endParaRPr>
          </a:p>
          <a:p>
            <a:pPr algn="r" rtl="0" eaLnBrk="0">
              <a:lnSpc>
                <a:spcPct val="91000"/>
              </a:lnSpc>
              <a:spcBef>
                <a:spcPts val="5"/>
              </a:spcBef>
            </a:pPr>
            <a:r>
              <a:rPr sz="1500" kern="0" spc="-70" dirty="0">
                <a:solidFill>
                  <a:srgbClr val="3E7D65">
                    <a:alpha val="100000"/>
                  </a:srgbClr>
                </a:solidFill>
                <a:latin typeface="微软雅黑" panose="020B0503020204020204" charset="-122"/>
                <a:ea typeface="微软雅黑" panose="020B0503020204020204" charset="-122"/>
                <a:cs typeface="微软雅黑" panose="020B0503020204020204" charset="-122"/>
              </a:rPr>
              <a:t>为每个模型确定了其最优超参数组合：</a:t>
            </a:r>
            <a:endParaRPr sz="1500" dirty="0">
              <a:latin typeface="微软雅黑" panose="020B0503020204020204" charset="-122"/>
              <a:ea typeface="微软雅黑" panose="020B0503020204020204" charset="-122"/>
              <a:cs typeface="微软雅黑" panose="020B0503020204020204" charset="-122"/>
            </a:endParaRPr>
          </a:p>
        </p:txBody>
      </p:sp>
      <p:pic>
        <p:nvPicPr>
          <p:cNvPr id="13" name="picture 646"/>
          <p:cNvPicPr>
            <a:picLocks noChangeAspect="1"/>
          </p:cNvPicPr>
          <p:nvPr/>
        </p:nvPicPr>
        <p:blipFill>
          <a:blip r:embed="rId4"/>
          <a:stretch>
            <a:fillRect/>
          </a:stretch>
        </p:blipFill>
        <p:spPr>
          <a:xfrm rot="21600000">
            <a:off x="6503823" y="1379601"/>
            <a:ext cx="251155" cy="307847"/>
          </a:xfrm>
          <a:prstGeom prst="rect">
            <a:avLst/>
          </a:prstGeom>
        </p:spPr>
      </p:pic>
      <p:sp>
        <p:nvSpPr>
          <p:cNvPr id="14" name="textbox 648"/>
          <p:cNvSpPr/>
          <p:nvPr/>
        </p:nvSpPr>
        <p:spPr>
          <a:xfrm>
            <a:off x="6471349" y="5620385"/>
            <a:ext cx="4824095" cy="520700"/>
          </a:xfrm>
          <a:prstGeom prst="rect">
            <a:avLst/>
          </a:prstGeom>
          <a:noFill/>
          <a:ln w="0" cap="flat">
            <a:noFill/>
            <a:prstDash val="solid"/>
            <a:miter lim="0"/>
          </a:ln>
        </p:spPr>
        <p:txBody>
          <a:bodyPr vert="horz" wrap="square" lIns="0" tIns="339" rIns="0" bIns="0"/>
          <a:lstStyle/>
          <a:p>
            <a:pPr marL="12700" indent="32385" algn="l" rtl="0" eaLnBrk="0">
              <a:lnSpc>
                <a:spcPct val="111000"/>
              </a:lnSpc>
              <a:spcBef>
                <a:spcPts val="5"/>
              </a:spcBef>
              <a:tabLst>
                <a:tab pos="15621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这些参数</a:t>
            </a:r>
            <a:r>
              <a:rPr 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zh-CN" alt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上表以基学习器数量为例展示</a:t>
            </a:r>
            <a:r>
              <a:rPr 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是模型在当前数据集上表现最佳的配置</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为后</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续的模型性能评估奠定了基础</a:t>
            </a:r>
            <a:endParaRPr sz="1500" dirty="0">
              <a:latin typeface="微软雅黑" panose="020B0503020204020204" charset="-122"/>
              <a:ea typeface="微软雅黑" panose="020B0503020204020204" charset="-122"/>
              <a:cs typeface="微软雅黑" panose="020B0503020204020204" charset="-122"/>
            </a:endParaRPr>
          </a:p>
        </p:txBody>
      </p:sp>
      <p:pic>
        <p:nvPicPr>
          <p:cNvPr id="15" name="picture 650"/>
          <p:cNvPicPr>
            <a:picLocks noChangeAspect="1"/>
          </p:cNvPicPr>
          <p:nvPr/>
        </p:nvPicPr>
        <p:blipFill>
          <a:blip r:embed="rId5"/>
          <a:stretch>
            <a:fillRect/>
          </a:stretch>
        </p:blipFill>
        <p:spPr>
          <a:xfrm rot="21600000">
            <a:off x="6516815" y="5656897"/>
            <a:ext cx="110870" cy="192405"/>
          </a:xfrm>
          <a:prstGeom prst="rect">
            <a:avLst/>
          </a:prstGeom>
        </p:spPr>
      </p:pic>
      <p:sp>
        <p:nvSpPr>
          <p:cNvPr id="16" name="textbox 522"/>
          <p:cNvSpPr/>
          <p:nvPr/>
        </p:nvSpPr>
        <p:spPr>
          <a:xfrm>
            <a:off x="904241" y="2256790"/>
            <a:ext cx="2314575" cy="1287907"/>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012190" algn="l" rtl="0" eaLnBrk="0">
              <a:lnSpc>
                <a:spcPct val="84000"/>
              </a:lnSpc>
              <a:spcBef>
                <a:spcPts val="5"/>
              </a:spcBef>
              <a:tabLst>
                <a:tab pos="1297305" algn="l"/>
              </a:tabLst>
            </a:pPr>
            <a:r>
              <a:rPr sz="2700" kern="0" spc="0" dirty="0">
                <a:solidFill>
                  <a:srgbClr val="000000">
                    <a:alpha val="100000"/>
                  </a:srgbClr>
                </a:solidFill>
                <a:latin typeface="Arial Unicode MS"/>
                <a:ea typeface="Arial Unicode MS"/>
                <a:cs typeface="Arial Unicode MS"/>
              </a:rPr>
              <a:t>	</a:t>
            </a:r>
            <a:endParaRPr sz="2700" dirty="0">
              <a:latin typeface="Arial Unicode MS"/>
              <a:ea typeface="Arial Unicode MS"/>
              <a:cs typeface="Arial Unicode MS"/>
            </a:endParaRPr>
          </a:p>
          <a:p>
            <a:pPr marL="788035" algn="l" rtl="0" eaLnBrk="0">
              <a:lnSpc>
                <a:spcPct val="92000"/>
              </a:lnSpc>
              <a:spcBef>
                <a:spcPts val="1140"/>
              </a:spcBef>
            </a:pPr>
            <a:r>
              <a:rPr sz="15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网格搜索</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6000"/>
              </a:lnSpc>
            </a:pPr>
            <a:endParaRPr lang="zh-CN" altLang="en-US" sz="700" dirty="0">
              <a:latin typeface="Arial" panose="020B0604020202020204"/>
              <a:ea typeface="Arial" panose="020B0604020202020204"/>
              <a:cs typeface="Arial" panose="020B0604020202020204"/>
            </a:endParaRPr>
          </a:p>
          <a:p>
            <a:pPr marL="990600" indent="-765810" algn="l" rtl="0" eaLnBrk="0">
              <a:lnSpc>
                <a:spcPct val="122000"/>
              </a:lnSpc>
            </a:pPr>
            <a:r>
              <a:rPr sz="12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穷举所有参数组合</a:t>
            </a:r>
            <a:r>
              <a:rPr sz="1200" kern="0" spc="-18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2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计算</a:t>
            </a:r>
            <a:r>
              <a:rPr sz="12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量大</a:t>
            </a:r>
            <a:endParaRPr sz="1200" dirty="0">
              <a:latin typeface="微软雅黑" panose="020B0503020204020204" charset="-122"/>
              <a:ea typeface="微软雅黑" panose="020B0503020204020204" charset="-122"/>
              <a:cs typeface="微软雅黑" panose="020B0503020204020204" charset="-122"/>
            </a:endParaRPr>
          </a:p>
        </p:txBody>
      </p:sp>
      <p:pic>
        <p:nvPicPr>
          <p:cNvPr id="17" name="picture 524"/>
          <p:cNvPicPr>
            <a:picLocks noChangeAspect="1"/>
          </p:cNvPicPr>
          <p:nvPr/>
        </p:nvPicPr>
        <p:blipFill>
          <a:blip r:embed="rId6"/>
          <a:stretch>
            <a:fillRect/>
          </a:stretch>
        </p:blipFill>
        <p:spPr>
          <a:xfrm rot="21600000">
            <a:off x="1916501" y="2397950"/>
            <a:ext cx="285292" cy="346329"/>
          </a:xfrm>
          <a:prstGeom prst="rect">
            <a:avLst/>
          </a:prstGeom>
        </p:spPr>
      </p:pic>
      <p:sp>
        <p:nvSpPr>
          <p:cNvPr id="18" name="textbox 526"/>
          <p:cNvSpPr/>
          <p:nvPr/>
        </p:nvSpPr>
        <p:spPr>
          <a:xfrm>
            <a:off x="3409316" y="2256790"/>
            <a:ext cx="2305685" cy="1287907"/>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035050" algn="l" rtl="0" eaLnBrk="0">
              <a:lnSpc>
                <a:spcPct val="84000"/>
              </a:lnSpc>
              <a:spcBef>
                <a:spcPts val="5"/>
              </a:spcBef>
              <a:tabLst>
                <a:tab pos="1264285" algn="l"/>
              </a:tabLst>
            </a:pPr>
            <a:r>
              <a:rPr sz="2700" kern="0" spc="0" dirty="0">
                <a:solidFill>
                  <a:srgbClr val="000000">
                    <a:alpha val="100000"/>
                  </a:srgbClr>
                </a:solidFill>
                <a:latin typeface="Arial Unicode MS"/>
                <a:ea typeface="Arial Unicode MS"/>
                <a:cs typeface="Arial Unicode MS"/>
              </a:rPr>
              <a:t>	</a:t>
            </a:r>
            <a:endParaRPr sz="2700" dirty="0">
              <a:latin typeface="Arial Unicode MS"/>
              <a:ea typeface="Arial Unicode MS"/>
              <a:cs typeface="Arial Unicode MS"/>
            </a:endParaRPr>
          </a:p>
          <a:p>
            <a:pPr marL="781685" algn="l" rtl="0" eaLnBrk="0">
              <a:lnSpc>
                <a:spcPct val="92000"/>
              </a:lnSpc>
              <a:spcBef>
                <a:spcPts val="1140"/>
              </a:spcBef>
            </a:pPr>
            <a:r>
              <a:rPr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随机搜索</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5000"/>
              </a:lnSpc>
            </a:pPr>
            <a:endParaRPr sz="700" dirty="0">
              <a:latin typeface="Arial" panose="020B0604020202020204"/>
              <a:ea typeface="Arial" panose="020B0604020202020204"/>
              <a:cs typeface="Arial" panose="020B0604020202020204"/>
            </a:endParaRPr>
          </a:p>
          <a:p>
            <a:pPr marL="986155" indent="-765810" algn="l" rtl="0" eaLnBrk="0">
              <a:lnSpc>
                <a:spcPct val="122000"/>
              </a:lnSpc>
              <a:spcBef>
                <a:spcPts val="0"/>
              </a:spcBef>
            </a:pP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随机采样参数组合</a:t>
            </a:r>
            <a:r>
              <a:rPr sz="1200" kern="0" spc="-18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2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效率</a:t>
            </a:r>
            <a:r>
              <a:rPr sz="12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更高</a:t>
            </a:r>
            <a:endParaRPr sz="1200" dirty="0">
              <a:latin typeface="微软雅黑" panose="020B0503020204020204" charset="-122"/>
              <a:ea typeface="微软雅黑" panose="020B0503020204020204" charset="-122"/>
              <a:cs typeface="微软雅黑" panose="020B0503020204020204" charset="-122"/>
            </a:endParaRPr>
          </a:p>
        </p:txBody>
      </p:sp>
      <p:pic>
        <p:nvPicPr>
          <p:cNvPr id="19" name="picture 528"/>
          <p:cNvPicPr>
            <a:picLocks noChangeAspect="1"/>
          </p:cNvPicPr>
          <p:nvPr/>
        </p:nvPicPr>
        <p:blipFill>
          <a:blip r:embed="rId7"/>
          <a:stretch>
            <a:fillRect/>
          </a:stretch>
        </p:blipFill>
        <p:spPr>
          <a:xfrm rot="21600000">
            <a:off x="4444932" y="2397950"/>
            <a:ext cx="229057" cy="346329"/>
          </a:xfrm>
          <a:prstGeom prst="rect">
            <a:avLst/>
          </a:prstGeom>
        </p:spPr>
      </p:pic>
      <p:pic>
        <p:nvPicPr>
          <p:cNvPr id="32" name="图片 31"/>
          <p:cNvPicPr>
            <a:picLocks noChangeAspect="1"/>
          </p:cNvPicPr>
          <p:nvPr/>
        </p:nvPicPr>
        <p:blipFill>
          <a:blip r:embed="rId8"/>
          <a:stretch>
            <a:fillRect/>
          </a:stretch>
        </p:blipFill>
        <p:spPr>
          <a:xfrm>
            <a:off x="786673" y="3544697"/>
            <a:ext cx="5092800" cy="1875791"/>
          </a:xfrm>
          <a:prstGeom prst="rect">
            <a:avLst/>
          </a:prstGeom>
        </p:spPr>
      </p:pic>
      <p:sp>
        <p:nvSpPr>
          <p:cNvPr id="7" name="textbox 634"/>
          <p:cNvSpPr/>
          <p:nvPr/>
        </p:nvSpPr>
        <p:spPr>
          <a:xfrm>
            <a:off x="1060924" y="3829177"/>
            <a:ext cx="4366259" cy="1493519"/>
          </a:xfrm>
          <a:prstGeom prst="rect">
            <a:avLst/>
          </a:prstGeom>
          <a:noFill/>
          <a:ln w="0" cap="flat">
            <a:noFill/>
            <a:prstDash val="solid"/>
            <a:miter lim="0"/>
          </a:ln>
        </p:spPr>
        <p:txBody>
          <a:bodyPr vert="horz" wrap="square" lIns="0" tIns="0" rIns="0" bIns="0"/>
          <a:lstStyle/>
          <a:p>
            <a:pPr algn="l" rtl="0" eaLnBrk="0">
              <a:lnSpc>
                <a:spcPct val="77000"/>
              </a:lnSpc>
            </a:pPr>
            <a:endParaRPr sz="100" dirty="0">
              <a:latin typeface="Arial" panose="020B0604020202020204"/>
              <a:ea typeface="Arial" panose="020B0604020202020204"/>
              <a:cs typeface="Arial" panose="020B0604020202020204"/>
            </a:endParaRPr>
          </a:p>
          <a:p>
            <a:pPr marL="368935" indent="-346710" algn="l" rtl="0" eaLnBrk="0">
              <a:lnSpc>
                <a:spcPct val="102000"/>
              </a:lnSpc>
            </a:pPr>
            <a:r>
              <a:rPr sz="2500" kern="0" spc="-10" baseline="-8000" dirty="0">
                <a:solidFill>
                  <a:srgbClr val="2E7D5E">
                    <a:alpha val="100000"/>
                  </a:srgbClr>
                </a:solidFill>
                <a:latin typeface="Arial" panose="020B0604020202020204"/>
                <a:ea typeface="Arial" panose="020B0604020202020204"/>
                <a:cs typeface="Arial" panose="020B0604020202020204"/>
              </a:rPr>
              <a:t>1</a:t>
            </a:r>
            <a:r>
              <a:rPr sz="1600" kern="0" spc="-10" dirty="0">
                <a:solidFill>
                  <a:srgbClr val="2E7D5E">
                    <a:alpha val="100000"/>
                  </a:srgbClr>
                </a:solidFill>
                <a:latin typeface="Arial" panose="020B0604020202020204"/>
                <a:ea typeface="Arial" panose="020B0604020202020204"/>
                <a:cs typeface="Arial" panose="020B0604020202020204"/>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在预定义的参数空间内进行</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随机采</a:t>
            </a:r>
            <a:r>
              <a:rPr sz="15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样</a:t>
            </a:r>
            <a:r>
              <a:rPr sz="1500" kern="0" spc="-25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，探索更广</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的参数范围</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02000"/>
              </a:lnSpc>
            </a:pPr>
            <a:endParaRPr sz="400" dirty="0">
              <a:latin typeface="Arial" panose="020B0604020202020204"/>
              <a:ea typeface="Arial" panose="020B0604020202020204"/>
              <a:cs typeface="Arial" panose="020B0604020202020204"/>
            </a:endParaRPr>
          </a:p>
          <a:p>
            <a:pPr marL="358775" indent="-346075" algn="l" rtl="0" eaLnBrk="0">
              <a:lnSpc>
                <a:spcPct val="102000"/>
              </a:lnSpc>
              <a:spcBef>
                <a:spcPts val="5"/>
              </a:spcBef>
            </a:pPr>
            <a:r>
              <a:rPr sz="2500" kern="0" spc="-10" baseline="-8000" dirty="0">
                <a:solidFill>
                  <a:srgbClr val="2E7D5E">
                    <a:alpha val="100000"/>
                  </a:srgbClr>
                </a:solidFill>
                <a:latin typeface="Arial" panose="020B0604020202020204"/>
                <a:ea typeface="Arial" panose="020B0604020202020204"/>
                <a:cs typeface="Arial" panose="020B0604020202020204"/>
              </a:rPr>
              <a:t>2</a:t>
            </a:r>
            <a:r>
              <a:rPr sz="1600" kern="0" spc="-10" dirty="0">
                <a:solidFill>
                  <a:srgbClr val="2E7D5E">
                    <a:alpha val="100000"/>
                  </a:srgbClr>
                </a:solidFill>
                <a:latin typeface="Arial" panose="020B0604020202020204"/>
                <a:ea typeface="Arial" panose="020B0604020202020204"/>
                <a:cs typeface="Arial" panose="020B0604020202020204"/>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对每组参数进行</a:t>
            </a:r>
            <a:r>
              <a:rPr sz="1500" kern="0" spc="-10" dirty="0">
                <a:solidFill>
                  <a:srgbClr val="2E7D5E">
                    <a:alpha val="100000"/>
                  </a:srgbClr>
                </a:solidFill>
                <a:latin typeface="Arial" panose="020B0604020202020204"/>
                <a:ea typeface="Arial" panose="020B0604020202020204"/>
                <a:cs typeface="Arial" panose="020B0604020202020204"/>
              </a:rPr>
              <a:t>3</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折交叉验证</a:t>
            </a:r>
            <a:r>
              <a:rPr sz="1500" kern="0" spc="-19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，确保评估结果的</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稳定性</a:t>
            </a:r>
            <a:endParaRPr sz="1500" dirty="0">
              <a:latin typeface="微软雅黑" panose="020B0503020204020204" charset="-122"/>
              <a:ea typeface="微软雅黑" panose="020B0503020204020204" charset="-122"/>
              <a:cs typeface="微软雅黑" panose="020B0503020204020204" charset="-122"/>
            </a:endParaRPr>
          </a:p>
        </p:txBody>
      </p:sp>
      <p:pic>
        <p:nvPicPr>
          <p:cNvPr id="34" name="图片 33"/>
          <p:cNvPicPr>
            <a:picLocks noChangeAspect="1"/>
          </p:cNvPicPr>
          <p:nvPr/>
        </p:nvPicPr>
        <p:blipFill>
          <a:blip r:embed="rId9"/>
          <a:stretch>
            <a:fillRect/>
          </a:stretch>
        </p:blipFill>
        <p:spPr>
          <a:xfrm>
            <a:off x="786673" y="5343142"/>
            <a:ext cx="5015462" cy="1043689"/>
          </a:xfrm>
          <a:prstGeom prst="rect">
            <a:avLst/>
          </a:prstGeom>
        </p:spPr>
      </p:pic>
      <p:pic>
        <p:nvPicPr>
          <p:cNvPr id="20" name="picture 548"/>
          <p:cNvPicPr>
            <a:picLocks noChangeAspect="1"/>
          </p:cNvPicPr>
          <p:nvPr/>
        </p:nvPicPr>
        <p:blipFill>
          <a:blip r:embed="rId10"/>
          <a:stretch>
            <a:fillRect/>
          </a:stretch>
        </p:blipFill>
        <p:spPr>
          <a:xfrm>
            <a:off x="2201793" y="5420488"/>
            <a:ext cx="762000" cy="762000"/>
          </a:xfrm>
          <a:prstGeom prst="rect">
            <a:avLst/>
          </a:prstGeom>
        </p:spPr>
      </p:pic>
      <p:pic>
        <p:nvPicPr>
          <p:cNvPr id="21" name="picture 550"/>
          <p:cNvPicPr>
            <a:picLocks noChangeAspect="1"/>
          </p:cNvPicPr>
          <p:nvPr/>
        </p:nvPicPr>
        <p:blipFill>
          <a:blip r:embed="rId10"/>
          <a:stretch>
            <a:fillRect/>
          </a:stretch>
        </p:blipFill>
        <p:spPr>
          <a:xfrm>
            <a:off x="3059043" y="5420488"/>
            <a:ext cx="762000" cy="762000"/>
          </a:xfrm>
          <a:prstGeom prst="rect">
            <a:avLst/>
          </a:prstGeom>
        </p:spPr>
      </p:pic>
      <p:pic>
        <p:nvPicPr>
          <p:cNvPr id="22" name="picture 552"/>
          <p:cNvPicPr>
            <a:picLocks noChangeAspect="1"/>
          </p:cNvPicPr>
          <p:nvPr/>
        </p:nvPicPr>
        <p:blipFill>
          <a:blip r:embed="rId11"/>
          <a:stretch>
            <a:fillRect/>
          </a:stretch>
        </p:blipFill>
        <p:spPr>
          <a:xfrm>
            <a:off x="3916293" y="5420488"/>
            <a:ext cx="762000" cy="762000"/>
          </a:xfrm>
          <a:prstGeom prst="rect">
            <a:avLst/>
          </a:prstGeom>
        </p:spPr>
      </p:pic>
      <p:sp>
        <p:nvSpPr>
          <p:cNvPr id="23" name="textbox 558"/>
          <p:cNvSpPr/>
          <p:nvPr/>
        </p:nvSpPr>
        <p:spPr>
          <a:xfrm>
            <a:off x="4140848" y="5757546"/>
            <a:ext cx="327659" cy="19748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94000"/>
              </a:lnSpc>
            </a:pPr>
            <a:r>
              <a:rPr sz="1200" kern="0" spc="-20" dirty="0">
                <a:solidFill>
                  <a:srgbClr val="D16E6E">
                    <a:alpha val="100000"/>
                  </a:srgbClr>
                </a:solidFill>
                <a:latin typeface="微软雅黑" panose="020B0503020204020204" charset="-122"/>
                <a:ea typeface="微软雅黑" panose="020B0503020204020204" charset="-122"/>
                <a:cs typeface="微软雅黑" panose="020B0503020204020204" charset="-122"/>
              </a:rPr>
              <a:t>验证</a:t>
            </a:r>
            <a:endParaRPr sz="1200" dirty="0">
              <a:latin typeface="微软雅黑" panose="020B0503020204020204" charset="-122"/>
              <a:ea typeface="微软雅黑" panose="020B0503020204020204" charset="-122"/>
              <a:cs typeface="微软雅黑" panose="020B0503020204020204" charset="-122"/>
            </a:endParaRPr>
          </a:p>
        </p:txBody>
      </p:sp>
      <p:sp>
        <p:nvSpPr>
          <p:cNvPr id="24" name="textbox 560"/>
          <p:cNvSpPr/>
          <p:nvPr/>
        </p:nvSpPr>
        <p:spPr>
          <a:xfrm>
            <a:off x="2428024" y="5757546"/>
            <a:ext cx="325754" cy="1936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92000"/>
              </a:lnSpc>
            </a:pPr>
            <a:r>
              <a:rPr sz="1200" kern="0" spc="-30" dirty="0">
                <a:solidFill>
                  <a:srgbClr val="2E7D5E">
                    <a:alpha val="100000"/>
                  </a:srgbClr>
                </a:solidFill>
                <a:latin typeface="微软雅黑" panose="020B0503020204020204" charset="-122"/>
                <a:ea typeface="微软雅黑" panose="020B0503020204020204" charset="-122"/>
                <a:cs typeface="微软雅黑" panose="020B0503020204020204" charset="-122"/>
              </a:rPr>
              <a:t>训练</a:t>
            </a:r>
            <a:endParaRPr sz="1200" dirty="0">
              <a:latin typeface="微软雅黑" panose="020B0503020204020204" charset="-122"/>
              <a:ea typeface="微软雅黑" panose="020B0503020204020204" charset="-122"/>
              <a:cs typeface="微软雅黑" panose="020B0503020204020204" charset="-122"/>
            </a:endParaRPr>
          </a:p>
        </p:txBody>
      </p:sp>
      <p:sp>
        <p:nvSpPr>
          <p:cNvPr id="25" name="textbox 562"/>
          <p:cNvSpPr/>
          <p:nvPr/>
        </p:nvSpPr>
        <p:spPr>
          <a:xfrm>
            <a:off x="3285274" y="5757546"/>
            <a:ext cx="325754" cy="1936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92000"/>
              </a:lnSpc>
            </a:pPr>
            <a:r>
              <a:rPr sz="1200" kern="0" spc="-30" dirty="0">
                <a:solidFill>
                  <a:srgbClr val="2E7D5E">
                    <a:alpha val="100000"/>
                  </a:srgbClr>
                </a:solidFill>
                <a:latin typeface="微软雅黑" panose="020B0503020204020204" charset="-122"/>
                <a:ea typeface="微软雅黑" panose="020B0503020204020204" charset="-122"/>
                <a:cs typeface="微软雅黑" panose="020B0503020204020204" charset="-122"/>
              </a:rPr>
              <a:t>训练</a:t>
            </a:r>
            <a:endParaRPr sz="1200" dirty="0">
              <a:latin typeface="微软雅黑" panose="020B0503020204020204" charset="-122"/>
              <a:ea typeface="微软雅黑" panose="020B0503020204020204" charset="-122"/>
              <a:cs typeface="微软雅黑" panose="020B0503020204020204" charset="-122"/>
            </a:endParaRPr>
          </a:p>
        </p:txBody>
      </p:sp>
      <p:sp>
        <p:nvSpPr>
          <p:cNvPr id="26" name="textbox 564"/>
          <p:cNvSpPr/>
          <p:nvPr/>
        </p:nvSpPr>
        <p:spPr>
          <a:xfrm>
            <a:off x="3264843" y="6269610"/>
            <a:ext cx="366395" cy="172720"/>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96000"/>
              </a:lnSpc>
            </a:pPr>
            <a:r>
              <a:rPr sz="10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第</a:t>
            </a:r>
            <a:r>
              <a:rPr sz="1000" kern="0" spc="30" dirty="0">
                <a:solidFill>
                  <a:srgbClr val="3E7D65">
                    <a:alpha val="100000"/>
                  </a:srgbClr>
                </a:solidFill>
                <a:latin typeface="Arial" panose="020B0604020202020204"/>
                <a:ea typeface="Arial" panose="020B0604020202020204"/>
                <a:cs typeface="Arial" panose="020B0604020202020204"/>
              </a:rPr>
              <a:t>2</a:t>
            </a:r>
            <a:r>
              <a:rPr sz="10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折</a:t>
            </a:r>
            <a:endParaRPr sz="1000" dirty="0">
              <a:latin typeface="微软雅黑" panose="020B0503020204020204" charset="-122"/>
              <a:ea typeface="微软雅黑" panose="020B0503020204020204" charset="-122"/>
              <a:cs typeface="微软雅黑" panose="020B0503020204020204" charset="-122"/>
            </a:endParaRPr>
          </a:p>
        </p:txBody>
      </p:sp>
      <p:sp>
        <p:nvSpPr>
          <p:cNvPr id="27" name="textbox 566"/>
          <p:cNvSpPr/>
          <p:nvPr/>
        </p:nvSpPr>
        <p:spPr>
          <a:xfrm>
            <a:off x="2407594" y="6269610"/>
            <a:ext cx="366395" cy="172720"/>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96000"/>
              </a:lnSpc>
            </a:pPr>
            <a:r>
              <a:rPr sz="10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第</a:t>
            </a:r>
            <a:r>
              <a:rPr sz="1000" kern="0" spc="30" dirty="0">
                <a:solidFill>
                  <a:srgbClr val="3E7D65">
                    <a:alpha val="100000"/>
                  </a:srgbClr>
                </a:solidFill>
                <a:latin typeface="Arial" panose="020B0604020202020204"/>
                <a:ea typeface="Arial" panose="020B0604020202020204"/>
                <a:cs typeface="Arial" panose="020B0604020202020204"/>
              </a:rPr>
              <a:t>1</a:t>
            </a:r>
            <a:r>
              <a:rPr sz="10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折</a:t>
            </a:r>
            <a:endParaRPr sz="1000" dirty="0">
              <a:latin typeface="微软雅黑" panose="020B0503020204020204" charset="-122"/>
              <a:ea typeface="微软雅黑" panose="020B0503020204020204" charset="-122"/>
              <a:cs typeface="微软雅黑" panose="020B0503020204020204" charset="-122"/>
            </a:endParaRPr>
          </a:p>
        </p:txBody>
      </p:sp>
      <p:sp>
        <p:nvSpPr>
          <p:cNvPr id="28" name="textbox 566"/>
          <p:cNvSpPr/>
          <p:nvPr/>
        </p:nvSpPr>
        <p:spPr>
          <a:xfrm>
            <a:off x="4140848" y="6269610"/>
            <a:ext cx="366395" cy="172720"/>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96000"/>
              </a:lnSpc>
            </a:pPr>
            <a:r>
              <a:rPr sz="10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第</a:t>
            </a:r>
            <a:r>
              <a:rPr lang="en-US" sz="1000" kern="0" spc="30" dirty="0">
                <a:solidFill>
                  <a:srgbClr val="3E7D65">
                    <a:alpha val="100000"/>
                  </a:srgbClr>
                </a:solidFill>
                <a:latin typeface="Arial" panose="020B0604020202020204"/>
                <a:ea typeface="微软雅黑" panose="020B0503020204020204" charset="-122"/>
                <a:cs typeface="Arial" panose="020B0604020202020204"/>
              </a:rPr>
              <a:t>3</a:t>
            </a:r>
            <a:r>
              <a:rPr sz="10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折</a:t>
            </a:r>
            <a:endParaRPr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2"/>
          <p:cNvPicPr>
            <a:picLocks noChangeAspect="1"/>
          </p:cNvPicPr>
          <p:nvPr/>
        </p:nvPicPr>
        <p:blipFill>
          <a:blip r:embed="rId1"/>
          <a:stretch>
            <a:fillRect/>
          </a:stretch>
        </p:blipFill>
        <p:spPr>
          <a:xfrm rot="21600000">
            <a:off x="0" y="0"/>
            <a:ext cx="12192000" cy="6858000"/>
          </a:xfrm>
          <a:prstGeom prst="rect">
            <a:avLst/>
          </a:prstGeom>
        </p:spPr>
      </p:pic>
      <p:sp>
        <p:nvSpPr>
          <p:cNvPr id="26" name="textbox 34"/>
          <p:cNvSpPr/>
          <p:nvPr/>
        </p:nvSpPr>
        <p:spPr>
          <a:xfrm>
            <a:off x="707390" y="566420"/>
            <a:ext cx="3449320" cy="5331459"/>
          </a:xfrm>
          <a:prstGeom prst="rect">
            <a:avLst/>
          </a:prstGeom>
          <a:noFill/>
          <a:ln w="0" cap="flat">
            <a:noFill/>
            <a:prstDash val="solid"/>
            <a:miter lim="0"/>
          </a:ln>
        </p:spPr>
        <p:txBody>
          <a:bodyPr vert="horz" wrap="square" lIns="0" tIns="0" rIns="0" bIns="0"/>
          <a:lstStyle/>
          <a:p>
            <a:pPr algn="l" rtl="0" eaLnBrk="0">
              <a:lnSpc>
                <a:spcPct val="92000"/>
              </a:lnSpc>
            </a:pPr>
            <a:endParaRPr sz="100" dirty="0">
              <a:latin typeface="Arial" panose="020B0604020202020204"/>
              <a:ea typeface="Arial" panose="020B0604020202020204"/>
              <a:cs typeface="Arial" panose="020B0604020202020204"/>
            </a:endParaRPr>
          </a:p>
          <a:p>
            <a:pPr marL="12700" algn="l" rtl="0" eaLnBrk="0">
              <a:lnSpc>
                <a:spcPct val="93000"/>
              </a:lnSpc>
            </a:pPr>
            <a:r>
              <a:rPr sz="3000" u="sng" kern="0" spc="-22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目录</a:t>
            </a:r>
            <a:endParaRPr sz="3000" dirty="0">
              <a:latin typeface="微软雅黑" panose="020B0503020204020204" charset="-122"/>
              <a:ea typeface="微软雅黑" panose="020B0503020204020204" charset="-122"/>
              <a:cs typeface="微软雅黑" panose="020B0503020204020204" charset="-122"/>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marL="91440" algn="l" rtl="0" eaLnBrk="0">
              <a:lnSpc>
                <a:spcPts val="2220"/>
              </a:lnSpc>
              <a:spcBef>
                <a:spcPts val="545"/>
              </a:spcBef>
            </a:pPr>
            <a:r>
              <a:rPr sz="18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一</a:t>
            </a:r>
            <a:r>
              <a:rPr sz="18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6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研究背景与动机</a:t>
            </a:r>
            <a:endParaRPr sz="1600" dirty="0">
              <a:latin typeface="微软雅黑" panose="020B0503020204020204" charset="-122"/>
              <a:ea typeface="微软雅黑" panose="020B0503020204020204" charset="-122"/>
              <a:cs typeface="微软雅黑" panose="020B0503020204020204" charset="-122"/>
            </a:endParaRPr>
          </a:p>
          <a:p>
            <a:pPr marL="95250" algn="l" rtl="0" eaLnBrk="0">
              <a:lnSpc>
                <a:spcPts val="4030"/>
              </a:lnSpc>
              <a:spcBef>
                <a:spcPts val="180"/>
              </a:spcBef>
            </a:pPr>
            <a:r>
              <a:rPr sz="18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二</a:t>
            </a:r>
            <a:r>
              <a:rPr sz="18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6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数据描述性统计</a:t>
            </a:r>
            <a:endParaRPr sz="1600" dirty="0">
              <a:latin typeface="微软雅黑" panose="020B0503020204020204" charset="-122"/>
              <a:ea typeface="微软雅黑" panose="020B0503020204020204" charset="-122"/>
              <a:cs typeface="微软雅黑" panose="020B0503020204020204" charset="-122"/>
            </a:endParaRPr>
          </a:p>
          <a:p>
            <a:pPr marL="97155" algn="l" rtl="0" eaLnBrk="0">
              <a:lnSpc>
                <a:spcPts val="4050"/>
              </a:lnSpc>
              <a:spcBef>
                <a:spcPts val="395"/>
              </a:spcBef>
            </a:pPr>
            <a:r>
              <a:rPr sz="18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三</a:t>
            </a:r>
            <a:r>
              <a:rPr sz="18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6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数据预处理</a:t>
            </a:r>
            <a:endParaRPr sz="1600" dirty="0">
              <a:latin typeface="微软雅黑" panose="020B0503020204020204" charset="-122"/>
              <a:ea typeface="微软雅黑" panose="020B0503020204020204" charset="-122"/>
              <a:cs typeface="微软雅黑" panose="020B0503020204020204" charset="-122"/>
            </a:endParaRPr>
          </a:p>
          <a:p>
            <a:pPr algn="l" rtl="0" eaLnBrk="0">
              <a:lnSpc>
                <a:spcPct val="155000"/>
              </a:lnSpc>
            </a:pPr>
            <a:endParaRPr sz="1000" dirty="0">
              <a:latin typeface="Arial" panose="020B0604020202020204"/>
              <a:ea typeface="Arial" panose="020B0604020202020204"/>
              <a:cs typeface="Arial" panose="020B0604020202020204"/>
            </a:endParaRPr>
          </a:p>
          <a:p>
            <a:pPr marL="100330" algn="l" rtl="0" eaLnBrk="0">
              <a:lnSpc>
                <a:spcPts val="2225"/>
              </a:lnSpc>
              <a:spcBef>
                <a:spcPts val="540"/>
              </a:spcBef>
            </a:pPr>
            <a:r>
              <a:rPr sz="18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四         </a:t>
            </a: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数据建模</a:t>
            </a:r>
            <a:endParaRPr sz="1600" dirty="0">
              <a:latin typeface="微软雅黑" panose="020B0503020204020204" charset="-122"/>
              <a:ea typeface="微软雅黑" panose="020B0503020204020204" charset="-122"/>
              <a:cs typeface="微软雅黑" panose="020B0503020204020204" charset="-122"/>
            </a:endParaRPr>
          </a:p>
          <a:p>
            <a:pPr algn="l" rtl="0" eaLnBrk="0">
              <a:lnSpc>
                <a:spcPct val="138000"/>
              </a:lnSpc>
            </a:pPr>
            <a:endParaRPr sz="1000" dirty="0">
              <a:latin typeface="Arial" panose="020B0604020202020204"/>
              <a:ea typeface="Arial" panose="020B0604020202020204"/>
              <a:cs typeface="Arial" panose="020B0604020202020204"/>
            </a:endParaRPr>
          </a:p>
          <a:p>
            <a:pPr algn="r" rtl="0" eaLnBrk="0">
              <a:lnSpc>
                <a:spcPts val="2235"/>
              </a:lnSpc>
              <a:spcBef>
                <a:spcPts val="545"/>
              </a:spcBef>
            </a:pPr>
            <a:r>
              <a:rPr sz="1800" kern="0" spc="30" dirty="0">
                <a:solidFill>
                  <a:srgbClr val="2E7D5E">
                    <a:alpha val="100000"/>
                  </a:srgbClr>
                </a:solidFill>
                <a:latin typeface="微软雅黑" panose="020B0503020204020204" charset="-122"/>
                <a:ea typeface="微软雅黑" panose="020B0503020204020204" charset="-122"/>
                <a:cs typeface="微软雅黑" panose="020B0503020204020204" charset="-122"/>
              </a:rPr>
              <a:t>五</a:t>
            </a:r>
            <a:r>
              <a:rPr sz="18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模型解释与特征重要性分析</a:t>
            </a:r>
            <a:endParaRPr sz="1600" dirty="0">
              <a:latin typeface="微软雅黑" panose="020B0503020204020204" charset="-122"/>
              <a:ea typeface="微软雅黑" panose="020B0503020204020204" charset="-122"/>
              <a:cs typeface="微软雅黑" panose="020B0503020204020204" charset="-122"/>
            </a:endParaRPr>
          </a:p>
          <a:p>
            <a:pPr algn="l" rtl="0" eaLnBrk="0">
              <a:lnSpc>
                <a:spcPct val="120000"/>
              </a:lnSpc>
            </a:pPr>
            <a:endParaRPr sz="400" dirty="0">
              <a:latin typeface="Arial" panose="020B0604020202020204"/>
              <a:ea typeface="Arial" panose="020B0604020202020204"/>
              <a:cs typeface="Arial" panose="020B0604020202020204"/>
            </a:endParaRPr>
          </a:p>
          <a:p>
            <a:pPr marL="88265" indent="1905" algn="l" rtl="0" eaLnBrk="0">
              <a:lnSpc>
                <a:spcPct val="196000"/>
              </a:lnSpc>
              <a:spcBef>
                <a:spcPts val="0"/>
              </a:spcBef>
            </a:pPr>
            <a:r>
              <a:rPr sz="1800" kern="0" spc="30" dirty="0">
                <a:solidFill>
                  <a:srgbClr val="2E7D5E">
                    <a:alpha val="100000"/>
                  </a:srgbClr>
                </a:solidFill>
                <a:latin typeface="微软雅黑" panose="020B0503020204020204" charset="-122"/>
                <a:ea typeface="微软雅黑" panose="020B0503020204020204" charset="-122"/>
                <a:cs typeface="微软雅黑" panose="020B0503020204020204" charset="-122"/>
              </a:rPr>
              <a:t>六</a:t>
            </a:r>
            <a:r>
              <a:rPr sz="18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模型评估与性能比较</a:t>
            </a: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30" dirty="0">
                <a:solidFill>
                  <a:srgbClr val="2E7D5E">
                    <a:alpha val="100000"/>
                  </a:srgbClr>
                </a:solidFill>
                <a:latin typeface="微软雅黑" panose="020B0503020204020204" charset="-122"/>
                <a:ea typeface="微软雅黑" panose="020B0503020204020204" charset="-122"/>
                <a:cs typeface="微软雅黑" panose="020B0503020204020204" charset="-122"/>
              </a:rPr>
              <a:t>七</a:t>
            </a:r>
            <a:r>
              <a:rPr sz="18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结果讨论与业务影响</a:t>
            </a: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八         </a:t>
            </a:r>
            <a:r>
              <a:rPr sz="1600" kern="0" spc="1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结论</a:t>
            </a:r>
            <a:endParaRPr sz="1600" dirty="0">
              <a:latin typeface="微软雅黑" panose="020B0503020204020204" charset="-122"/>
              <a:ea typeface="微软雅黑" panose="020B0503020204020204" charset="-122"/>
              <a:cs typeface="微软雅黑" panose="020B0503020204020204" charset="-122"/>
            </a:endParaRPr>
          </a:p>
        </p:txBody>
      </p:sp>
      <p:pic>
        <p:nvPicPr>
          <p:cNvPr id="27" name="picture 36"/>
          <p:cNvPicPr>
            <a:picLocks noChangeAspect="1"/>
          </p:cNvPicPr>
          <p:nvPr/>
        </p:nvPicPr>
        <p:blipFill>
          <a:blip r:embed="rId2"/>
          <a:stretch>
            <a:fillRect/>
          </a:stretch>
        </p:blipFill>
        <p:spPr>
          <a:xfrm rot="21600000">
            <a:off x="1320826" y="5570981"/>
            <a:ext cx="209854" cy="230885"/>
          </a:xfrm>
          <a:prstGeom prst="rect">
            <a:avLst/>
          </a:prstGeom>
        </p:spPr>
      </p:pic>
      <p:pic>
        <p:nvPicPr>
          <p:cNvPr id="28" name="picture 38"/>
          <p:cNvPicPr>
            <a:picLocks noChangeAspect="1"/>
          </p:cNvPicPr>
          <p:nvPr/>
        </p:nvPicPr>
        <p:blipFill>
          <a:blip r:embed="rId3"/>
          <a:stretch>
            <a:fillRect/>
          </a:stretch>
        </p:blipFill>
        <p:spPr>
          <a:xfrm rot="21600000">
            <a:off x="1337310" y="5009006"/>
            <a:ext cx="190195" cy="230885"/>
          </a:xfrm>
          <a:prstGeom prst="rect">
            <a:avLst/>
          </a:prstGeom>
        </p:spPr>
      </p:pic>
      <p:pic>
        <p:nvPicPr>
          <p:cNvPr id="29" name="picture 40"/>
          <p:cNvPicPr>
            <a:picLocks noChangeAspect="1"/>
          </p:cNvPicPr>
          <p:nvPr/>
        </p:nvPicPr>
        <p:blipFill>
          <a:blip r:embed="rId4"/>
          <a:stretch>
            <a:fillRect/>
          </a:stretch>
        </p:blipFill>
        <p:spPr>
          <a:xfrm rot="21600000">
            <a:off x="1344854" y="4447032"/>
            <a:ext cx="171450" cy="230885"/>
          </a:xfrm>
          <a:prstGeom prst="rect">
            <a:avLst/>
          </a:prstGeom>
        </p:spPr>
      </p:pic>
      <p:pic>
        <p:nvPicPr>
          <p:cNvPr id="30" name="picture 42"/>
          <p:cNvPicPr>
            <a:picLocks noChangeAspect="1"/>
          </p:cNvPicPr>
          <p:nvPr/>
        </p:nvPicPr>
        <p:blipFill>
          <a:blip r:embed="rId5"/>
          <a:stretch>
            <a:fillRect/>
          </a:stretch>
        </p:blipFill>
        <p:spPr>
          <a:xfrm rot="21600000">
            <a:off x="1149528" y="5553075"/>
            <a:ext cx="19050" cy="304800"/>
          </a:xfrm>
          <a:prstGeom prst="rect">
            <a:avLst/>
          </a:prstGeom>
        </p:spPr>
      </p:pic>
      <p:pic>
        <p:nvPicPr>
          <p:cNvPr id="31" name="picture 44"/>
          <p:cNvPicPr>
            <a:picLocks noChangeAspect="1"/>
          </p:cNvPicPr>
          <p:nvPr/>
        </p:nvPicPr>
        <p:blipFill>
          <a:blip r:embed="rId6"/>
          <a:stretch>
            <a:fillRect/>
          </a:stretch>
        </p:blipFill>
        <p:spPr>
          <a:xfrm rot="21600000">
            <a:off x="1156183" y="4991100"/>
            <a:ext cx="19050" cy="304800"/>
          </a:xfrm>
          <a:prstGeom prst="rect">
            <a:avLst/>
          </a:prstGeom>
        </p:spPr>
      </p:pic>
      <p:pic>
        <p:nvPicPr>
          <p:cNvPr id="32" name="picture 46"/>
          <p:cNvPicPr>
            <a:picLocks noChangeAspect="1"/>
          </p:cNvPicPr>
          <p:nvPr/>
        </p:nvPicPr>
        <p:blipFill>
          <a:blip r:embed="rId5"/>
          <a:stretch>
            <a:fillRect/>
          </a:stretch>
        </p:blipFill>
        <p:spPr>
          <a:xfrm rot="21600000">
            <a:off x="1154354" y="4429125"/>
            <a:ext cx="19050" cy="304800"/>
          </a:xfrm>
          <a:prstGeom prst="rect">
            <a:avLst/>
          </a:prstGeom>
        </p:spPr>
      </p:pic>
      <p:pic>
        <p:nvPicPr>
          <p:cNvPr id="33" name="picture 48"/>
          <p:cNvPicPr>
            <a:picLocks noChangeAspect="1"/>
          </p:cNvPicPr>
          <p:nvPr/>
        </p:nvPicPr>
        <p:blipFill>
          <a:blip r:embed="rId7"/>
          <a:stretch>
            <a:fillRect/>
          </a:stretch>
        </p:blipFill>
        <p:spPr>
          <a:xfrm rot="21600000">
            <a:off x="1357884" y="3885057"/>
            <a:ext cx="153619" cy="230885"/>
          </a:xfrm>
          <a:prstGeom prst="rect">
            <a:avLst/>
          </a:prstGeom>
        </p:spPr>
      </p:pic>
      <p:pic>
        <p:nvPicPr>
          <p:cNvPr id="34" name="picture 50"/>
          <p:cNvPicPr>
            <a:picLocks noChangeAspect="1"/>
          </p:cNvPicPr>
          <p:nvPr/>
        </p:nvPicPr>
        <p:blipFill>
          <a:blip r:embed="rId6"/>
          <a:stretch>
            <a:fillRect/>
          </a:stretch>
        </p:blipFill>
        <p:spPr>
          <a:xfrm rot="21600000">
            <a:off x="1158926" y="3867150"/>
            <a:ext cx="19050" cy="304800"/>
          </a:xfrm>
          <a:prstGeom prst="rect">
            <a:avLst/>
          </a:prstGeom>
        </p:spPr>
      </p:pic>
      <p:pic>
        <p:nvPicPr>
          <p:cNvPr id="35" name="picture 52"/>
          <p:cNvPicPr>
            <a:picLocks noChangeAspect="1"/>
          </p:cNvPicPr>
          <p:nvPr/>
        </p:nvPicPr>
        <p:blipFill>
          <a:blip r:embed="rId8"/>
          <a:stretch>
            <a:fillRect/>
          </a:stretch>
        </p:blipFill>
        <p:spPr>
          <a:xfrm rot="21600000">
            <a:off x="1350874" y="3323082"/>
            <a:ext cx="171450" cy="230885"/>
          </a:xfrm>
          <a:prstGeom prst="rect">
            <a:avLst/>
          </a:prstGeom>
        </p:spPr>
      </p:pic>
      <p:pic>
        <p:nvPicPr>
          <p:cNvPr id="36" name="picture 54"/>
          <p:cNvPicPr>
            <a:picLocks noChangeAspect="1"/>
          </p:cNvPicPr>
          <p:nvPr/>
        </p:nvPicPr>
        <p:blipFill>
          <a:blip r:embed="rId5"/>
          <a:stretch>
            <a:fillRect/>
          </a:stretch>
        </p:blipFill>
        <p:spPr>
          <a:xfrm rot="21600000">
            <a:off x="1160374" y="3305175"/>
            <a:ext cx="19050" cy="304800"/>
          </a:xfrm>
          <a:prstGeom prst="rect">
            <a:avLst/>
          </a:prstGeom>
        </p:spPr>
      </p:pic>
      <p:pic>
        <p:nvPicPr>
          <p:cNvPr id="37" name="picture 56"/>
          <p:cNvPicPr>
            <a:picLocks noChangeAspect="1"/>
          </p:cNvPicPr>
          <p:nvPr/>
        </p:nvPicPr>
        <p:blipFill>
          <a:blip r:embed="rId9"/>
          <a:stretch>
            <a:fillRect/>
          </a:stretch>
        </p:blipFill>
        <p:spPr>
          <a:xfrm rot="21600000">
            <a:off x="1348944" y="2761107"/>
            <a:ext cx="171450" cy="230885"/>
          </a:xfrm>
          <a:prstGeom prst="rect">
            <a:avLst/>
          </a:prstGeom>
        </p:spPr>
      </p:pic>
      <p:pic>
        <p:nvPicPr>
          <p:cNvPr id="38" name="picture 58"/>
          <p:cNvPicPr>
            <a:picLocks noChangeAspect="1"/>
          </p:cNvPicPr>
          <p:nvPr/>
        </p:nvPicPr>
        <p:blipFill>
          <a:blip r:embed="rId6"/>
          <a:stretch>
            <a:fillRect/>
          </a:stretch>
        </p:blipFill>
        <p:spPr>
          <a:xfrm rot="21600000">
            <a:off x="1158444" y="2743200"/>
            <a:ext cx="19050" cy="304800"/>
          </a:xfrm>
          <a:prstGeom prst="rect">
            <a:avLst/>
          </a:prstGeom>
        </p:spPr>
      </p:pic>
      <p:pic>
        <p:nvPicPr>
          <p:cNvPr id="39" name="picture 60"/>
          <p:cNvPicPr>
            <a:picLocks noChangeAspect="1"/>
          </p:cNvPicPr>
          <p:nvPr/>
        </p:nvPicPr>
        <p:blipFill>
          <a:blip r:embed="rId10"/>
          <a:stretch>
            <a:fillRect/>
          </a:stretch>
        </p:blipFill>
        <p:spPr>
          <a:xfrm rot="21600000">
            <a:off x="1348385" y="2199131"/>
            <a:ext cx="171450" cy="230886"/>
          </a:xfrm>
          <a:prstGeom prst="rect">
            <a:avLst/>
          </a:prstGeom>
        </p:spPr>
      </p:pic>
      <p:pic>
        <p:nvPicPr>
          <p:cNvPr id="40" name="picture 62"/>
          <p:cNvPicPr>
            <a:picLocks noChangeAspect="1"/>
          </p:cNvPicPr>
          <p:nvPr/>
        </p:nvPicPr>
        <p:blipFill>
          <a:blip r:embed="rId5"/>
          <a:stretch>
            <a:fillRect/>
          </a:stretch>
        </p:blipFill>
        <p:spPr>
          <a:xfrm rot="21600000">
            <a:off x="1157885" y="2181225"/>
            <a:ext cx="19050" cy="304800"/>
          </a:xfrm>
          <a:prstGeom prst="rect">
            <a:avLst/>
          </a:prstGeom>
        </p:spPr>
      </p:pic>
      <p:pic>
        <p:nvPicPr>
          <p:cNvPr id="41" name="picture 64"/>
          <p:cNvPicPr>
            <a:picLocks noChangeAspect="1"/>
          </p:cNvPicPr>
          <p:nvPr/>
        </p:nvPicPr>
        <p:blipFill>
          <a:blip r:embed="rId11"/>
          <a:stretch>
            <a:fillRect/>
          </a:stretch>
        </p:blipFill>
        <p:spPr>
          <a:xfrm rot="21600000">
            <a:off x="1363930" y="1637156"/>
            <a:ext cx="133045" cy="230886"/>
          </a:xfrm>
          <a:prstGeom prst="rect">
            <a:avLst/>
          </a:prstGeom>
        </p:spPr>
      </p:pic>
      <p:pic>
        <p:nvPicPr>
          <p:cNvPr id="42" name="picture 66"/>
          <p:cNvPicPr>
            <a:picLocks noChangeAspect="1"/>
          </p:cNvPicPr>
          <p:nvPr/>
        </p:nvPicPr>
        <p:blipFill>
          <a:blip r:embed="rId6"/>
          <a:stretch>
            <a:fillRect/>
          </a:stretch>
        </p:blipFill>
        <p:spPr>
          <a:xfrm rot="21600000">
            <a:off x="1154227" y="1619250"/>
            <a:ext cx="19050" cy="304800"/>
          </a:xfrm>
          <a:prstGeom prst="rect">
            <a:avLst/>
          </a:prstGeom>
        </p:spPr>
      </p:pic>
      <p:pic>
        <p:nvPicPr>
          <p:cNvPr id="43" name="picture 68"/>
          <p:cNvPicPr>
            <a:picLocks noChangeAspect="1"/>
          </p:cNvPicPr>
          <p:nvPr/>
        </p:nvPicPr>
        <p:blipFill>
          <a:blip r:embed="rId12"/>
          <a:stretch>
            <a:fillRect/>
          </a:stretch>
        </p:blipFill>
        <p:spPr>
          <a:xfrm rot="21600000">
            <a:off x="9810750" y="381000"/>
            <a:ext cx="1714500" cy="1714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54"/>
          <p:cNvPicPr>
            <a:picLocks noChangeAspect="1"/>
          </p:cNvPicPr>
          <p:nvPr/>
        </p:nvPicPr>
        <p:blipFill>
          <a:blip r:embed="rId1"/>
          <a:stretch>
            <a:fillRect/>
          </a:stretch>
        </p:blipFill>
        <p:spPr>
          <a:xfrm rot="21600000">
            <a:off x="761" y="0"/>
            <a:ext cx="12192000" cy="6858000"/>
          </a:xfrm>
          <a:prstGeom prst="rect">
            <a:avLst/>
          </a:prstGeom>
        </p:spPr>
      </p:pic>
      <p:sp>
        <p:nvSpPr>
          <p:cNvPr id="3" name="rect 656"/>
          <p:cNvSpPr/>
          <p:nvPr/>
        </p:nvSpPr>
        <p:spPr>
          <a:xfrm>
            <a:off x="667511" y="1123950"/>
            <a:ext cx="5286375" cy="5353050"/>
          </a:xfrm>
          <a:prstGeom prst="rect">
            <a:avLst/>
          </a:prstGeom>
          <a:solidFill>
            <a:srgbClr val="FFFFFF">
              <a:alpha val="80000"/>
            </a:srgbClr>
          </a:solidFill>
          <a:ln w="0" cap="flat">
            <a:noFill/>
            <a:prstDash val="solid"/>
            <a:miter lim="0"/>
          </a:ln>
        </p:spPr>
        <p:txBody>
          <a:bodyPr rtlCol="0"/>
          <a:lstStyle/>
          <a:p>
            <a:pPr algn="ctr"/>
            <a:endParaRPr lang="zh-CN" altLang="en-US"/>
          </a:p>
        </p:txBody>
      </p:sp>
      <p:graphicFrame>
        <p:nvGraphicFramePr>
          <p:cNvPr id="4" name="table 658"/>
          <p:cNvGraphicFramePr>
            <a:graphicFrameLocks noGrp="1"/>
          </p:cNvGraphicFramePr>
          <p:nvPr/>
        </p:nvGraphicFramePr>
        <p:xfrm>
          <a:off x="529081" y="1048384"/>
          <a:ext cx="5687059" cy="5751195"/>
        </p:xfrm>
        <a:graphic>
          <a:graphicData uri="http://schemas.openxmlformats.org/drawingml/2006/table">
            <a:tbl>
              <a:tblPr/>
              <a:tblGrid>
                <a:gridCol w="5687059"/>
              </a:tblGrid>
              <a:tr h="5751195">
                <a:tc>
                  <a:txBody>
                    <a:bodyPr/>
                    <a:lstStyle/>
                    <a:p>
                      <a:pPr algn="l" rtl="0" eaLnBrk="0">
                        <a:lnSpc>
                          <a:spcPct val="137000"/>
                        </a:lnSpc>
                      </a:pPr>
                      <a:endParaRPr sz="1000" dirty="0">
                        <a:latin typeface="Arial" panose="020B0604020202020204"/>
                        <a:ea typeface="Arial" panose="020B0604020202020204"/>
                        <a:cs typeface="Arial" panose="020B0604020202020204"/>
                      </a:endParaRPr>
                    </a:p>
                    <a:p>
                      <a:pPr algn="l" rtl="0" eaLnBrk="0">
                        <a:lnSpc>
                          <a:spcPct val="138000"/>
                        </a:lnSpc>
                      </a:pPr>
                      <a:endParaRPr sz="1000" dirty="0">
                        <a:latin typeface="Arial" panose="020B0604020202020204"/>
                        <a:ea typeface="Arial" panose="020B0604020202020204"/>
                        <a:cs typeface="Arial" panose="020B0604020202020204"/>
                      </a:endParaRPr>
                    </a:p>
                    <a:p>
                      <a:pPr marL="463550" algn="l" rtl="0" eaLnBrk="0">
                        <a:lnSpc>
                          <a:spcPts val="2425"/>
                        </a:lnSpc>
                        <a:spcBef>
                          <a:spcPts val="5"/>
                        </a:spcBef>
                        <a:tabLst>
                          <a:tab pos="71755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6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决策树模型结</a:t>
                      </a:r>
                      <a:r>
                        <a:rPr lang="zh-CN" altLang="en-US"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构</a:t>
                      </a:r>
                      <a:r>
                        <a:rPr sz="1800" kern="0" spc="-1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可视化</a:t>
                      </a:r>
                      <a:endParaRPr sz="1800" dirty="0">
                        <a:latin typeface="微软雅黑" panose="020B0503020204020204" charset="-122"/>
                        <a:ea typeface="微软雅黑" panose="020B0503020204020204" charset="-122"/>
                        <a:cs typeface="微软雅黑" panose="020B0503020204020204" charset="-122"/>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5" name="picture 660"/>
          <p:cNvPicPr>
            <a:picLocks noChangeAspect="1"/>
          </p:cNvPicPr>
          <p:nvPr/>
        </p:nvPicPr>
        <p:blipFill>
          <a:blip r:embed="rId2"/>
          <a:stretch>
            <a:fillRect/>
          </a:stretch>
        </p:blipFill>
        <p:spPr>
          <a:xfrm rot="21600000">
            <a:off x="997914" y="1460881"/>
            <a:ext cx="253593" cy="307847"/>
          </a:xfrm>
          <a:prstGeom prst="rect">
            <a:avLst/>
          </a:prstGeom>
        </p:spPr>
      </p:pic>
      <p:pic>
        <p:nvPicPr>
          <p:cNvPr id="6" name="picture 662"/>
          <p:cNvPicPr>
            <a:picLocks noChangeAspect="1"/>
          </p:cNvPicPr>
          <p:nvPr/>
        </p:nvPicPr>
        <p:blipFill>
          <a:blip r:embed="rId3"/>
          <a:stretch>
            <a:fillRect/>
          </a:stretch>
        </p:blipFill>
        <p:spPr>
          <a:xfrm rot="21600000">
            <a:off x="9811511" y="381000"/>
            <a:ext cx="1714500" cy="1714500"/>
          </a:xfrm>
          <a:prstGeom prst="rect">
            <a:avLst/>
          </a:prstGeom>
        </p:spPr>
      </p:pic>
      <p:graphicFrame>
        <p:nvGraphicFramePr>
          <p:cNvPr id="7" name="table 664"/>
          <p:cNvGraphicFramePr>
            <a:graphicFrameLocks noGrp="1"/>
          </p:cNvGraphicFramePr>
          <p:nvPr/>
        </p:nvGraphicFramePr>
        <p:xfrm>
          <a:off x="6038850" y="1123950"/>
          <a:ext cx="5687059" cy="5353050"/>
        </p:xfrm>
        <a:graphic>
          <a:graphicData uri="http://schemas.openxmlformats.org/drawingml/2006/table">
            <a:tbl>
              <a:tblPr/>
              <a:tblGrid>
                <a:gridCol w="5687059"/>
              </a:tblGrid>
              <a:tr h="5353050">
                <a:tc>
                  <a:txBody>
                    <a:bodyPr/>
                    <a:lstStyle/>
                    <a:p>
                      <a:pPr algn="l" rtl="0" eaLnBrk="0">
                        <a:lnSpc>
                          <a:spcPct val="137000"/>
                        </a:lnSpc>
                      </a:pPr>
                      <a:endParaRPr sz="1000" dirty="0">
                        <a:latin typeface="Arial" panose="020B0604020202020204"/>
                        <a:ea typeface="Arial" panose="020B0604020202020204"/>
                        <a:cs typeface="Arial" panose="020B0604020202020204"/>
                      </a:endParaRPr>
                    </a:p>
                    <a:p>
                      <a:pPr algn="l" rtl="0" eaLnBrk="0">
                        <a:lnSpc>
                          <a:spcPct val="138000"/>
                        </a:lnSpc>
                      </a:pPr>
                      <a:endParaRPr sz="1000" dirty="0">
                        <a:latin typeface="Arial" panose="020B0604020202020204"/>
                        <a:ea typeface="Arial" panose="020B0604020202020204"/>
                        <a:cs typeface="Arial" panose="020B0604020202020204"/>
                      </a:endParaRPr>
                    </a:p>
                    <a:p>
                      <a:pPr marL="450850" algn="l" rtl="0" eaLnBrk="0">
                        <a:lnSpc>
                          <a:spcPts val="2425"/>
                        </a:lnSpc>
                        <a:spcBef>
                          <a:spcPts val="5"/>
                        </a:spcBef>
                        <a:tabLst>
                          <a:tab pos="73025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9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模型决策路径</a:t>
                      </a:r>
                      <a:endParaRPr sz="1800" dirty="0">
                        <a:latin typeface="微软雅黑" panose="020B0503020204020204" charset="-122"/>
                        <a:ea typeface="微软雅黑" panose="020B0503020204020204" charset="-122"/>
                        <a:cs typeface="微软雅黑" panose="020B0503020204020204" charset="-122"/>
                      </a:endParaRPr>
                    </a:p>
                    <a:p>
                      <a:pPr marL="822325" indent="-374650" algn="l" rtl="0" eaLnBrk="0">
                        <a:lnSpc>
                          <a:spcPct val="120000"/>
                        </a:lnSpc>
                        <a:spcBef>
                          <a:spcPts val="1545"/>
                        </a:spcBef>
                        <a:tabLst>
                          <a:tab pos="657225"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7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模型首先根据</a:t>
                      </a:r>
                      <a:r>
                        <a:rPr sz="1500" kern="0" spc="0" dirty="0">
                          <a:solidFill>
                            <a:srgbClr val="2E7D5E">
                              <a:alpha val="100000"/>
                            </a:srgbClr>
                          </a:solidFill>
                          <a:latin typeface="Arial" panose="020B0604020202020204"/>
                          <a:ea typeface="Arial" panose="020B0604020202020204"/>
                          <a:cs typeface="Arial" panose="020B0604020202020204"/>
                        </a:rPr>
                        <a:t>nr</a:t>
                      </a:r>
                      <a:r>
                        <a:rPr sz="1500" kern="0" spc="50" dirty="0">
                          <a:solidFill>
                            <a:srgbClr val="2E7D5E">
                              <a:alpha val="100000"/>
                            </a:srgbClr>
                          </a:solidFill>
                          <a:latin typeface="Arial" panose="020B0604020202020204"/>
                          <a:ea typeface="Arial" panose="020B0604020202020204"/>
                          <a:cs typeface="Arial" panose="020B0604020202020204"/>
                        </a:rPr>
                        <a:t>.</a:t>
                      </a:r>
                      <a:r>
                        <a:rPr sz="1500" kern="0" spc="0" dirty="0">
                          <a:solidFill>
                            <a:srgbClr val="2E7D5E">
                              <a:alpha val="100000"/>
                            </a:srgbClr>
                          </a:solidFill>
                          <a:latin typeface="Arial" panose="020B0604020202020204"/>
                          <a:ea typeface="Arial" panose="020B0604020202020204"/>
                          <a:cs typeface="Arial" panose="020B0604020202020204"/>
                        </a:rPr>
                        <a:t>employed</a:t>
                      </a:r>
                      <a:r>
                        <a:rPr sz="15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（银行雇</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员人数）</a:t>
                      </a:r>
                      <a:r>
                        <a:rPr sz="1500" kern="0" spc="-3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进行分</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割</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，反映了宏观经济环</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境对客户决策的潜在影响</a:t>
                      </a:r>
                      <a:endParaRPr sz="1500" dirty="0">
                        <a:latin typeface="微软雅黑" panose="020B0503020204020204" charset="-122"/>
                        <a:ea typeface="微软雅黑" panose="020B0503020204020204" charset="-122"/>
                        <a:cs typeface="微软雅黑" panose="020B0503020204020204" charset="-122"/>
                      </a:endParaRPr>
                    </a:p>
                    <a:p>
                      <a:pPr marL="818515" indent="-370840" algn="l" rtl="0" eaLnBrk="0">
                        <a:lnSpc>
                          <a:spcPct val="120000"/>
                        </a:lnSpc>
                        <a:spcBef>
                          <a:spcPts val="1305"/>
                        </a:spcBef>
                        <a:tabLst>
                          <a:tab pos="657225"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8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第二层根据</a:t>
                      </a:r>
                      <a:r>
                        <a:rPr sz="1500" kern="0" spc="0" dirty="0">
                          <a:solidFill>
                            <a:srgbClr val="2E7D5E">
                              <a:alpha val="100000"/>
                            </a:srgbClr>
                          </a:solidFill>
                          <a:latin typeface="Arial" panose="020B0604020202020204"/>
                          <a:ea typeface="Arial" panose="020B0604020202020204"/>
                          <a:cs typeface="Arial" panose="020B0604020202020204"/>
                        </a:rPr>
                        <a:t>duration</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（通话时长）</a:t>
                      </a:r>
                      <a:r>
                        <a:rPr sz="1500" kern="0" spc="-3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进行分</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割</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，再次印</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证了沟通时长是影响客户</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订阅意愿的重要因素</a:t>
                      </a:r>
                      <a:endParaRPr sz="1500" dirty="0">
                        <a:latin typeface="微软雅黑" panose="020B0503020204020204" charset="-122"/>
                        <a:ea typeface="微软雅黑" panose="020B0503020204020204" charset="-122"/>
                        <a:cs typeface="微软雅黑" panose="020B0503020204020204" charset="-122"/>
                      </a:endParaRPr>
                    </a:p>
                    <a:p>
                      <a:pPr marL="814070" indent="-366395" algn="l" rtl="0" eaLnBrk="0">
                        <a:lnSpc>
                          <a:spcPct val="119000"/>
                        </a:lnSpc>
                        <a:spcBef>
                          <a:spcPts val="1295"/>
                        </a:spcBef>
                        <a:tabLst>
                          <a:tab pos="657225"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8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5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第三层的分割</a:t>
                      </a:r>
                      <a:r>
                        <a:rPr lang="zh-CN" altLang="en-US" sz="15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仍然</a:t>
                      </a:r>
                      <a:r>
                        <a:rPr sz="1500" kern="0" spc="5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涉及</a:t>
                      </a:r>
                      <a:r>
                        <a:rPr lang="en-US" altLang="zh-CN" sz="1500" kern="0" spc="0" dirty="0" err="1">
                          <a:solidFill>
                            <a:srgbClr val="2E7D5E">
                              <a:alpha val="100000"/>
                            </a:srgbClr>
                          </a:solidFill>
                          <a:latin typeface="Arial" panose="020B0604020202020204"/>
                          <a:ea typeface="微软雅黑" panose="020B0503020204020204" charset="-122"/>
                          <a:cs typeface="Arial" panose="020B0604020202020204"/>
                        </a:rPr>
                        <a:t>duration</a:t>
                      </a:r>
                      <a:r>
                        <a:rPr lang="zh-CN" altLang="en-US" sz="1500" kern="0" spc="0" dirty="0">
                          <a:solidFill>
                            <a:srgbClr val="2E7D5E">
                              <a:alpha val="100000"/>
                            </a:srgbClr>
                          </a:solidFill>
                          <a:latin typeface="Arial" panose="020B0604020202020204"/>
                          <a:ea typeface="微软雅黑" panose="020B0503020204020204" charset="-122"/>
                          <a:cs typeface="Arial" panose="020B0604020202020204"/>
                        </a:rPr>
                        <a:t>以及</a:t>
                      </a:r>
                      <a:r>
                        <a:rPr lang="en-US" sz="1500" kern="0" spc="0" dirty="0" err="1">
                          <a:solidFill>
                            <a:srgbClr val="2E7D5E">
                              <a:alpha val="100000"/>
                            </a:srgbClr>
                          </a:solidFill>
                          <a:latin typeface="Arial" panose="020B0604020202020204"/>
                          <a:ea typeface="Arial" panose="020B0604020202020204"/>
                          <a:cs typeface="Arial" panose="020B0604020202020204"/>
                        </a:rPr>
                        <a:t>cons.conf.idx</a:t>
                      </a:r>
                      <a:r>
                        <a:rPr sz="15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lang="zh-CN" altLang="en-US" sz="1500" kern="0" spc="50" dirty="0">
                          <a:solidFill>
                            <a:srgbClr val="3E7D65">
                              <a:alpha val="100000"/>
                            </a:srgbClr>
                          </a:solidFill>
                          <a:latin typeface="Arial" panose="020B0604020202020204"/>
                          <a:ea typeface="Arial" panose="020B0604020202020204"/>
                          <a:cs typeface="Arial" panose="020B0604020202020204"/>
                        </a:rPr>
                        <a:t>消费者信心指数</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29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等宏观经济指标</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2000"/>
                        </a:lnSpc>
                      </a:pPr>
                      <a:endParaRPr sz="1100" dirty="0">
                        <a:latin typeface="Arial" panose="020B0604020202020204"/>
                        <a:ea typeface="Arial" panose="020B0604020202020204"/>
                        <a:cs typeface="Arial" panose="020B0604020202020204"/>
                      </a:endParaRPr>
                    </a:p>
                    <a:p>
                      <a:pPr marL="815975" indent="-340360" algn="l" rtl="0" eaLnBrk="0">
                        <a:lnSpc>
                          <a:spcPct val="120000"/>
                        </a:lnSpc>
                        <a:spcBef>
                          <a:spcPts val="5"/>
                        </a:spcBef>
                        <a:tabLst>
                          <a:tab pos="62865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树形结构清晰展示了模型在早期决策阶</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段的关键判断</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依据</a:t>
                      </a:r>
                      <a:r>
                        <a:rPr sz="1500" kern="0" spc="-26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为理解模型逻辑提供</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了直观参考</a:t>
                      </a:r>
                      <a:endParaRPr sz="1500" dirty="0">
                        <a:latin typeface="微软雅黑" panose="020B0503020204020204" charset="-122"/>
                        <a:ea typeface="微软雅黑" panose="020B0503020204020204" charset="-122"/>
                        <a:cs typeface="微软雅黑" panose="020B0503020204020204" charset="-122"/>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pic>
        <p:nvPicPr>
          <p:cNvPr id="8" name="picture 666"/>
          <p:cNvPicPr>
            <a:picLocks noChangeAspect="1"/>
          </p:cNvPicPr>
          <p:nvPr/>
        </p:nvPicPr>
        <p:blipFill>
          <a:blip r:embed="rId4"/>
          <a:stretch>
            <a:fillRect/>
          </a:stretch>
        </p:blipFill>
        <p:spPr>
          <a:xfrm rot="21600000">
            <a:off x="6515047" y="4181854"/>
            <a:ext cx="153619" cy="230886"/>
          </a:xfrm>
          <a:prstGeom prst="rect">
            <a:avLst/>
          </a:prstGeom>
        </p:spPr>
      </p:pic>
      <p:pic>
        <p:nvPicPr>
          <p:cNvPr id="9" name="picture 668"/>
          <p:cNvPicPr>
            <a:picLocks noChangeAspect="1"/>
          </p:cNvPicPr>
          <p:nvPr/>
        </p:nvPicPr>
        <p:blipFill>
          <a:blip r:embed="rId5"/>
          <a:stretch>
            <a:fillRect/>
          </a:stretch>
        </p:blipFill>
        <p:spPr>
          <a:xfrm rot="21600000">
            <a:off x="6487386" y="3467479"/>
            <a:ext cx="209855" cy="230886"/>
          </a:xfrm>
          <a:prstGeom prst="rect">
            <a:avLst/>
          </a:prstGeom>
        </p:spPr>
      </p:pic>
      <p:pic>
        <p:nvPicPr>
          <p:cNvPr id="10" name="picture 670"/>
          <p:cNvPicPr>
            <a:picLocks noChangeAspect="1"/>
          </p:cNvPicPr>
          <p:nvPr/>
        </p:nvPicPr>
        <p:blipFill>
          <a:blip r:embed="rId6"/>
          <a:stretch>
            <a:fillRect/>
          </a:stretch>
        </p:blipFill>
        <p:spPr>
          <a:xfrm rot="21600000">
            <a:off x="6487386" y="2753104"/>
            <a:ext cx="209855" cy="230886"/>
          </a:xfrm>
          <a:prstGeom prst="rect">
            <a:avLst/>
          </a:prstGeom>
        </p:spPr>
      </p:pic>
      <p:pic>
        <p:nvPicPr>
          <p:cNvPr id="11" name="picture 672"/>
          <p:cNvPicPr>
            <a:picLocks noChangeAspect="1"/>
          </p:cNvPicPr>
          <p:nvPr/>
        </p:nvPicPr>
        <p:blipFill>
          <a:blip r:embed="rId7"/>
          <a:stretch>
            <a:fillRect/>
          </a:stretch>
        </p:blipFill>
        <p:spPr>
          <a:xfrm rot="21600000">
            <a:off x="6487386" y="2038729"/>
            <a:ext cx="209855" cy="230886"/>
          </a:xfrm>
          <a:prstGeom prst="rect">
            <a:avLst/>
          </a:prstGeom>
        </p:spPr>
      </p:pic>
      <p:pic>
        <p:nvPicPr>
          <p:cNvPr id="12" name="picture 674"/>
          <p:cNvPicPr>
            <a:picLocks noChangeAspect="1"/>
          </p:cNvPicPr>
          <p:nvPr/>
        </p:nvPicPr>
        <p:blipFill>
          <a:blip r:embed="rId8"/>
          <a:stretch>
            <a:fillRect/>
          </a:stretch>
        </p:blipFill>
        <p:spPr>
          <a:xfrm rot="21600000">
            <a:off x="6490510" y="1533524"/>
            <a:ext cx="279806" cy="307847"/>
          </a:xfrm>
          <a:prstGeom prst="rect">
            <a:avLst/>
          </a:prstGeom>
        </p:spPr>
      </p:pic>
      <p:sp>
        <p:nvSpPr>
          <p:cNvPr id="13" name="textbox 676"/>
          <p:cNvSpPr/>
          <p:nvPr/>
        </p:nvSpPr>
        <p:spPr>
          <a:xfrm>
            <a:off x="675004" y="471169"/>
            <a:ext cx="5339715" cy="4457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五、模型解释与特征重要</a:t>
            </a:r>
            <a:r>
              <a:rPr sz="30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性分析</a:t>
            </a:r>
            <a:endParaRPr sz="3000" dirty="0">
              <a:latin typeface="微软雅黑" panose="020B0503020204020204" charset="-122"/>
              <a:ea typeface="微软雅黑" panose="020B0503020204020204" charset="-122"/>
              <a:cs typeface="微软雅黑" panose="020B0503020204020204" charset="-122"/>
            </a:endParaRPr>
          </a:p>
        </p:txBody>
      </p:sp>
      <p:sp>
        <p:nvSpPr>
          <p:cNvPr id="15" name="textbox 680"/>
          <p:cNvSpPr/>
          <p:nvPr/>
        </p:nvSpPr>
        <p:spPr>
          <a:xfrm>
            <a:off x="981709" y="4669882"/>
            <a:ext cx="1143000" cy="571500"/>
          </a:xfrm>
          <a:prstGeom prst="rect">
            <a:avLst/>
          </a:prstGeom>
          <a:solidFill>
            <a:srgbClr val="2E7D5E">
              <a:alpha val="98823"/>
            </a:srgbClr>
          </a:solidFill>
          <a:ln w="0" cap="flat">
            <a:noFill/>
            <a:prstDash val="solid"/>
            <a:miter lim="0"/>
          </a:ln>
        </p:spPr>
        <p:txBody>
          <a:bodyPr vert="horz" wrap="square" lIns="0" tIns="0" rIns="0" bIns="0"/>
          <a:lstStyle/>
          <a:p>
            <a:pPr marL="123825" algn="ctr" rtl="0" eaLnBrk="0">
              <a:lnSpc>
                <a:spcPct val="100000"/>
              </a:lnSpc>
              <a:spcBef>
                <a:spcPts val="0"/>
              </a:spcBef>
            </a:pPr>
            <a:r>
              <a:rPr lang="en-US" sz="1300" kern="0" dirty="0">
                <a:solidFill>
                  <a:srgbClr val="FFFFFF">
                    <a:alpha val="100000"/>
                  </a:srgbClr>
                </a:solidFill>
                <a:latin typeface="Arial" panose="020B0604020202020204"/>
                <a:ea typeface="Arial" panose="020B0604020202020204"/>
                <a:cs typeface="Arial" panose="020B0604020202020204"/>
              </a:rPr>
              <a:t>d</a:t>
            </a:r>
            <a:r>
              <a:rPr lang="en-US" sz="1300" kern="0" spc="0" dirty="0">
                <a:solidFill>
                  <a:srgbClr val="FFFFFF">
                    <a:alpha val="100000"/>
                  </a:srgbClr>
                </a:solidFill>
                <a:latin typeface="Arial" panose="020B0604020202020204"/>
                <a:ea typeface="Arial" panose="020B0604020202020204"/>
                <a:cs typeface="Arial" panose="020B0604020202020204"/>
              </a:rPr>
              <a:t>uration </a:t>
            </a:r>
            <a:r>
              <a:rPr lang="zh-CN" altLang="en-US" sz="1300" kern="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en-US" sz="1300" kern="0" spc="0" dirty="0">
                <a:solidFill>
                  <a:srgbClr val="FFFFFF">
                    <a:alpha val="100000"/>
                  </a:srgbClr>
                </a:solidFill>
                <a:latin typeface="Arial" panose="020B0604020202020204"/>
                <a:ea typeface="Arial" panose="020B0604020202020204"/>
                <a:cs typeface="Arial" panose="020B0604020202020204"/>
              </a:rPr>
              <a:t>  0.019</a:t>
            </a:r>
            <a:endParaRPr sz="1300" dirty="0">
              <a:latin typeface="Arial" panose="020B0604020202020204"/>
              <a:ea typeface="Arial" panose="020B0604020202020204"/>
              <a:cs typeface="Arial" panose="020B0604020202020204"/>
            </a:endParaRPr>
          </a:p>
        </p:txBody>
      </p:sp>
      <p:sp>
        <p:nvSpPr>
          <p:cNvPr id="16" name="textbox 682"/>
          <p:cNvSpPr/>
          <p:nvPr/>
        </p:nvSpPr>
        <p:spPr>
          <a:xfrm>
            <a:off x="2209673" y="4669882"/>
            <a:ext cx="1071558" cy="571500"/>
          </a:xfrm>
          <a:prstGeom prst="rect">
            <a:avLst/>
          </a:prstGeom>
          <a:solidFill>
            <a:srgbClr val="2E7D5E">
              <a:alpha val="100000"/>
            </a:srgbClr>
          </a:solidFill>
          <a:ln w="0" cap="flat">
            <a:noFill/>
            <a:prstDash val="solid"/>
            <a:miter lim="0"/>
          </a:ln>
        </p:spPr>
        <p:txBody>
          <a:bodyPr vert="horz" wrap="square" lIns="0" tIns="0" rIns="0" bIns="0"/>
          <a:lstStyle/>
          <a:p>
            <a:pPr marL="23495" algn="ctr" rtl="0" eaLnBrk="0">
              <a:lnSpc>
                <a:spcPts val="1810"/>
              </a:lnSpc>
              <a:spcBef>
                <a:spcPts val="5"/>
              </a:spcBef>
            </a:pPr>
            <a:r>
              <a:rPr lang="en-US" sz="1300" kern="0" spc="60" dirty="0" err="1">
                <a:solidFill>
                  <a:srgbClr val="FFFFFF">
                    <a:alpha val="100000"/>
                  </a:srgbClr>
                </a:solidFill>
                <a:latin typeface="Arial" panose="020B0604020202020204"/>
                <a:ea typeface="Arial" panose="020B0604020202020204"/>
                <a:cs typeface="Arial" panose="020B0604020202020204"/>
              </a:rPr>
              <a:t>pdays</a:t>
            </a:r>
            <a:r>
              <a:rPr lang="en-US" sz="1300" kern="0" spc="60" dirty="0">
                <a:solidFill>
                  <a:srgbClr val="FFFFFF">
                    <a:alpha val="100000"/>
                  </a:srgbClr>
                </a:solidFill>
                <a:latin typeface="Arial" panose="020B0604020202020204"/>
                <a:ea typeface="Arial" panose="020B0604020202020204"/>
                <a:cs typeface="Arial" panose="020B0604020202020204"/>
              </a:rPr>
              <a:t> </a:t>
            </a:r>
            <a:r>
              <a:rPr lang="zh-CN" altLang="en-US" sz="1300" kern="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en-US" sz="1300" kern="0" spc="60" dirty="0">
                <a:solidFill>
                  <a:srgbClr val="FFFFFF">
                    <a:alpha val="100000"/>
                  </a:srgbClr>
                </a:solidFill>
                <a:latin typeface="Arial" panose="020B0604020202020204"/>
                <a:ea typeface="Arial" panose="020B0604020202020204"/>
                <a:cs typeface="Arial" panose="020B0604020202020204"/>
              </a:rPr>
              <a:t> 0.029</a:t>
            </a:r>
            <a:endParaRPr sz="1300" dirty="0">
              <a:latin typeface="Arial" panose="020B0604020202020204"/>
              <a:ea typeface="Arial" panose="020B0604020202020204"/>
              <a:cs typeface="Arial" panose="020B0604020202020204"/>
            </a:endParaRPr>
          </a:p>
        </p:txBody>
      </p:sp>
      <p:sp>
        <p:nvSpPr>
          <p:cNvPr id="17" name="textbox 684"/>
          <p:cNvSpPr/>
          <p:nvPr/>
        </p:nvSpPr>
        <p:spPr>
          <a:xfrm>
            <a:off x="3343972" y="4669882"/>
            <a:ext cx="1143635" cy="571500"/>
          </a:xfrm>
          <a:prstGeom prst="rect">
            <a:avLst/>
          </a:prstGeom>
          <a:solidFill>
            <a:srgbClr val="2E7D5E">
              <a:alpha val="94509"/>
            </a:srgbClr>
          </a:solidFill>
          <a:ln w="0" cap="flat">
            <a:noFill/>
            <a:prstDash val="solid"/>
            <a:miter lim="0"/>
          </a:ln>
        </p:spPr>
        <p:txBody>
          <a:bodyPr vert="horz" wrap="square" lIns="0" tIns="0" rIns="0" bIns="0"/>
          <a:lstStyle/>
          <a:p>
            <a:pPr marL="396240" indent="-457200" algn="ctr" rtl="1" eaLnBrk="0">
              <a:lnSpc>
                <a:spcPct val="126000"/>
              </a:lnSpc>
              <a:spcBef>
                <a:spcPts val="5"/>
              </a:spcBef>
            </a:pPr>
            <a:r>
              <a:rPr lang="en-US" sz="1300" kern="0" spc="100" dirty="0" err="1">
                <a:solidFill>
                  <a:srgbClr val="FFFFFF">
                    <a:alpha val="100000"/>
                  </a:srgbClr>
                </a:solidFill>
                <a:latin typeface="Arial" panose="020B0604020202020204"/>
                <a:ea typeface="Arial" panose="020B0604020202020204"/>
                <a:cs typeface="Arial" panose="020B0604020202020204"/>
              </a:rPr>
              <a:t>cons.conf.idx</a:t>
            </a:r>
            <a:r>
              <a:rPr lang="en-US" sz="1300" kern="0" spc="100" dirty="0">
                <a:solidFill>
                  <a:srgbClr val="FFFFFF">
                    <a:alpha val="100000"/>
                  </a:srgbClr>
                </a:solidFill>
                <a:latin typeface="Arial" panose="020B0604020202020204"/>
                <a:ea typeface="Arial" panose="020B0604020202020204"/>
                <a:cs typeface="Arial" panose="020B0604020202020204"/>
              </a:rPr>
              <a:t> </a:t>
            </a:r>
            <a:r>
              <a:rPr lang="zh-CN" altLang="en-US" sz="1300" kern="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en-US" sz="1300" kern="0" spc="100" dirty="0">
                <a:solidFill>
                  <a:srgbClr val="FFFFFF">
                    <a:alpha val="100000"/>
                  </a:srgbClr>
                </a:solidFill>
                <a:latin typeface="Arial" panose="020B0604020202020204"/>
                <a:ea typeface="Arial" panose="020B0604020202020204"/>
                <a:cs typeface="Arial" panose="020B0604020202020204"/>
              </a:rPr>
              <a:t> 0.188</a:t>
            </a:r>
            <a:endParaRPr sz="1300" dirty="0">
              <a:latin typeface="Arial" panose="020B0604020202020204"/>
              <a:ea typeface="Arial" panose="020B0604020202020204"/>
              <a:cs typeface="Arial" panose="020B0604020202020204"/>
            </a:endParaRPr>
          </a:p>
        </p:txBody>
      </p:sp>
      <p:sp>
        <p:nvSpPr>
          <p:cNvPr id="18" name="textbox 686"/>
          <p:cNvSpPr/>
          <p:nvPr/>
        </p:nvSpPr>
        <p:spPr>
          <a:xfrm>
            <a:off x="973974" y="3569134"/>
            <a:ext cx="1858010" cy="436630"/>
          </a:xfrm>
          <a:prstGeom prst="rect">
            <a:avLst/>
          </a:prstGeom>
          <a:solidFill>
            <a:srgbClr val="2E7D5E">
              <a:alpha val="95294"/>
            </a:srgbClr>
          </a:solid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349250" indent="-236220" algn="l" rtl="0" eaLnBrk="0">
              <a:lnSpc>
                <a:spcPct val="126000"/>
              </a:lnSpc>
              <a:spcBef>
                <a:spcPts val="5"/>
              </a:spcBef>
            </a:pPr>
            <a:r>
              <a:rPr sz="1300" kern="0" spc="120" dirty="0">
                <a:solidFill>
                  <a:srgbClr val="FFFFFF">
                    <a:alpha val="100000"/>
                  </a:srgbClr>
                </a:solidFill>
                <a:latin typeface="Arial" panose="020B0604020202020204"/>
                <a:ea typeface="Arial" panose="020B0604020202020204"/>
                <a:cs typeface="Arial" panose="020B0604020202020204"/>
              </a:rPr>
              <a:t>duration </a:t>
            </a:r>
            <a:r>
              <a:rPr sz="13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3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1300" kern="0" spc="60" dirty="0">
                <a:solidFill>
                  <a:srgbClr val="FFFFFF">
                    <a:alpha val="100000"/>
                  </a:srgbClr>
                </a:solidFill>
                <a:latin typeface="Arial" panose="020B0604020202020204"/>
                <a:ea typeface="微软雅黑" panose="020B0503020204020204" charset="-122"/>
                <a:cs typeface="Arial" panose="020B0604020202020204"/>
              </a:rPr>
              <a:t>0.033</a:t>
            </a:r>
            <a:endParaRPr sz="1300" dirty="0">
              <a:latin typeface="Arial" panose="020B0604020202020204"/>
              <a:ea typeface="Arial" panose="020B0604020202020204"/>
              <a:cs typeface="Arial" panose="020B0604020202020204"/>
            </a:endParaRPr>
          </a:p>
        </p:txBody>
      </p:sp>
      <p:sp>
        <p:nvSpPr>
          <p:cNvPr id="19" name="textbox 688"/>
          <p:cNvSpPr/>
          <p:nvPr/>
        </p:nvSpPr>
        <p:spPr>
          <a:xfrm>
            <a:off x="2249676" y="2537901"/>
            <a:ext cx="2112519" cy="386460"/>
          </a:xfrm>
          <a:prstGeom prst="rect">
            <a:avLst/>
          </a:prstGeom>
          <a:solidFill>
            <a:srgbClr val="2E7D5E">
              <a:alpha val="100000"/>
            </a:srgbClr>
          </a:solid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196850" indent="-147955" algn="l" rtl="0" eaLnBrk="0">
              <a:lnSpc>
                <a:spcPct val="126000"/>
              </a:lnSpc>
              <a:spcBef>
                <a:spcPts val="5"/>
              </a:spcBef>
            </a:pPr>
            <a:r>
              <a:rPr sz="1300" kern="0" spc="90" dirty="0">
                <a:solidFill>
                  <a:srgbClr val="FFFFFF">
                    <a:alpha val="100000"/>
                  </a:srgbClr>
                </a:solidFill>
                <a:latin typeface="Arial" panose="020B0604020202020204"/>
                <a:ea typeface="Arial" panose="020B0604020202020204"/>
                <a:cs typeface="Arial" panose="020B0604020202020204"/>
              </a:rPr>
              <a:t>nr.employed</a:t>
            </a:r>
            <a:r>
              <a:rPr sz="1300" kern="0" spc="30" dirty="0">
                <a:solidFill>
                  <a:srgbClr val="FFFFFF">
                    <a:alpha val="100000"/>
                  </a:srgbClr>
                </a:solidFill>
                <a:latin typeface="Arial" panose="020B0604020202020204"/>
                <a:ea typeface="Arial" panose="020B0604020202020204"/>
                <a:cs typeface="Arial" panose="020B0604020202020204"/>
              </a:rPr>
              <a:t>  </a:t>
            </a:r>
            <a:r>
              <a:rPr sz="1300" kern="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3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13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1300" kern="0" spc="90" dirty="0">
                <a:solidFill>
                  <a:srgbClr val="FFFFFF">
                    <a:alpha val="100000"/>
                  </a:srgbClr>
                </a:solidFill>
                <a:latin typeface="Arial" panose="020B0604020202020204"/>
                <a:ea typeface="Arial" panose="020B0604020202020204"/>
                <a:cs typeface="Arial" panose="020B0604020202020204"/>
              </a:rPr>
              <a:t>0.469</a:t>
            </a:r>
            <a:endParaRPr sz="1300" dirty="0">
              <a:latin typeface="Arial" panose="020B0604020202020204"/>
              <a:ea typeface="Arial" panose="020B0604020202020204"/>
              <a:cs typeface="Arial" panose="020B0604020202020204"/>
            </a:endParaRPr>
          </a:p>
        </p:txBody>
      </p:sp>
      <p:sp>
        <p:nvSpPr>
          <p:cNvPr id="20" name="textbox 690"/>
          <p:cNvSpPr/>
          <p:nvPr/>
        </p:nvSpPr>
        <p:spPr>
          <a:xfrm>
            <a:off x="3749915" y="3574876"/>
            <a:ext cx="1930909" cy="430888"/>
          </a:xfrm>
          <a:prstGeom prst="rect">
            <a:avLst/>
          </a:prstGeom>
          <a:solidFill>
            <a:srgbClr val="2E7D5E">
              <a:alpha val="100000"/>
            </a:srgbClr>
          </a:solid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300355" indent="-171450" algn="l" rtl="0" eaLnBrk="0">
              <a:lnSpc>
                <a:spcPct val="126000"/>
              </a:lnSpc>
              <a:spcBef>
                <a:spcPts val="5"/>
              </a:spcBef>
            </a:pPr>
            <a:r>
              <a:rPr lang="en-US" sz="1300" kern="0" spc="120" dirty="0">
                <a:solidFill>
                  <a:srgbClr val="FFFFFF">
                    <a:alpha val="100000"/>
                  </a:srgbClr>
                </a:solidFill>
                <a:latin typeface="Arial" panose="020B0604020202020204"/>
                <a:ea typeface="Arial" panose="020B0604020202020204"/>
                <a:cs typeface="Arial" panose="020B0604020202020204"/>
              </a:rPr>
              <a:t>duration</a:t>
            </a:r>
            <a:r>
              <a:rPr sz="1300" kern="0" spc="0" dirty="0">
                <a:solidFill>
                  <a:srgbClr val="FFFFFF">
                    <a:alpha val="100000"/>
                  </a:srgbClr>
                </a:solidFill>
                <a:latin typeface="Arial" panose="020B0604020202020204"/>
                <a:ea typeface="Arial" panose="020B0604020202020204"/>
                <a:cs typeface="Arial" panose="020B0604020202020204"/>
              </a:rPr>
              <a:t>    </a:t>
            </a:r>
            <a:r>
              <a:rPr sz="1300" kern="0" spc="10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3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13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1300" kern="0" spc="100" dirty="0">
                <a:solidFill>
                  <a:srgbClr val="FFFFFF">
                    <a:alpha val="100000"/>
                  </a:srgbClr>
                </a:solidFill>
                <a:latin typeface="Arial" panose="020B0604020202020204"/>
                <a:ea typeface="Arial" panose="020B0604020202020204"/>
                <a:cs typeface="Arial" panose="020B0604020202020204"/>
              </a:rPr>
              <a:t>0.126</a:t>
            </a:r>
            <a:endParaRPr sz="1300" dirty="0">
              <a:latin typeface="Arial" panose="020B0604020202020204"/>
              <a:ea typeface="Arial" panose="020B0604020202020204"/>
              <a:cs typeface="Arial" panose="020B0604020202020204"/>
            </a:endParaRPr>
          </a:p>
        </p:txBody>
      </p:sp>
      <p:sp>
        <p:nvSpPr>
          <p:cNvPr id="21" name="textbox 692"/>
          <p:cNvSpPr/>
          <p:nvPr/>
        </p:nvSpPr>
        <p:spPr>
          <a:xfrm>
            <a:off x="4572571" y="4676324"/>
            <a:ext cx="1143000" cy="571500"/>
          </a:xfrm>
          <a:prstGeom prst="rect">
            <a:avLst/>
          </a:prstGeom>
          <a:solidFill>
            <a:srgbClr val="2E7D5E">
              <a:alpha val="100000"/>
            </a:srgbClr>
          </a:solid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323850" indent="-273050" algn="l" rtl="0" eaLnBrk="0">
              <a:lnSpc>
                <a:spcPct val="126000"/>
              </a:lnSpc>
              <a:spcBef>
                <a:spcPts val="5"/>
              </a:spcBef>
            </a:pPr>
            <a:r>
              <a:rPr lang="en-US" sz="1300" kern="0" spc="80" dirty="0">
                <a:solidFill>
                  <a:srgbClr val="FFFFFF">
                    <a:alpha val="100000"/>
                  </a:srgbClr>
                </a:solidFill>
                <a:latin typeface="Arial" panose="020B0604020202020204"/>
                <a:ea typeface="Arial" panose="020B0604020202020204"/>
                <a:cs typeface="Arial" panose="020B0604020202020204"/>
              </a:rPr>
              <a:t>duration </a:t>
            </a:r>
            <a:r>
              <a:rPr sz="1300" kern="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3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en-US" sz="1300" kern="0" spc="90" dirty="0">
                <a:solidFill>
                  <a:srgbClr val="FFFFFF">
                    <a:alpha val="100000"/>
                  </a:srgbClr>
                </a:solidFill>
                <a:latin typeface="Arial" panose="020B0604020202020204"/>
                <a:ea typeface="微软雅黑" panose="020B0503020204020204" charset="-122"/>
                <a:cs typeface="Arial" panose="020B0604020202020204"/>
              </a:rPr>
              <a:t>0.189</a:t>
            </a:r>
            <a:endParaRPr sz="1300" dirty="0">
              <a:latin typeface="Arial" panose="020B0604020202020204"/>
              <a:ea typeface="Arial" panose="020B0604020202020204"/>
              <a:cs typeface="Arial" panose="020B0604020202020204"/>
            </a:endParaRPr>
          </a:p>
        </p:txBody>
      </p:sp>
      <p:pic>
        <p:nvPicPr>
          <p:cNvPr id="22" name="picture 694"/>
          <p:cNvPicPr>
            <a:picLocks noChangeAspect="1"/>
          </p:cNvPicPr>
          <p:nvPr/>
        </p:nvPicPr>
        <p:blipFill>
          <a:blip r:embed="rId9"/>
          <a:stretch>
            <a:fillRect/>
          </a:stretch>
        </p:blipFill>
        <p:spPr>
          <a:xfrm rot="21600000">
            <a:off x="3305936" y="2938143"/>
            <a:ext cx="19050" cy="666750"/>
          </a:xfrm>
          <a:prstGeom prst="rect">
            <a:avLst/>
          </a:prstGeom>
        </p:spPr>
      </p:pic>
      <p:pic>
        <p:nvPicPr>
          <p:cNvPr id="23" name="picture 696"/>
          <p:cNvPicPr>
            <a:picLocks noChangeAspect="1"/>
          </p:cNvPicPr>
          <p:nvPr/>
        </p:nvPicPr>
        <p:blipFill>
          <a:blip r:embed="rId10"/>
          <a:stretch>
            <a:fillRect/>
          </a:stretch>
        </p:blipFill>
        <p:spPr>
          <a:xfrm rot="21600000">
            <a:off x="2822586" y="3581767"/>
            <a:ext cx="952500" cy="19050"/>
          </a:xfrm>
          <a:prstGeom prst="rect">
            <a:avLst/>
          </a:prstGeom>
        </p:spPr>
      </p:pic>
      <p:pic>
        <p:nvPicPr>
          <p:cNvPr id="24" name="picture 696"/>
          <p:cNvPicPr>
            <a:picLocks noChangeAspect="1"/>
          </p:cNvPicPr>
          <p:nvPr/>
        </p:nvPicPr>
        <p:blipFill>
          <a:blip r:embed="rId10"/>
          <a:stretch>
            <a:fillRect/>
          </a:stretch>
        </p:blipFill>
        <p:spPr>
          <a:xfrm rot="18637121">
            <a:off x="1259470" y="4302215"/>
            <a:ext cx="952500" cy="19050"/>
          </a:xfrm>
          <a:prstGeom prst="rect">
            <a:avLst/>
          </a:prstGeom>
        </p:spPr>
      </p:pic>
      <p:pic>
        <p:nvPicPr>
          <p:cNvPr id="25" name="picture 696"/>
          <p:cNvPicPr>
            <a:picLocks noChangeAspect="1"/>
          </p:cNvPicPr>
          <p:nvPr/>
        </p:nvPicPr>
        <p:blipFill>
          <a:blip r:embed="rId10"/>
          <a:stretch>
            <a:fillRect/>
          </a:stretch>
        </p:blipFill>
        <p:spPr>
          <a:xfrm rot="18637121">
            <a:off x="3756818" y="4363941"/>
            <a:ext cx="952500" cy="19050"/>
          </a:xfrm>
          <a:prstGeom prst="rect">
            <a:avLst/>
          </a:prstGeom>
        </p:spPr>
      </p:pic>
      <p:pic>
        <p:nvPicPr>
          <p:cNvPr id="26" name="picture 696"/>
          <p:cNvPicPr>
            <a:picLocks noChangeAspect="1"/>
          </p:cNvPicPr>
          <p:nvPr/>
        </p:nvPicPr>
        <p:blipFill>
          <a:blip r:embed="rId10"/>
          <a:stretch>
            <a:fillRect/>
          </a:stretch>
        </p:blipFill>
        <p:spPr>
          <a:xfrm rot="2451906">
            <a:off x="1891693" y="4330216"/>
            <a:ext cx="952500" cy="19050"/>
          </a:xfrm>
          <a:prstGeom prst="rect">
            <a:avLst/>
          </a:prstGeom>
        </p:spPr>
      </p:pic>
      <p:pic>
        <p:nvPicPr>
          <p:cNvPr id="27" name="picture 696"/>
          <p:cNvPicPr>
            <a:picLocks noChangeAspect="1"/>
          </p:cNvPicPr>
          <p:nvPr/>
        </p:nvPicPr>
        <p:blipFill>
          <a:blip r:embed="rId10"/>
          <a:stretch>
            <a:fillRect/>
          </a:stretch>
        </p:blipFill>
        <p:spPr>
          <a:xfrm rot="2451906">
            <a:off x="4437768" y="4341134"/>
            <a:ext cx="952500" cy="19050"/>
          </a:xfrm>
          <a:prstGeom prst="rect">
            <a:avLst/>
          </a:prstGeom>
        </p:spPr>
      </p:pic>
      <p:sp>
        <p:nvSpPr>
          <p:cNvPr id="28" name="文本框 27"/>
          <p:cNvSpPr txBox="1"/>
          <p:nvPr/>
        </p:nvSpPr>
        <p:spPr>
          <a:xfrm>
            <a:off x="1184845" y="6063666"/>
            <a:ext cx="5116259" cy="323165"/>
          </a:xfrm>
          <a:prstGeom prst="rect">
            <a:avLst/>
          </a:prstGeom>
          <a:noFill/>
        </p:spPr>
        <p:txBody>
          <a:bodyPr wrap="square">
            <a:spAutoFit/>
          </a:bodyPr>
          <a:lstStyle/>
          <a:p>
            <a:r>
              <a:rPr lang="en-US" altLang="zh-CN" sz="1500" kern="0" spc="-10" dirty="0">
                <a:solidFill>
                  <a:srgbClr val="3E7D65">
                    <a:alpha val="100000"/>
                  </a:srgbClr>
                </a:solidFill>
                <a:latin typeface="微软雅黑" panose="020B0503020204020204" charset="-122"/>
                <a:ea typeface="微软雅黑" panose="020B0503020204020204" charset="-122"/>
              </a:rPr>
              <a:t>*</a:t>
            </a:r>
            <a:r>
              <a:rPr lang="zh-CN" altLang="zh-CN" sz="1500" kern="0" spc="-10" dirty="0">
                <a:solidFill>
                  <a:srgbClr val="3E7D65">
                    <a:alpha val="100000"/>
                  </a:srgbClr>
                </a:solidFill>
                <a:latin typeface="微软雅黑" panose="020B0503020204020204" charset="-122"/>
                <a:ea typeface="微软雅黑" panose="020B0503020204020204" charset="-122"/>
              </a:rPr>
              <a:t>仅展示了树的前</a:t>
            </a:r>
            <a:r>
              <a:rPr lang="en-US" altLang="zh-CN" sz="1500" kern="0" spc="-10" dirty="0">
                <a:solidFill>
                  <a:srgbClr val="3E7D65">
                    <a:alpha val="100000"/>
                  </a:srgbClr>
                </a:solidFill>
                <a:latin typeface="微软雅黑" panose="020B0503020204020204" charset="-122"/>
                <a:ea typeface="微软雅黑" panose="020B0503020204020204" charset="-122"/>
              </a:rPr>
              <a:t>3</a:t>
            </a:r>
            <a:r>
              <a:rPr lang="zh-CN" altLang="zh-CN" sz="1500" kern="0" spc="-10" dirty="0">
                <a:solidFill>
                  <a:srgbClr val="3E7D65">
                    <a:alpha val="100000"/>
                  </a:srgbClr>
                </a:solidFill>
                <a:latin typeface="微软雅黑" panose="020B0503020204020204" charset="-122"/>
                <a:ea typeface="微软雅黑" panose="020B0503020204020204" charset="-122"/>
              </a:rPr>
              <a:t>层结构，以避免图形过于复杂</a:t>
            </a:r>
            <a:endParaRPr lang="zh-CN" altLang="en-US" sz="1500" kern="0" spc="-10" dirty="0">
              <a:solidFill>
                <a:srgbClr val="3E7D65">
                  <a:alpha val="100000"/>
                </a:srgbClr>
              </a:solidFill>
              <a:latin typeface="微软雅黑" panose="020B0503020204020204" charset="-122"/>
              <a:ea typeface="微软雅黑" panose="020B0503020204020204" charset="-122"/>
            </a:endParaRPr>
          </a:p>
        </p:txBody>
      </p:sp>
      <p:sp>
        <p:nvSpPr>
          <p:cNvPr id="29" name="文本框 28"/>
          <p:cNvSpPr txBox="1"/>
          <p:nvPr/>
        </p:nvSpPr>
        <p:spPr>
          <a:xfrm>
            <a:off x="2467470" y="4933856"/>
            <a:ext cx="1894725" cy="1015663"/>
          </a:xfrm>
          <a:prstGeom prst="rect">
            <a:avLst/>
          </a:prstGeom>
          <a:noFill/>
        </p:spPr>
        <p:txBody>
          <a:bodyPr wrap="square">
            <a:spAutoFit/>
          </a:bodyPr>
          <a:lstStyle/>
          <a:p>
            <a:r>
              <a:rPr lang="en-US" altLang="zh-CN" sz="6000" kern="0" spc="-10" dirty="0">
                <a:solidFill>
                  <a:srgbClr val="3E7D65">
                    <a:alpha val="100000"/>
                  </a:srgbClr>
                </a:solidFill>
                <a:latin typeface="微软雅黑" panose="020B0503020204020204" charset="-122"/>
                <a:ea typeface="微软雅黑" panose="020B0503020204020204" charset="-122"/>
              </a:rPr>
              <a:t>… …</a:t>
            </a:r>
            <a:endParaRPr lang="zh-CN" altLang="en-US" sz="6000" kern="0" spc="-10" dirty="0">
              <a:solidFill>
                <a:srgbClr val="3E7D65">
                  <a:alpha val="100000"/>
                </a:srgbClr>
              </a:solidFill>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700"/>
          <p:cNvPicPr>
            <a:picLocks noChangeAspect="1"/>
          </p:cNvPicPr>
          <p:nvPr/>
        </p:nvPicPr>
        <p:blipFill>
          <a:blip r:embed="rId1"/>
          <a:stretch>
            <a:fillRect/>
          </a:stretch>
        </p:blipFill>
        <p:spPr>
          <a:xfrm rot="21600000">
            <a:off x="0" y="0"/>
            <a:ext cx="12192000" cy="6858000"/>
          </a:xfrm>
          <a:prstGeom prst="rect">
            <a:avLst/>
          </a:prstGeom>
        </p:spPr>
      </p:pic>
      <p:pic>
        <p:nvPicPr>
          <p:cNvPr id="35" name="picture 702"/>
          <p:cNvPicPr>
            <a:picLocks noChangeAspect="1"/>
          </p:cNvPicPr>
          <p:nvPr/>
        </p:nvPicPr>
        <p:blipFill>
          <a:blip r:embed="rId2"/>
          <a:stretch>
            <a:fillRect/>
          </a:stretch>
        </p:blipFill>
        <p:spPr>
          <a:xfrm rot="21600000">
            <a:off x="669215" y="393676"/>
            <a:ext cx="10853571" cy="6209194"/>
          </a:xfrm>
          <a:prstGeom prst="rect">
            <a:avLst/>
          </a:prstGeom>
        </p:spPr>
      </p:pic>
      <p:sp>
        <p:nvSpPr>
          <p:cNvPr id="36" name="textbox 704"/>
          <p:cNvSpPr/>
          <p:nvPr/>
        </p:nvSpPr>
        <p:spPr>
          <a:xfrm>
            <a:off x="6475591" y="4072889"/>
            <a:ext cx="4822825" cy="1703168"/>
          </a:xfrm>
          <a:prstGeom prst="rect">
            <a:avLst/>
          </a:prstGeom>
          <a:noFill/>
          <a:ln w="0" cap="flat">
            <a:noFill/>
            <a:prstDash val="solid"/>
            <a:miter lim="0"/>
          </a:ln>
        </p:spPr>
        <p:txBody>
          <a:bodyPr vert="horz" wrap="square" lIns="0" tIns="0" rIns="0" bIns="0"/>
          <a:lstStyle/>
          <a:p>
            <a:pPr algn="l" rtl="0" eaLnBrk="0">
              <a:lnSpc>
                <a:spcPct val="95000"/>
              </a:lnSpc>
            </a:pPr>
            <a:endParaRPr sz="100" dirty="0">
              <a:latin typeface="Arial" panose="020B0604020202020204"/>
              <a:ea typeface="Arial" panose="020B0604020202020204"/>
              <a:cs typeface="Arial" panose="020B0604020202020204"/>
            </a:endParaRPr>
          </a:p>
          <a:p>
            <a:pPr marL="12700" indent="7620" algn="l" rtl="0" eaLnBrk="0">
              <a:lnSpc>
                <a:spcPct val="108000"/>
              </a:lnSpc>
              <a:tabLst>
                <a:tab pos="17907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所有模型都一致认为</a:t>
            </a:r>
            <a:r>
              <a:rPr sz="1500" b="1"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通话时长</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是最重要的预测因子</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，其</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次是</a:t>
            </a:r>
            <a:r>
              <a:rPr sz="1500" kern="0" spc="-1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年龄</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和</a:t>
            </a:r>
            <a:r>
              <a:rPr lang="zh-CN" altLang="en-US"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几个</a:t>
            </a:r>
            <a:r>
              <a:rPr sz="1500" kern="0" spc="-1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宏观经济指标</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marL="30480" algn="l" rtl="0" eaLnBrk="0">
              <a:lnSpc>
                <a:spcPts val="2425"/>
              </a:lnSpc>
              <a:spcBef>
                <a:spcPts val="535"/>
              </a:spcBef>
              <a:tabLst>
                <a:tab pos="283845" algn="l"/>
              </a:tabLst>
            </a:pPr>
            <a:r>
              <a:rPr lang="en-US" sz="1000" dirty="0">
                <a:latin typeface="Arial" panose="020B0604020202020204"/>
                <a:ea typeface="微软雅黑" panose="020B0503020204020204" charset="-122"/>
                <a:cs typeface="Arial" panose="020B0604020202020204"/>
              </a:rPr>
              <a:t>          </a:t>
            </a:r>
            <a:r>
              <a:rPr sz="2700" kern="0" spc="10" baseline="800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业务意义</a:t>
            </a:r>
            <a:endParaRPr sz="2700" baseline="8000" dirty="0">
              <a:latin typeface="微软雅黑" panose="020B0503020204020204" charset="-122"/>
              <a:ea typeface="微软雅黑" panose="020B0503020204020204" charset="-122"/>
              <a:cs typeface="微软雅黑" panose="020B0503020204020204" charset="-122"/>
            </a:endParaRPr>
          </a:p>
          <a:p>
            <a:pPr marL="175895" algn="l" rtl="0" eaLnBrk="0">
              <a:lnSpc>
                <a:spcPts val="1815"/>
              </a:lnSpc>
              <a:tabLst>
                <a:tab pos="347345" algn="l"/>
              </a:tabLst>
            </a:pPr>
            <a:r>
              <a:rPr lang="en-US" sz="1000" dirty="0">
                <a:latin typeface="Arial" panose="020B0604020202020204"/>
                <a:ea typeface="微软雅黑" panose="020B0503020204020204" charset="-122"/>
                <a:cs typeface="Arial" panose="020B0604020202020204"/>
              </a:rPr>
              <a:t>         </a:t>
            </a:r>
            <a:endParaRPr sz="1300" dirty="0">
              <a:latin typeface="微软雅黑" panose="020B0503020204020204" charset="-122"/>
              <a:ea typeface="微软雅黑" panose="020B0503020204020204" charset="-122"/>
              <a:cs typeface="微软雅黑" panose="020B0503020204020204" charset="-122"/>
            </a:endParaRPr>
          </a:p>
        </p:txBody>
      </p:sp>
      <p:pic>
        <p:nvPicPr>
          <p:cNvPr id="37" name="picture 706"/>
          <p:cNvPicPr>
            <a:picLocks noChangeAspect="1"/>
          </p:cNvPicPr>
          <p:nvPr/>
        </p:nvPicPr>
        <p:blipFill>
          <a:blip r:embed="rId3"/>
          <a:stretch>
            <a:fillRect/>
          </a:stretch>
        </p:blipFill>
        <p:spPr>
          <a:xfrm rot="21600000">
            <a:off x="6545538" y="5498012"/>
            <a:ext cx="171450" cy="230885"/>
          </a:xfrm>
          <a:prstGeom prst="rect">
            <a:avLst/>
          </a:prstGeom>
        </p:spPr>
      </p:pic>
      <p:pic>
        <p:nvPicPr>
          <p:cNvPr id="38" name="picture 708"/>
          <p:cNvPicPr>
            <a:picLocks noChangeAspect="1"/>
          </p:cNvPicPr>
          <p:nvPr/>
        </p:nvPicPr>
        <p:blipFill>
          <a:blip r:embed="rId4"/>
          <a:stretch>
            <a:fillRect/>
          </a:stretch>
        </p:blipFill>
        <p:spPr>
          <a:xfrm rot="21600000">
            <a:off x="6398965" y="4991452"/>
            <a:ext cx="253593" cy="307847"/>
          </a:xfrm>
          <a:prstGeom prst="rect">
            <a:avLst/>
          </a:prstGeom>
        </p:spPr>
      </p:pic>
      <p:pic>
        <p:nvPicPr>
          <p:cNvPr id="39" name="picture 710"/>
          <p:cNvPicPr>
            <a:picLocks noChangeAspect="1"/>
          </p:cNvPicPr>
          <p:nvPr/>
        </p:nvPicPr>
        <p:blipFill>
          <a:blip r:embed="rId5"/>
          <a:stretch>
            <a:fillRect/>
          </a:stretch>
        </p:blipFill>
        <p:spPr>
          <a:xfrm rot="21600000">
            <a:off x="6468333" y="4108069"/>
            <a:ext cx="158495" cy="192405"/>
          </a:xfrm>
          <a:prstGeom prst="rect">
            <a:avLst/>
          </a:prstGeom>
        </p:spPr>
      </p:pic>
      <p:sp>
        <p:nvSpPr>
          <p:cNvPr id="40" name="textbox 712"/>
          <p:cNvSpPr/>
          <p:nvPr/>
        </p:nvSpPr>
        <p:spPr>
          <a:xfrm>
            <a:off x="663194" y="471170"/>
            <a:ext cx="4901565" cy="1557656"/>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u="sng" kern="0" spc="-2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特征</a:t>
            </a:r>
            <a:r>
              <a:rPr sz="30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重要性分析</a:t>
            </a:r>
            <a:endParaRPr sz="3000" dirty="0">
              <a:latin typeface="微软雅黑" panose="020B0503020204020204" charset="-122"/>
              <a:ea typeface="微软雅黑" panose="020B0503020204020204" charset="-122"/>
              <a:cs typeface="微软雅黑" panose="020B0503020204020204" charset="-122"/>
            </a:endParaRPr>
          </a:p>
          <a:p>
            <a:pPr algn="l" rtl="0" eaLnBrk="0">
              <a:lnSpc>
                <a:spcPct val="134000"/>
              </a:lnSpc>
            </a:pPr>
            <a:endParaRPr sz="1000" dirty="0">
              <a:latin typeface="Arial" panose="020B0604020202020204"/>
              <a:ea typeface="Arial" panose="020B0604020202020204"/>
              <a:cs typeface="Arial" panose="020B0604020202020204"/>
            </a:endParaRPr>
          </a:p>
          <a:p>
            <a:pPr algn="l" rtl="0" eaLnBrk="0">
              <a:lnSpc>
                <a:spcPct val="134000"/>
              </a:lnSpc>
            </a:pPr>
            <a:endParaRPr sz="1000" dirty="0">
              <a:latin typeface="Arial" panose="020B0604020202020204"/>
              <a:ea typeface="Arial" panose="020B0604020202020204"/>
              <a:cs typeface="Arial" panose="020B0604020202020204"/>
            </a:endParaRPr>
          </a:p>
          <a:p>
            <a:pPr marL="279400" algn="l" rtl="0" eaLnBrk="0">
              <a:lnSpc>
                <a:spcPts val="2425"/>
              </a:lnSpc>
              <a:spcBef>
                <a:spcPts val="530"/>
              </a:spcBef>
              <a:tabLst>
                <a:tab pos="508000"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25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2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分析方法</a:t>
            </a:r>
            <a:endParaRPr sz="2700" baseline="8000" dirty="0">
              <a:latin typeface="微软雅黑" panose="020B0503020204020204" charset="-122"/>
              <a:ea typeface="微软雅黑" panose="020B0503020204020204" charset="-122"/>
              <a:cs typeface="微软雅黑" panose="020B0503020204020204" charset="-122"/>
            </a:endParaRPr>
          </a:p>
          <a:p>
            <a:pPr algn="l" rtl="0" eaLnBrk="0">
              <a:lnSpc>
                <a:spcPct val="126000"/>
              </a:lnSpc>
            </a:pPr>
            <a:endParaRPr sz="1000" dirty="0">
              <a:latin typeface="Arial" panose="020B0604020202020204"/>
              <a:ea typeface="Arial" panose="020B0604020202020204"/>
              <a:cs typeface="Arial" panose="020B0604020202020204"/>
            </a:endParaRPr>
          </a:p>
          <a:p>
            <a:pPr marL="247650" algn="l" rtl="0" eaLnBrk="0">
              <a:lnSpc>
                <a:spcPct val="150000"/>
              </a:lnSpc>
              <a:spcBef>
                <a:spcPts val="460"/>
              </a:spcBef>
            </a:pP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采用基于</a:t>
            </a:r>
            <a:r>
              <a:rPr sz="1500" kern="0" spc="-1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不纯度减少</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的特征重要性</a:t>
            </a:r>
            <a:r>
              <a:rPr sz="1500" kern="0" spc="-3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来评估各输入变量对</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模型预测结果的贡献</a:t>
            </a:r>
            <a:r>
              <a:rPr sz="15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程度</a:t>
            </a:r>
            <a:r>
              <a:rPr lang="zh-CN" altLang="en-US"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endParaRPr lang="en-US" altLang="zh-CN"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pPr marL="247650" algn="l" rtl="0" eaLnBrk="0">
              <a:lnSpc>
                <a:spcPct val="150000"/>
              </a:lnSpc>
              <a:spcBef>
                <a:spcPts val="460"/>
              </a:spcBef>
            </a:pPr>
            <a:r>
              <a:rPr lang="zh-CN" altLang="en-US"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该指标通过计算每个特征在模型构建的所有决策树中用于分割节点时带来的不纯度减少量的平均值来衡量。</a:t>
            </a:r>
            <a:endParaRPr lang="en-US" altLang="zh-CN"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pPr marL="247650" algn="l" rtl="0" eaLnBrk="0">
              <a:lnSpc>
                <a:spcPct val="150000"/>
              </a:lnSpc>
              <a:spcBef>
                <a:spcPts val="460"/>
              </a:spcBef>
            </a:pPr>
            <a:r>
              <a:rPr lang="zh-CN" altLang="en-US"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特征的不纯度减少量越大，表明其对模型决策的贡献越大，重要性得分也越高。</a:t>
            </a:r>
            <a:endParaRPr sz="1500" dirty="0">
              <a:latin typeface="微软雅黑" panose="020B0503020204020204" charset="-122"/>
              <a:ea typeface="微软雅黑" panose="020B0503020204020204" charset="-122"/>
              <a:cs typeface="微软雅黑" panose="020B0503020204020204" charset="-122"/>
            </a:endParaRPr>
          </a:p>
        </p:txBody>
      </p:sp>
      <p:pic>
        <p:nvPicPr>
          <p:cNvPr id="41" name="picture 714"/>
          <p:cNvPicPr>
            <a:picLocks noChangeAspect="1"/>
          </p:cNvPicPr>
          <p:nvPr/>
        </p:nvPicPr>
        <p:blipFill>
          <a:blip r:embed="rId6"/>
          <a:stretch>
            <a:fillRect/>
          </a:stretch>
        </p:blipFill>
        <p:spPr>
          <a:xfrm rot="21600000">
            <a:off x="942975" y="1379601"/>
            <a:ext cx="228600" cy="307847"/>
          </a:xfrm>
          <a:prstGeom prst="rect">
            <a:avLst/>
          </a:prstGeom>
        </p:spPr>
      </p:pic>
      <p:graphicFrame>
        <p:nvGraphicFramePr>
          <p:cNvPr id="42" name="table 716"/>
          <p:cNvGraphicFramePr>
            <a:graphicFrameLocks noGrp="1"/>
          </p:cNvGraphicFramePr>
          <p:nvPr/>
        </p:nvGraphicFramePr>
        <p:xfrm>
          <a:off x="6475591" y="1886161"/>
          <a:ext cx="4809490" cy="1943100"/>
        </p:xfrm>
        <a:graphic>
          <a:graphicData uri="http://schemas.openxmlformats.org/drawingml/2006/table">
            <a:tbl>
              <a:tblPr/>
              <a:tblGrid>
                <a:gridCol w="2404745"/>
                <a:gridCol w="2404745"/>
              </a:tblGrid>
              <a:tr h="1943100">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a:lnL>
                      <a:noFill/>
                    </a:lnL>
                    <a:lnR>
                      <a:noFill/>
                    </a:lnR>
                    <a:lnT>
                      <a:noFill/>
                    </a:lnT>
                    <a:lnB>
                      <a:noFill/>
                    </a:lnB>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a:lnL>
                      <a:noFill/>
                    </a:lnL>
                    <a:lnR>
                      <a:noFill/>
                    </a:lnR>
                    <a:lnT>
                      <a:noFill/>
                    </a:lnT>
                    <a:lnB>
                      <a:noFill/>
                    </a:lnB>
                  </a:tcPr>
                </a:tc>
              </a:tr>
            </a:tbl>
          </a:graphicData>
        </a:graphic>
      </p:graphicFrame>
      <p:sp>
        <p:nvSpPr>
          <p:cNvPr id="43" name="textbox 718"/>
          <p:cNvSpPr/>
          <p:nvPr/>
        </p:nvSpPr>
        <p:spPr>
          <a:xfrm>
            <a:off x="888661" y="4844132"/>
            <a:ext cx="4812029" cy="107886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425"/>
              </a:lnSpc>
              <a:tabLst>
                <a:tab pos="292100"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15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2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关键发现</a:t>
            </a:r>
            <a:endParaRPr sz="2700" baseline="8000" dirty="0">
              <a:latin typeface="微软雅黑" panose="020B0503020204020204" charset="-122"/>
              <a:ea typeface="微软雅黑" panose="020B0503020204020204" charset="-122"/>
              <a:cs typeface="微软雅黑" panose="020B0503020204020204" charset="-122"/>
            </a:endParaRPr>
          </a:p>
          <a:p>
            <a:pPr algn="l" rtl="0" eaLnBrk="0">
              <a:lnSpc>
                <a:spcPct val="107000"/>
              </a:lnSpc>
            </a:pPr>
            <a:endParaRPr sz="12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381000" indent="-285750" algn="l" rtl="0" eaLnBrk="0">
              <a:lnSpc>
                <a:spcPct val="120000"/>
              </a:lnSpc>
              <a:tabLst>
                <a:tab pos="133350" algn="l"/>
              </a:tabLst>
            </a:pPr>
            <a:r>
              <a:rPr sz="1500" kern="0" spc="0" dirty="0">
                <a:solidFill>
                  <a:srgbClr val="2E7D5E">
                    <a:alpha val="100000"/>
                  </a:srgbClr>
                </a:solidFill>
                <a:latin typeface="Arial" panose="020B0604020202020204"/>
                <a:ea typeface="Arial" panose="020B0604020202020204"/>
                <a:cs typeface="Arial" panose="020B0604020202020204"/>
              </a:rPr>
              <a:t>	</a:t>
            </a:r>
            <a:r>
              <a:rPr sz="1500" kern="0" spc="70" dirty="0">
                <a:solidFill>
                  <a:srgbClr val="2E7D5E">
                    <a:alpha val="100000"/>
                  </a:srgbClr>
                </a:solidFill>
                <a:latin typeface="Arial" panose="020B0604020202020204"/>
                <a:ea typeface="Arial" panose="020B0604020202020204"/>
                <a:cs typeface="Arial" panose="020B0604020202020204"/>
              </a:rPr>
              <a:t>    </a:t>
            </a:r>
            <a:r>
              <a:rPr sz="1500" kern="0" spc="0" dirty="0">
                <a:solidFill>
                  <a:srgbClr val="2E7D5E">
                    <a:alpha val="100000"/>
                  </a:srgbClr>
                </a:solidFill>
                <a:latin typeface="Arial" panose="020B0604020202020204"/>
                <a:ea typeface="Arial" panose="020B0604020202020204"/>
                <a:cs typeface="Arial" panose="020B0604020202020204"/>
              </a:rPr>
              <a:t>duration</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（通话时长）</a:t>
            </a:r>
            <a:r>
              <a:rPr sz="1500" kern="0" spc="-3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在绝大部分模型中均</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占据极其</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重要的地位</a:t>
            </a:r>
            <a:r>
              <a:rPr sz="1500" kern="0" spc="-2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与探索性分析结果一致</a:t>
            </a:r>
            <a:endParaRPr lang="en-US"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44" name="picture 720"/>
          <p:cNvPicPr>
            <a:picLocks noChangeAspect="1"/>
          </p:cNvPicPr>
          <p:nvPr/>
        </p:nvPicPr>
        <p:blipFill>
          <a:blip r:embed="rId7"/>
          <a:stretch>
            <a:fillRect/>
          </a:stretch>
        </p:blipFill>
        <p:spPr>
          <a:xfrm rot="21600000">
            <a:off x="974370" y="5398752"/>
            <a:ext cx="38404" cy="230885"/>
          </a:xfrm>
          <a:prstGeom prst="rect">
            <a:avLst/>
          </a:prstGeom>
        </p:spPr>
      </p:pic>
      <p:pic>
        <p:nvPicPr>
          <p:cNvPr id="45" name="picture 722"/>
          <p:cNvPicPr>
            <a:picLocks noChangeAspect="1"/>
          </p:cNvPicPr>
          <p:nvPr/>
        </p:nvPicPr>
        <p:blipFill>
          <a:blip r:embed="rId8"/>
          <a:stretch>
            <a:fillRect/>
          </a:stretch>
        </p:blipFill>
        <p:spPr>
          <a:xfrm rot="21600000">
            <a:off x="893245" y="4876863"/>
            <a:ext cx="279806" cy="307847"/>
          </a:xfrm>
          <a:prstGeom prst="rect">
            <a:avLst/>
          </a:prstGeom>
        </p:spPr>
      </p:pic>
      <p:sp>
        <p:nvSpPr>
          <p:cNvPr id="48" name="textbox 728"/>
          <p:cNvSpPr/>
          <p:nvPr/>
        </p:nvSpPr>
        <p:spPr>
          <a:xfrm>
            <a:off x="6475591" y="1886161"/>
            <a:ext cx="2333625" cy="5524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65100" algn="l" rtl="0" eaLnBrk="0">
              <a:lnSpc>
                <a:spcPts val="2120"/>
              </a:lnSpc>
              <a:spcBef>
                <a:spcPts val="0"/>
              </a:spcBef>
              <a:tabLst>
                <a:tab pos="386715" algn="l"/>
              </a:tabLst>
            </a:pPr>
            <a:r>
              <a:rPr sz="13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17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000" kern="0" spc="30" baseline="20000" dirty="0">
                <a:solidFill>
                  <a:srgbClr val="154734">
                    <a:alpha val="100000"/>
                  </a:srgbClr>
                </a:solidFill>
                <a:latin typeface="微软雅黑" panose="020B0503020204020204" charset="-122"/>
                <a:ea typeface="微软雅黑" panose="020B0503020204020204" charset="-122"/>
                <a:cs typeface="微软雅黑" panose="020B0503020204020204" charset="-122"/>
              </a:rPr>
              <a:t>决策树</a:t>
            </a:r>
            <a:endParaRPr sz="2000" baseline="20000" dirty="0">
              <a:latin typeface="微软雅黑" panose="020B0503020204020204" charset="-122"/>
              <a:ea typeface="微软雅黑" panose="020B0503020204020204" charset="-122"/>
              <a:cs typeface="微软雅黑" panose="020B0503020204020204" charset="-122"/>
            </a:endParaRPr>
          </a:p>
        </p:txBody>
      </p:sp>
      <p:pic>
        <p:nvPicPr>
          <p:cNvPr id="49" name="picture 730"/>
          <p:cNvPicPr>
            <a:picLocks noChangeAspect="1"/>
          </p:cNvPicPr>
          <p:nvPr/>
        </p:nvPicPr>
        <p:blipFill>
          <a:blip r:embed="rId9"/>
          <a:stretch>
            <a:fillRect/>
          </a:stretch>
        </p:blipFill>
        <p:spPr>
          <a:xfrm rot="21600000">
            <a:off x="6640869" y="2027702"/>
            <a:ext cx="221894" cy="269368"/>
          </a:xfrm>
          <a:prstGeom prst="rect">
            <a:avLst/>
          </a:prstGeom>
        </p:spPr>
      </p:pic>
      <p:sp>
        <p:nvSpPr>
          <p:cNvPr id="50" name="textbox 732"/>
          <p:cNvSpPr/>
          <p:nvPr/>
        </p:nvSpPr>
        <p:spPr>
          <a:xfrm>
            <a:off x="6475591" y="2581486"/>
            <a:ext cx="2333625" cy="5524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231775" algn="l" rtl="0" eaLnBrk="0">
              <a:lnSpc>
                <a:spcPts val="2120"/>
              </a:lnSpc>
              <a:spcBef>
                <a:spcPts val="0"/>
              </a:spcBef>
              <a:tabLst>
                <a:tab pos="320040" algn="l"/>
              </a:tabLst>
            </a:pPr>
            <a:r>
              <a:rPr sz="1300" kern="0" spc="0" dirty="0">
                <a:solidFill>
                  <a:srgbClr val="154734">
                    <a:alpha val="100000"/>
                  </a:srgbClr>
                </a:solidFill>
                <a:latin typeface="Arial" panose="020B0604020202020204"/>
                <a:ea typeface="Arial" panose="020B0604020202020204"/>
                <a:cs typeface="Arial" panose="020B0604020202020204"/>
              </a:rPr>
              <a:t>	</a:t>
            </a:r>
            <a:r>
              <a:rPr sz="1300" kern="0" spc="40" dirty="0">
                <a:solidFill>
                  <a:srgbClr val="154734">
                    <a:alpha val="100000"/>
                  </a:srgbClr>
                </a:solidFill>
                <a:latin typeface="Arial" panose="020B0604020202020204"/>
                <a:ea typeface="Arial" panose="020B0604020202020204"/>
                <a:cs typeface="Arial" panose="020B0604020202020204"/>
              </a:rPr>
              <a:t>    </a:t>
            </a:r>
            <a:r>
              <a:rPr sz="2000" kern="0" spc="80" baseline="12000" dirty="0">
                <a:solidFill>
                  <a:srgbClr val="154734">
                    <a:alpha val="100000"/>
                  </a:srgbClr>
                </a:solidFill>
                <a:latin typeface="Arial" panose="020B0604020202020204"/>
                <a:ea typeface="Arial" panose="020B0604020202020204"/>
                <a:cs typeface="Arial" panose="020B0604020202020204"/>
              </a:rPr>
              <a:t>AdaBoost</a:t>
            </a:r>
            <a:endParaRPr sz="2000" baseline="12000" dirty="0">
              <a:latin typeface="Arial" panose="020B0604020202020204"/>
              <a:ea typeface="Arial" panose="020B0604020202020204"/>
              <a:cs typeface="Arial" panose="020B0604020202020204"/>
            </a:endParaRPr>
          </a:p>
        </p:txBody>
      </p:sp>
      <p:pic>
        <p:nvPicPr>
          <p:cNvPr id="51" name="picture 734"/>
          <p:cNvPicPr>
            <a:picLocks noChangeAspect="1"/>
          </p:cNvPicPr>
          <p:nvPr/>
        </p:nvPicPr>
        <p:blipFill>
          <a:blip r:embed="rId10"/>
          <a:stretch>
            <a:fillRect/>
          </a:stretch>
        </p:blipFill>
        <p:spPr>
          <a:xfrm rot="21600000">
            <a:off x="6707544" y="2723027"/>
            <a:ext cx="88544" cy="269367"/>
          </a:xfrm>
          <a:prstGeom prst="rect">
            <a:avLst/>
          </a:prstGeom>
        </p:spPr>
      </p:pic>
      <p:sp>
        <p:nvSpPr>
          <p:cNvPr id="52" name="textbox 736"/>
          <p:cNvSpPr/>
          <p:nvPr/>
        </p:nvSpPr>
        <p:spPr>
          <a:xfrm>
            <a:off x="6475591" y="3276811"/>
            <a:ext cx="2333625" cy="5524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65100" algn="l" rtl="0" eaLnBrk="0">
              <a:lnSpc>
                <a:spcPts val="2120"/>
              </a:lnSpc>
              <a:spcBef>
                <a:spcPts val="0"/>
              </a:spcBef>
              <a:tabLst>
                <a:tab pos="382270" algn="l"/>
              </a:tabLst>
            </a:pPr>
            <a:r>
              <a:rPr sz="1300" kern="0" spc="0" dirty="0">
                <a:solidFill>
                  <a:srgbClr val="154734">
                    <a:alpha val="100000"/>
                  </a:srgbClr>
                </a:solidFill>
                <a:latin typeface="Arial" panose="020B0604020202020204"/>
                <a:ea typeface="Arial" panose="020B0604020202020204"/>
                <a:cs typeface="Arial" panose="020B0604020202020204"/>
              </a:rPr>
              <a:t>	</a:t>
            </a:r>
            <a:r>
              <a:rPr sz="1300" kern="0" spc="30" dirty="0">
                <a:solidFill>
                  <a:srgbClr val="154734">
                    <a:alpha val="100000"/>
                  </a:srgbClr>
                </a:solidFill>
                <a:latin typeface="Arial" panose="020B0604020202020204"/>
                <a:ea typeface="Arial" panose="020B0604020202020204"/>
                <a:cs typeface="Arial" panose="020B0604020202020204"/>
              </a:rPr>
              <a:t>   </a:t>
            </a:r>
            <a:r>
              <a:rPr sz="2000" kern="0" spc="40" baseline="14000" dirty="0">
                <a:solidFill>
                  <a:srgbClr val="154734">
                    <a:alpha val="100000"/>
                  </a:srgbClr>
                </a:solidFill>
                <a:latin typeface="Arial" panose="020B0604020202020204"/>
                <a:ea typeface="Arial" panose="020B0604020202020204"/>
                <a:cs typeface="Arial" panose="020B0604020202020204"/>
              </a:rPr>
              <a:t>XGBoost</a:t>
            </a:r>
            <a:endParaRPr sz="2000" baseline="14000" dirty="0">
              <a:latin typeface="Arial" panose="020B0604020202020204"/>
              <a:ea typeface="Arial" panose="020B0604020202020204"/>
              <a:cs typeface="Arial" panose="020B0604020202020204"/>
            </a:endParaRPr>
          </a:p>
        </p:txBody>
      </p:sp>
      <p:pic>
        <p:nvPicPr>
          <p:cNvPr id="53" name="picture 738"/>
          <p:cNvPicPr>
            <a:picLocks noChangeAspect="1"/>
          </p:cNvPicPr>
          <p:nvPr/>
        </p:nvPicPr>
        <p:blipFill>
          <a:blip r:embed="rId11"/>
          <a:stretch>
            <a:fillRect/>
          </a:stretch>
        </p:blipFill>
        <p:spPr>
          <a:xfrm rot="21600000">
            <a:off x="6640869" y="3418352"/>
            <a:ext cx="217093" cy="269366"/>
          </a:xfrm>
          <a:prstGeom prst="rect">
            <a:avLst/>
          </a:prstGeom>
        </p:spPr>
      </p:pic>
      <p:sp>
        <p:nvSpPr>
          <p:cNvPr id="54" name="textbox 740"/>
          <p:cNvSpPr/>
          <p:nvPr/>
        </p:nvSpPr>
        <p:spPr>
          <a:xfrm>
            <a:off x="8952091" y="1886161"/>
            <a:ext cx="2333625" cy="5524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42875" algn="l" rtl="0" eaLnBrk="0">
              <a:lnSpc>
                <a:spcPts val="2120"/>
              </a:lnSpc>
              <a:spcBef>
                <a:spcPts val="0"/>
              </a:spcBef>
              <a:tabLst>
                <a:tab pos="409575" algn="l"/>
              </a:tabLst>
            </a:pPr>
            <a:r>
              <a:rPr sz="13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11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000" kern="0" spc="20" baseline="18000" dirty="0">
                <a:solidFill>
                  <a:srgbClr val="154734">
                    <a:alpha val="100000"/>
                  </a:srgbClr>
                </a:solidFill>
                <a:latin typeface="微软雅黑" panose="020B0503020204020204" charset="-122"/>
                <a:ea typeface="微软雅黑" panose="020B0503020204020204" charset="-122"/>
                <a:cs typeface="微软雅黑" panose="020B0503020204020204" charset="-122"/>
              </a:rPr>
              <a:t>随机森林</a:t>
            </a:r>
            <a:endParaRPr sz="2000" baseline="18000" dirty="0">
              <a:latin typeface="微软雅黑" panose="020B0503020204020204" charset="-122"/>
              <a:ea typeface="微软雅黑" panose="020B0503020204020204" charset="-122"/>
              <a:cs typeface="微软雅黑" panose="020B0503020204020204" charset="-122"/>
            </a:endParaRPr>
          </a:p>
        </p:txBody>
      </p:sp>
      <p:pic>
        <p:nvPicPr>
          <p:cNvPr id="55" name="picture 742"/>
          <p:cNvPicPr>
            <a:picLocks noChangeAspect="1"/>
          </p:cNvPicPr>
          <p:nvPr/>
        </p:nvPicPr>
        <p:blipFill>
          <a:blip r:embed="rId12"/>
          <a:stretch>
            <a:fillRect/>
          </a:stretch>
        </p:blipFill>
        <p:spPr>
          <a:xfrm rot="21600000">
            <a:off x="9094966" y="2027702"/>
            <a:ext cx="266700" cy="269368"/>
          </a:xfrm>
          <a:prstGeom prst="rect">
            <a:avLst/>
          </a:prstGeom>
        </p:spPr>
      </p:pic>
      <p:sp>
        <p:nvSpPr>
          <p:cNvPr id="56" name="textbox 744"/>
          <p:cNvSpPr/>
          <p:nvPr/>
        </p:nvSpPr>
        <p:spPr>
          <a:xfrm>
            <a:off x="8952091" y="2581486"/>
            <a:ext cx="2333625" cy="5524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65100" algn="l" rtl="0" eaLnBrk="0">
              <a:lnSpc>
                <a:spcPts val="2120"/>
              </a:lnSpc>
              <a:spcBef>
                <a:spcPts val="0"/>
              </a:spcBef>
              <a:tabLst>
                <a:tab pos="386715" algn="l"/>
              </a:tabLst>
            </a:pPr>
            <a:r>
              <a:rPr sz="13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300" kern="0" spc="16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000" kern="0" spc="40" baseline="14000" dirty="0">
                <a:solidFill>
                  <a:srgbClr val="154734">
                    <a:alpha val="100000"/>
                  </a:srgbClr>
                </a:solidFill>
                <a:latin typeface="微软雅黑" panose="020B0503020204020204" charset="-122"/>
                <a:ea typeface="微软雅黑" panose="020B0503020204020204" charset="-122"/>
                <a:cs typeface="微软雅黑" panose="020B0503020204020204" charset="-122"/>
              </a:rPr>
              <a:t>梯度提升树</a:t>
            </a:r>
            <a:endParaRPr sz="2000" baseline="14000" dirty="0">
              <a:latin typeface="微软雅黑" panose="020B0503020204020204" charset="-122"/>
              <a:ea typeface="微软雅黑" panose="020B0503020204020204" charset="-122"/>
              <a:cs typeface="微软雅黑" panose="020B0503020204020204" charset="-122"/>
            </a:endParaRPr>
          </a:p>
        </p:txBody>
      </p:sp>
      <p:pic>
        <p:nvPicPr>
          <p:cNvPr id="57" name="picture 746"/>
          <p:cNvPicPr>
            <a:picLocks noChangeAspect="1"/>
          </p:cNvPicPr>
          <p:nvPr/>
        </p:nvPicPr>
        <p:blipFill>
          <a:blip r:embed="rId13"/>
          <a:stretch>
            <a:fillRect/>
          </a:stretch>
        </p:blipFill>
        <p:spPr>
          <a:xfrm rot="21600000">
            <a:off x="9117369" y="2723027"/>
            <a:ext cx="221894" cy="269367"/>
          </a:xfrm>
          <a:prstGeom prst="rect">
            <a:avLst/>
          </a:prstGeom>
        </p:spPr>
      </p:pic>
      <p:sp>
        <p:nvSpPr>
          <p:cNvPr id="58" name="textbox 748"/>
          <p:cNvSpPr/>
          <p:nvPr/>
        </p:nvSpPr>
        <p:spPr>
          <a:xfrm>
            <a:off x="8952091" y="3276811"/>
            <a:ext cx="2333625" cy="5524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217805" algn="l" rtl="0" eaLnBrk="0">
              <a:lnSpc>
                <a:spcPts val="2120"/>
              </a:lnSpc>
              <a:spcBef>
                <a:spcPts val="0"/>
              </a:spcBef>
              <a:tabLst>
                <a:tab pos="333375" algn="l"/>
              </a:tabLst>
            </a:pPr>
            <a:r>
              <a:rPr sz="1300" kern="0" spc="0" dirty="0">
                <a:solidFill>
                  <a:srgbClr val="154734">
                    <a:alpha val="100000"/>
                  </a:srgbClr>
                </a:solidFill>
                <a:latin typeface="Arial" panose="020B0604020202020204"/>
                <a:ea typeface="Arial" panose="020B0604020202020204"/>
                <a:cs typeface="Arial" panose="020B0604020202020204"/>
              </a:rPr>
              <a:t>	</a:t>
            </a:r>
            <a:r>
              <a:rPr sz="1300" kern="0" spc="50" dirty="0">
                <a:solidFill>
                  <a:srgbClr val="154734">
                    <a:alpha val="100000"/>
                  </a:srgbClr>
                </a:solidFill>
                <a:latin typeface="Arial" panose="020B0604020202020204"/>
                <a:ea typeface="Arial" panose="020B0604020202020204"/>
                <a:cs typeface="Arial" panose="020B0604020202020204"/>
              </a:rPr>
              <a:t>    </a:t>
            </a:r>
            <a:r>
              <a:rPr sz="2000" kern="0" spc="60" baseline="21000" dirty="0">
                <a:solidFill>
                  <a:srgbClr val="154734">
                    <a:alpha val="100000"/>
                  </a:srgbClr>
                </a:solidFill>
                <a:latin typeface="Arial" panose="020B0604020202020204"/>
                <a:ea typeface="Arial" panose="020B0604020202020204"/>
                <a:cs typeface="Arial" panose="020B0604020202020204"/>
              </a:rPr>
              <a:t>LightGBM</a:t>
            </a:r>
            <a:endParaRPr sz="2000" baseline="21000" dirty="0">
              <a:latin typeface="Arial" panose="020B0604020202020204"/>
              <a:ea typeface="Arial" panose="020B0604020202020204"/>
              <a:cs typeface="Arial" panose="020B0604020202020204"/>
            </a:endParaRPr>
          </a:p>
        </p:txBody>
      </p:sp>
      <p:pic>
        <p:nvPicPr>
          <p:cNvPr id="59" name="picture 750"/>
          <p:cNvPicPr>
            <a:picLocks noChangeAspect="1"/>
          </p:cNvPicPr>
          <p:nvPr/>
        </p:nvPicPr>
        <p:blipFill>
          <a:blip r:embed="rId14"/>
          <a:stretch>
            <a:fillRect/>
          </a:stretch>
        </p:blipFill>
        <p:spPr>
          <a:xfrm rot="21600000">
            <a:off x="9169909" y="3418352"/>
            <a:ext cx="115747" cy="269366"/>
          </a:xfrm>
          <a:prstGeom prst="rect">
            <a:avLst/>
          </a:prstGeom>
        </p:spPr>
      </p:pic>
      <p:sp>
        <p:nvSpPr>
          <p:cNvPr id="60" name="textbox 752"/>
          <p:cNvSpPr/>
          <p:nvPr/>
        </p:nvSpPr>
        <p:spPr>
          <a:xfrm>
            <a:off x="6502400" y="1366901"/>
            <a:ext cx="2492375" cy="3333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425"/>
              </a:lnSpc>
              <a:tabLst>
                <a:tab pos="24130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21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模型特征重要性比较</a:t>
            </a:r>
            <a:endParaRPr sz="1800" dirty="0">
              <a:latin typeface="微软雅黑" panose="020B0503020204020204" charset="-122"/>
              <a:ea typeface="微软雅黑" panose="020B0503020204020204" charset="-122"/>
              <a:cs typeface="微软雅黑" panose="020B0503020204020204" charset="-122"/>
            </a:endParaRPr>
          </a:p>
        </p:txBody>
      </p:sp>
      <p:pic>
        <p:nvPicPr>
          <p:cNvPr id="61" name="picture 754"/>
          <p:cNvPicPr>
            <a:picLocks noChangeAspect="1"/>
          </p:cNvPicPr>
          <p:nvPr/>
        </p:nvPicPr>
        <p:blipFill>
          <a:blip r:embed="rId15"/>
          <a:stretch>
            <a:fillRect/>
          </a:stretch>
        </p:blipFill>
        <p:spPr>
          <a:xfrm rot="21600000">
            <a:off x="6515100" y="1379601"/>
            <a:ext cx="228600" cy="307847"/>
          </a:xfrm>
          <a:prstGeom prst="rect">
            <a:avLst/>
          </a:prstGeom>
        </p:spPr>
      </p:pic>
      <p:sp>
        <p:nvSpPr>
          <p:cNvPr id="64" name="textbox 766"/>
          <p:cNvSpPr/>
          <p:nvPr/>
        </p:nvSpPr>
        <p:spPr>
          <a:xfrm>
            <a:off x="891194" y="6009271"/>
            <a:ext cx="4759325" cy="599951"/>
          </a:xfrm>
          <a:prstGeom prst="rect">
            <a:avLst/>
          </a:prstGeom>
          <a:noFill/>
          <a:ln w="0" cap="flat">
            <a:noFill/>
            <a:prstDash val="solid"/>
            <a:miter lim="0"/>
          </a:ln>
        </p:spPr>
        <p:txBody>
          <a:bodyPr vert="horz" wrap="square" lIns="0" tIns="0" rIns="0" bIns="0"/>
          <a:lstStyle/>
          <a:p>
            <a:pPr marL="370840" indent="-358140" algn="l" rtl="0" eaLnBrk="0">
              <a:lnSpc>
                <a:spcPct val="122000"/>
              </a:lnSpc>
              <a:spcBef>
                <a:spcPts val="5"/>
              </a:spcBef>
              <a:tabLst>
                <a:tab pos="201930" algn="l"/>
              </a:tabLst>
            </a:pPr>
            <a:r>
              <a:rPr lang="en-US" sz="1000" dirty="0">
                <a:latin typeface="Arial" panose="020B0604020202020204"/>
                <a:ea typeface="微软雅黑" panose="020B0503020204020204" charset="-122"/>
                <a:cs typeface="Arial" panose="020B0604020202020204"/>
              </a:rPr>
              <a:t>          </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尽管各模型的算法原理不同</a:t>
            </a:r>
            <a:r>
              <a:rPr sz="1500" kern="0" spc="-2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但在识别</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核心影响</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因素方面表现出</a:t>
            </a:r>
            <a:r>
              <a:rPr sz="1500" kern="0" spc="-1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较高的一致性</a:t>
            </a:r>
            <a:r>
              <a:rPr sz="1500" kern="0" spc="-26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endParaRPr sz="1500" dirty="0">
              <a:latin typeface="微软雅黑" panose="020B0503020204020204" charset="-122"/>
              <a:ea typeface="微软雅黑" panose="020B0503020204020204" charset="-122"/>
              <a:cs typeface="微软雅黑" panose="020B0503020204020204" charset="-122"/>
            </a:endParaRPr>
          </a:p>
        </p:txBody>
      </p:sp>
      <p:pic>
        <p:nvPicPr>
          <p:cNvPr id="65" name="picture 768"/>
          <p:cNvPicPr>
            <a:picLocks noChangeAspect="1"/>
          </p:cNvPicPr>
          <p:nvPr/>
        </p:nvPicPr>
        <p:blipFill>
          <a:blip r:embed="rId16"/>
          <a:stretch>
            <a:fillRect/>
          </a:stretch>
        </p:blipFill>
        <p:spPr>
          <a:xfrm rot="21600000">
            <a:off x="938051" y="6019939"/>
            <a:ext cx="190195" cy="230886"/>
          </a:xfrm>
          <a:prstGeom prst="rect">
            <a:avLst/>
          </a:prstGeom>
        </p:spPr>
      </p:pic>
      <p:pic>
        <p:nvPicPr>
          <p:cNvPr id="67" name="picture 780"/>
          <p:cNvPicPr>
            <a:picLocks noChangeAspect="1"/>
          </p:cNvPicPr>
          <p:nvPr/>
        </p:nvPicPr>
        <p:blipFill>
          <a:blip r:embed="rId17"/>
          <a:stretch>
            <a:fillRect/>
          </a:stretch>
        </p:blipFill>
        <p:spPr>
          <a:xfrm rot="21600000">
            <a:off x="651489" y="6102219"/>
            <a:ext cx="5286375" cy="6350"/>
          </a:xfrm>
          <a:prstGeom prst="rect">
            <a:avLst/>
          </a:prstGeom>
        </p:spPr>
      </p:pic>
      <p:sp>
        <p:nvSpPr>
          <p:cNvPr id="68" name="textbox 772"/>
          <p:cNvSpPr/>
          <p:nvPr/>
        </p:nvSpPr>
        <p:spPr>
          <a:xfrm>
            <a:off x="6895545" y="5303997"/>
            <a:ext cx="4159884" cy="987276"/>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200000"/>
              </a:lnSpc>
              <a:tabLst>
                <a:tab pos="222250" algn="l"/>
              </a:tabLst>
            </a:pPr>
            <a:r>
              <a:rPr lang="zh-CN" altLang="en-US" sz="14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延长与客户的沟通时间</a:t>
            </a:r>
            <a:r>
              <a:rPr lang="zh-CN" altLang="en-US" sz="1400" kern="0" spc="-19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zh-CN" altLang="en-US" sz="14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，进行更</a:t>
            </a:r>
            <a:r>
              <a:rPr lang="zh-CN" altLang="en-US" sz="14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深入的交流</a:t>
            </a:r>
            <a:endParaRPr lang="en-US" sz="14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200000"/>
              </a:lnSpc>
              <a:tabLst>
                <a:tab pos="222250" algn="l"/>
              </a:tabLst>
            </a:pPr>
            <a:r>
              <a:rPr sz="14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关注特定年龄段的客户</a:t>
            </a:r>
            <a:r>
              <a:rPr sz="1400" kern="0" spc="-20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4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尤其是学生</a:t>
            </a:r>
            <a:r>
              <a:rPr sz="14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和退休人员</a:t>
            </a:r>
            <a:endParaRPr lang="en-US" sz="1000" kern="0" spc="40" dirty="0">
              <a:solidFill>
                <a:srgbClr val="3E7D65">
                  <a:alpha val="100000"/>
                </a:srgbClr>
              </a:solidFill>
              <a:latin typeface="Arial" panose="020B0604020202020204"/>
              <a:ea typeface="微软雅黑" panose="020B0503020204020204" charset="-122"/>
              <a:cs typeface="Arial" panose="020B0604020202020204"/>
            </a:endParaRPr>
          </a:p>
          <a:p>
            <a:pPr marL="22225" algn="l" rtl="0" eaLnBrk="0">
              <a:lnSpc>
                <a:spcPct val="200000"/>
              </a:lnSpc>
              <a:spcBef>
                <a:spcPts val="390"/>
              </a:spcBef>
              <a:tabLst>
                <a:tab pos="212725" algn="l"/>
              </a:tabLst>
            </a:pPr>
            <a:r>
              <a:rPr sz="14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留意宏观经济变化</a:t>
            </a:r>
            <a:r>
              <a:rPr sz="1400" kern="0" spc="-20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4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在不同经济</a:t>
            </a:r>
            <a:r>
              <a:rPr sz="14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周期调整营销策略</a:t>
            </a:r>
            <a:endParaRPr sz="1400" dirty="0">
              <a:latin typeface="微软雅黑" panose="020B0503020204020204" charset="-122"/>
              <a:ea typeface="微软雅黑" panose="020B0503020204020204" charset="-122"/>
              <a:cs typeface="微软雅黑" panose="020B0503020204020204" charset="-122"/>
            </a:endParaRPr>
          </a:p>
        </p:txBody>
      </p:sp>
      <p:pic>
        <p:nvPicPr>
          <p:cNvPr id="70" name="picture 776"/>
          <p:cNvPicPr>
            <a:picLocks noChangeAspect="1"/>
          </p:cNvPicPr>
          <p:nvPr/>
        </p:nvPicPr>
        <p:blipFill>
          <a:blip r:embed="rId18"/>
          <a:stretch>
            <a:fillRect/>
          </a:stretch>
        </p:blipFill>
        <p:spPr>
          <a:xfrm rot="21600000">
            <a:off x="6531731" y="6378336"/>
            <a:ext cx="190194" cy="230886"/>
          </a:xfrm>
          <a:prstGeom prst="rect">
            <a:avLst/>
          </a:prstGeom>
        </p:spPr>
      </p:pic>
      <p:pic>
        <p:nvPicPr>
          <p:cNvPr id="71" name="picture 778"/>
          <p:cNvPicPr>
            <a:picLocks noChangeAspect="1"/>
          </p:cNvPicPr>
          <p:nvPr/>
        </p:nvPicPr>
        <p:blipFill>
          <a:blip r:embed="rId19"/>
          <a:stretch>
            <a:fillRect/>
          </a:stretch>
        </p:blipFill>
        <p:spPr>
          <a:xfrm rot="21600000">
            <a:off x="6552293" y="5893828"/>
            <a:ext cx="209855" cy="230886"/>
          </a:xfrm>
          <a:prstGeom prst="rect">
            <a:avLst/>
          </a:prstGeom>
        </p:spPr>
      </p:pic>
      <p:pic>
        <p:nvPicPr>
          <p:cNvPr id="72" name="picture 782"/>
          <p:cNvPicPr>
            <a:picLocks noChangeAspect="1"/>
          </p:cNvPicPr>
          <p:nvPr/>
        </p:nvPicPr>
        <p:blipFill>
          <a:blip r:embed="rId20"/>
          <a:stretch>
            <a:fillRect/>
          </a:stretch>
        </p:blipFill>
        <p:spPr>
          <a:xfrm rot="21600000">
            <a:off x="6353010" y="5877065"/>
            <a:ext cx="5286375" cy="63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700"/>
          <p:cNvPicPr>
            <a:picLocks noChangeAspect="1"/>
          </p:cNvPicPr>
          <p:nvPr/>
        </p:nvPicPr>
        <p:blipFill>
          <a:blip r:embed="rId1"/>
          <a:stretch>
            <a:fillRect/>
          </a:stretch>
        </p:blipFill>
        <p:spPr>
          <a:xfrm rot="21600000">
            <a:off x="0" y="0"/>
            <a:ext cx="12192000" cy="6858000"/>
          </a:xfrm>
          <a:prstGeom prst="rect">
            <a:avLst/>
          </a:prstGeom>
        </p:spPr>
      </p:pic>
      <p:sp>
        <p:nvSpPr>
          <p:cNvPr id="40" name="textbox 712"/>
          <p:cNvSpPr/>
          <p:nvPr/>
        </p:nvSpPr>
        <p:spPr>
          <a:xfrm>
            <a:off x="663194" y="471170"/>
            <a:ext cx="4901565" cy="49403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u="sng" kern="0" spc="-20" dirty="0" err="1">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特征</a:t>
            </a:r>
            <a:r>
              <a:rPr sz="3000" kern="0" spc="-2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重要性分析</a:t>
            </a:r>
            <a:endParaRPr sz="1000" dirty="0">
              <a:latin typeface="Arial" panose="020B0604020202020204"/>
              <a:ea typeface="Arial" panose="020B0604020202020204"/>
              <a:cs typeface="Arial" panose="020B0604020202020204"/>
            </a:endParaRPr>
          </a:p>
        </p:txBody>
      </p:sp>
      <p:pic>
        <p:nvPicPr>
          <p:cNvPr id="46" name="picture 250"/>
          <p:cNvPicPr>
            <a:picLocks noChangeAspect="1"/>
          </p:cNvPicPr>
          <p:nvPr/>
        </p:nvPicPr>
        <p:blipFill>
          <a:blip r:embed="rId2"/>
          <a:stretch>
            <a:fillRect/>
          </a:stretch>
        </p:blipFill>
        <p:spPr>
          <a:xfrm rot="21600000">
            <a:off x="662432" y="1199846"/>
            <a:ext cx="10853571" cy="5457118"/>
          </a:xfrm>
          <a:prstGeom prst="rect">
            <a:avLst/>
          </a:prstGeom>
        </p:spPr>
      </p:pic>
      <p:pic>
        <p:nvPicPr>
          <p:cNvPr id="47" name="picture 260"/>
          <p:cNvPicPr>
            <a:picLocks noChangeAspect="1"/>
          </p:cNvPicPr>
          <p:nvPr/>
        </p:nvPicPr>
        <p:blipFill>
          <a:blip r:embed="rId3"/>
          <a:stretch>
            <a:fillRect/>
          </a:stretch>
        </p:blipFill>
        <p:spPr>
          <a:xfrm rot="21600000">
            <a:off x="9810750" y="381000"/>
            <a:ext cx="1714500" cy="1714500"/>
          </a:xfrm>
          <a:prstGeom prst="rect">
            <a:avLst/>
          </a:prstGeom>
        </p:spPr>
      </p:pic>
      <p:pic>
        <p:nvPicPr>
          <p:cNvPr id="62" name="图片 61"/>
          <p:cNvPicPr/>
          <p:nvPr/>
        </p:nvPicPr>
        <p:blipFill rotWithShape="1">
          <a:blip r:embed="rId4" cstate="print">
            <a:extLst>
              <a:ext uri="{28A0092B-C50C-407E-A947-70E740481C1C}">
                <a14:useLocalDpi xmlns:a14="http://schemas.microsoft.com/office/drawing/2010/main" val="0"/>
              </a:ext>
            </a:extLst>
          </a:blip>
          <a:srcRect b="35035"/>
          <a:stretch>
            <a:fillRect/>
          </a:stretch>
        </p:blipFill>
        <p:spPr bwMode="auto">
          <a:xfrm>
            <a:off x="939698" y="1673861"/>
            <a:ext cx="7005422" cy="4551077"/>
          </a:xfrm>
          <a:prstGeom prst="rect">
            <a:avLst/>
          </a:prstGeom>
          <a:noFill/>
          <a:ln>
            <a:noFill/>
          </a:ln>
        </p:spPr>
      </p:pic>
      <p:pic>
        <p:nvPicPr>
          <p:cNvPr id="63" name="图片 62"/>
          <p:cNvPicPr/>
          <p:nvPr/>
        </p:nvPicPr>
        <p:blipFill rotWithShape="1">
          <a:blip r:embed="rId4" cstate="print">
            <a:extLst>
              <a:ext uri="{28A0092B-C50C-407E-A947-70E740481C1C}">
                <a14:useLocalDpi xmlns:a14="http://schemas.microsoft.com/office/drawing/2010/main" val="0"/>
              </a:ext>
            </a:extLst>
          </a:blip>
          <a:srcRect t="64719" r="50000"/>
          <a:stretch>
            <a:fillRect/>
          </a:stretch>
        </p:blipFill>
        <p:spPr bwMode="auto">
          <a:xfrm>
            <a:off x="7955763" y="1673860"/>
            <a:ext cx="3401659" cy="2400299"/>
          </a:xfrm>
          <a:prstGeom prst="rect">
            <a:avLst/>
          </a:prstGeom>
          <a:noFill/>
          <a:ln>
            <a:noFill/>
          </a:ln>
        </p:spPr>
      </p:pic>
      <p:pic>
        <p:nvPicPr>
          <p:cNvPr id="66" name="图片 65"/>
          <p:cNvPicPr/>
          <p:nvPr/>
        </p:nvPicPr>
        <p:blipFill rotWithShape="1">
          <a:blip r:embed="rId4" cstate="print">
            <a:extLst>
              <a:ext uri="{28A0092B-C50C-407E-A947-70E740481C1C}">
                <a14:useLocalDpi xmlns:a14="http://schemas.microsoft.com/office/drawing/2010/main" val="0"/>
              </a:ext>
            </a:extLst>
          </a:blip>
          <a:srcRect l="49505" t="65014"/>
          <a:stretch>
            <a:fillRect/>
          </a:stretch>
        </p:blipFill>
        <p:spPr bwMode="auto">
          <a:xfrm>
            <a:off x="7955762" y="3989620"/>
            <a:ext cx="3401659" cy="23568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86"/>
          <p:cNvPicPr>
            <a:picLocks noChangeAspect="1"/>
          </p:cNvPicPr>
          <p:nvPr/>
        </p:nvPicPr>
        <p:blipFill>
          <a:blip r:embed="rId1"/>
          <a:stretch>
            <a:fillRect/>
          </a:stretch>
        </p:blipFill>
        <p:spPr>
          <a:xfrm rot="21600000">
            <a:off x="0" y="0"/>
            <a:ext cx="12192000" cy="6858000"/>
          </a:xfrm>
          <a:prstGeom prst="rect">
            <a:avLst/>
          </a:prstGeom>
        </p:spPr>
      </p:pic>
      <p:pic>
        <p:nvPicPr>
          <p:cNvPr id="4" name="picture 788"/>
          <p:cNvPicPr>
            <a:picLocks noChangeAspect="1"/>
          </p:cNvPicPr>
          <p:nvPr/>
        </p:nvPicPr>
        <p:blipFill>
          <a:blip r:embed="rId2"/>
          <a:stretch>
            <a:fillRect/>
          </a:stretch>
        </p:blipFill>
        <p:spPr>
          <a:xfrm rot="21600000">
            <a:off x="9810750" y="381000"/>
            <a:ext cx="1714500" cy="1714500"/>
          </a:xfrm>
          <a:prstGeom prst="rect">
            <a:avLst/>
          </a:prstGeom>
        </p:spPr>
      </p:pic>
      <p:pic>
        <p:nvPicPr>
          <p:cNvPr id="5" name="picture 790"/>
          <p:cNvPicPr>
            <a:picLocks noChangeAspect="1"/>
          </p:cNvPicPr>
          <p:nvPr/>
        </p:nvPicPr>
        <p:blipFill>
          <a:blip r:embed="rId3"/>
          <a:stretch>
            <a:fillRect/>
          </a:stretch>
        </p:blipFill>
        <p:spPr>
          <a:xfrm rot="21600000">
            <a:off x="669215" y="1125047"/>
            <a:ext cx="10853571" cy="5429740"/>
          </a:xfrm>
          <a:prstGeom prst="rect">
            <a:avLst/>
          </a:prstGeom>
        </p:spPr>
      </p:pic>
      <p:graphicFrame>
        <p:nvGraphicFramePr>
          <p:cNvPr id="6" name="table 792"/>
          <p:cNvGraphicFramePr>
            <a:graphicFrameLocks noGrp="1"/>
          </p:cNvGraphicFramePr>
          <p:nvPr/>
        </p:nvGraphicFramePr>
        <p:xfrm>
          <a:off x="6362700" y="2028825"/>
          <a:ext cx="4924422" cy="3317490"/>
        </p:xfrm>
        <a:graphic>
          <a:graphicData uri="http://schemas.openxmlformats.org/drawingml/2006/table">
            <a:tbl>
              <a:tblPr/>
              <a:tblGrid>
                <a:gridCol w="1058544"/>
                <a:gridCol w="748029"/>
                <a:gridCol w="748029"/>
                <a:gridCol w="786765"/>
                <a:gridCol w="786765"/>
                <a:gridCol w="796290"/>
              </a:tblGrid>
              <a:tr h="303942">
                <a:tc>
                  <a:txBody>
                    <a:bodyPr/>
                    <a:lstStyle/>
                    <a:p>
                      <a:pPr algn="l" rtl="0" eaLnBrk="0">
                        <a:lnSpc>
                          <a:spcPct val="100000"/>
                        </a:lnSpc>
                      </a:pPr>
                      <a:endParaRPr sz="1000" dirty="0">
                        <a:latin typeface="Arial" panose="020B0604020202020204"/>
                        <a:ea typeface="Arial" panose="020B0604020202020204"/>
                        <a:cs typeface="Arial" panose="020B0604020202020204"/>
                      </a:endParaRPr>
                    </a:p>
                    <a:p>
                      <a:pPr marL="356235" algn="l" rtl="0" eaLnBrk="0">
                        <a:lnSpc>
                          <a:spcPct val="96000"/>
                        </a:lnSpc>
                        <a:spcBef>
                          <a:spcPts val="5"/>
                        </a:spcBef>
                      </a:pPr>
                      <a:r>
                        <a:rPr sz="1300" kern="0" spc="3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模型</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p>
                      <a:pPr marL="115570" algn="l" rtl="0" eaLnBrk="0">
                        <a:lnSpc>
                          <a:spcPct val="95000"/>
                        </a:lnSpc>
                        <a:spcBef>
                          <a:spcPts val="0"/>
                        </a:spcBef>
                      </a:pPr>
                      <a:r>
                        <a:rPr sz="1300" kern="0" spc="3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准确率</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p>
                      <a:pPr marL="116840" algn="l" rtl="0" eaLnBrk="0">
                        <a:lnSpc>
                          <a:spcPct val="95000"/>
                        </a:lnSpc>
                        <a:spcBef>
                          <a:spcPts val="0"/>
                        </a:spcBef>
                      </a:pPr>
                      <a:r>
                        <a:rPr sz="1300" kern="0" spc="3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精确率</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p>
                      <a:pPr marL="141605" algn="l" rtl="0" eaLnBrk="0">
                        <a:lnSpc>
                          <a:spcPct val="95000"/>
                        </a:lnSpc>
                        <a:spcBef>
                          <a:spcPts val="0"/>
                        </a:spcBef>
                      </a:pPr>
                      <a:r>
                        <a:rPr sz="1300" kern="0" spc="3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召回率</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169545" indent="110490" algn="l" rtl="0" eaLnBrk="0">
                        <a:lnSpc>
                          <a:spcPct val="126000"/>
                        </a:lnSpc>
                      </a:pPr>
                      <a:r>
                        <a:rPr sz="1300" kern="0" spc="-10" dirty="0">
                          <a:solidFill>
                            <a:srgbClr val="154734">
                              <a:alpha val="100000"/>
                            </a:srgbClr>
                          </a:solidFill>
                          <a:latin typeface="Arial" panose="020B0604020202020204"/>
                          <a:ea typeface="Arial" panose="020B0604020202020204"/>
                          <a:cs typeface="Arial" panose="020B0604020202020204"/>
                        </a:rPr>
                        <a:t>F1</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34000"/>
                        </a:lnSpc>
                      </a:pPr>
                      <a:endParaRPr sz="1000" dirty="0">
                        <a:latin typeface="Arial" panose="020B0604020202020204"/>
                        <a:ea typeface="Arial" panose="020B0604020202020204"/>
                        <a:cs typeface="Arial" panose="020B0604020202020204"/>
                      </a:endParaRPr>
                    </a:p>
                    <a:p>
                      <a:pPr marL="198755" algn="l" rtl="0" eaLnBrk="0">
                        <a:lnSpc>
                          <a:spcPct val="66000"/>
                        </a:lnSpc>
                        <a:spcBef>
                          <a:spcPts val="5"/>
                        </a:spcBef>
                      </a:pPr>
                      <a:r>
                        <a:rPr sz="1300" kern="0" spc="-10" dirty="0">
                          <a:solidFill>
                            <a:srgbClr val="154734">
                              <a:alpha val="100000"/>
                            </a:srgbClr>
                          </a:solidFill>
                          <a:latin typeface="Arial" panose="020B0604020202020204"/>
                          <a:ea typeface="Arial" panose="020B0604020202020204"/>
                          <a:cs typeface="Arial" panose="020B0604020202020204"/>
                        </a:rPr>
                        <a:t>AUC</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552644">
                <a:tc>
                  <a:txBody>
                    <a:bodyPr/>
                    <a:lstStyle/>
                    <a:p>
                      <a:pPr algn="l" rtl="0" eaLnBrk="0">
                        <a:lnSpc>
                          <a:spcPct val="111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185420" algn="l" rtl="0" eaLnBrk="0">
                        <a:lnSpc>
                          <a:spcPts val="1810"/>
                        </a:lnSpc>
                      </a:pPr>
                      <a:r>
                        <a:rPr sz="1300" kern="0" spc="80" dirty="0">
                          <a:solidFill>
                            <a:srgbClr val="154734">
                              <a:alpha val="100000"/>
                            </a:srgbClr>
                          </a:solidFill>
                          <a:latin typeface="Arial" panose="020B0604020202020204"/>
                          <a:ea typeface="Arial" panose="020B0604020202020204"/>
                          <a:cs typeface="Arial" panose="020B0604020202020204"/>
                        </a:rPr>
                        <a:t>Random</a:t>
                      </a:r>
                      <a:endParaRPr sz="1300" dirty="0">
                        <a:latin typeface="Arial" panose="020B0604020202020204"/>
                        <a:ea typeface="Arial" panose="020B0604020202020204"/>
                        <a:cs typeface="Arial" panose="020B0604020202020204"/>
                      </a:endParaRPr>
                    </a:p>
                    <a:p>
                      <a:pPr marL="276225" algn="l" rtl="0" eaLnBrk="0">
                        <a:lnSpc>
                          <a:spcPts val="1810"/>
                        </a:lnSpc>
                        <a:spcBef>
                          <a:spcPts val="135"/>
                        </a:spcBef>
                      </a:pPr>
                      <a:r>
                        <a:rPr sz="1300" kern="0" spc="50" dirty="0">
                          <a:solidFill>
                            <a:srgbClr val="154734">
                              <a:alpha val="100000"/>
                            </a:srgbClr>
                          </a:solidFill>
                          <a:latin typeface="Arial" panose="020B0604020202020204"/>
                          <a:ea typeface="Arial" panose="020B0604020202020204"/>
                          <a:cs typeface="Arial" panose="020B0604020202020204"/>
                        </a:rPr>
                        <a:t>Forest</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93000"/>
                        </a:lnSpc>
                      </a:pPr>
                      <a:endParaRPr sz="1000" dirty="0">
                        <a:latin typeface="Arial" panose="020B0604020202020204"/>
                        <a:ea typeface="Arial" panose="020B0604020202020204"/>
                        <a:cs typeface="Arial" panose="020B0604020202020204"/>
                      </a:endParaRPr>
                    </a:p>
                    <a:p>
                      <a:pPr marL="113665" algn="l" rtl="0" eaLnBrk="0">
                        <a:lnSpc>
                          <a:spcPts val="1645"/>
                        </a:lnSpc>
                        <a:spcBef>
                          <a:spcPts val="0"/>
                        </a:spcBef>
                      </a:pPr>
                      <a:r>
                        <a:rPr sz="1300" kern="0" spc="0" dirty="0">
                          <a:solidFill>
                            <a:srgbClr val="000000">
                              <a:alpha val="100000"/>
                            </a:srgbClr>
                          </a:solidFill>
                          <a:latin typeface="Arial" panose="020B0604020202020204"/>
                          <a:ea typeface="Arial" panose="020B0604020202020204"/>
                          <a:cs typeface="Arial" panose="020B0604020202020204"/>
                        </a:rPr>
                        <a:t>0.9016</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93000"/>
                        </a:lnSpc>
                      </a:pPr>
                      <a:endParaRPr sz="1000" dirty="0">
                        <a:latin typeface="Arial" panose="020B0604020202020204"/>
                        <a:ea typeface="Arial" panose="020B0604020202020204"/>
                        <a:cs typeface="Arial" panose="020B0604020202020204"/>
                      </a:endParaRPr>
                    </a:p>
                    <a:p>
                      <a:pPr marL="117475" algn="l" rtl="0" eaLnBrk="0">
                        <a:lnSpc>
                          <a:spcPts val="1645"/>
                        </a:lnSpc>
                        <a:spcBef>
                          <a:spcPts val="0"/>
                        </a:spcBef>
                      </a:pPr>
                      <a:r>
                        <a:rPr sz="1300" kern="0" spc="0" dirty="0">
                          <a:solidFill>
                            <a:srgbClr val="000000">
                              <a:alpha val="100000"/>
                            </a:srgbClr>
                          </a:solidFill>
                          <a:latin typeface="Arial" panose="020B0604020202020204"/>
                          <a:ea typeface="Arial" panose="020B0604020202020204"/>
                          <a:cs typeface="Arial" panose="020B0604020202020204"/>
                        </a:rPr>
                        <a:t>0.5351</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93000"/>
                        </a:lnSpc>
                      </a:pPr>
                      <a:endParaRPr sz="1000" dirty="0">
                        <a:latin typeface="Arial" panose="020B0604020202020204"/>
                        <a:ea typeface="Arial" panose="020B0604020202020204"/>
                        <a:cs typeface="Arial" panose="020B0604020202020204"/>
                      </a:endParaRPr>
                    </a:p>
                    <a:p>
                      <a:pPr marL="140970" algn="l" rtl="0" eaLnBrk="0">
                        <a:lnSpc>
                          <a:spcPts val="1645"/>
                        </a:lnSpc>
                        <a:spcBef>
                          <a:spcPts val="0"/>
                        </a:spcBef>
                      </a:pPr>
                      <a:r>
                        <a:rPr sz="1300" kern="0" spc="0" dirty="0">
                          <a:solidFill>
                            <a:srgbClr val="000000">
                              <a:alpha val="100000"/>
                            </a:srgbClr>
                          </a:solidFill>
                          <a:latin typeface="Arial" panose="020B0604020202020204"/>
                          <a:ea typeface="Arial" panose="020B0604020202020204"/>
                          <a:cs typeface="Arial" panose="020B0604020202020204"/>
                        </a:rPr>
                        <a:t>0.7302</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93000"/>
                        </a:lnSpc>
                      </a:pPr>
                      <a:endParaRPr sz="1000" dirty="0">
                        <a:latin typeface="Arial" panose="020B0604020202020204"/>
                        <a:ea typeface="Arial" panose="020B0604020202020204"/>
                        <a:cs typeface="Arial" panose="020B0604020202020204"/>
                      </a:endParaRPr>
                    </a:p>
                    <a:p>
                      <a:pPr marL="124460" algn="l" rtl="0" eaLnBrk="0">
                        <a:lnSpc>
                          <a:spcPts val="1645"/>
                        </a:lnSpc>
                        <a:spcBef>
                          <a:spcPts val="0"/>
                        </a:spcBef>
                      </a:pPr>
                      <a:r>
                        <a:rPr sz="1300" kern="0" spc="60" dirty="0">
                          <a:solidFill>
                            <a:srgbClr val="2E7D5E">
                              <a:alpha val="100000"/>
                            </a:srgbClr>
                          </a:solidFill>
                          <a:latin typeface="Arial" panose="020B0604020202020204"/>
                          <a:ea typeface="Arial" panose="020B0604020202020204"/>
                          <a:cs typeface="Arial" panose="020B0604020202020204"/>
                        </a:rPr>
                        <a:t>0.6176</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93000"/>
                        </a:lnSpc>
                      </a:pPr>
                      <a:endParaRPr sz="1000" dirty="0">
                        <a:latin typeface="Arial" panose="020B0604020202020204"/>
                        <a:ea typeface="Arial" panose="020B0604020202020204"/>
                        <a:cs typeface="Arial" panose="020B0604020202020204"/>
                      </a:endParaRPr>
                    </a:p>
                    <a:p>
                      <a:pPr marL="127635" algn="l" rtl="0" eaLnBrk="0">
                        <a:lnSpc>
                          <a:spcPts val="1645"/>
                        </a:lnSpc>
                        <a:spcBef>
                          <a:spcPts val="0"/>
                        </a:spcBef>
                      </a:pPr>
                      <a:r>
                        <a:rPr sz="1300" kern="0" spc="60" dirty="0">
                          <a:solidFill>
                            <a:srgbClr val="2E7D5E">
                              <a:alpha val="100000"/>
                            </a:srgbClr>
                          </a:solidFill>
                          <a:latin typeface="Arial" panose="020B0604020202020204"/>
                          <a:ea typeface="Arial" panose="020B0604020202020204"/>
                          <a:cs typeface="Arial" panose="020B0604020202020204"/>
                        </a:rPr>
                        <a:t>0.9340</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58537">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marL="173355" algn="l" rtl="0" eaLnBrk="0">
                        <a:lnSpc>
                          <a:spcPts val="1810"/>
                        </a:lnSpc>
                        <a:spcBef>
                          <a:spcPts val="5"/>
                        </a:spcBef>
                      </a:pPr>
                      <a:r>
                        <a:rPr sz="1300" kern="0" spc="40" dirty="0">
                          <a:solidFill>
                            <a:srgbClr val="154734">
                              <a:alpha val="100000"/>
                            </a:srgbClr>
                          </a:solidFill>
                          <a:latin typeface="Arial" panose="020B0604020202020204"/>
                          <a:ea typeface="Arial" panose="020B0604020202020204"/>
                          <a:cs typeface="Arial" panose="020B0604020202020204"/>
                        </a:rPr>
                        <a:t>XGBoost</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marL="113665" algn="l" rtl="0" eaLnBrk="0">
                        <a:lnSpc>
                          <a:spcPts val="1645"/>
                        </a:lnSpc>
                        <a:spcBef>
                          <a:spcPts val="5"/>
                        </a:spcBef>
                      </a:pPr>
                      <a:r>
                        <a:rPr sz="1300" kern="0" spc="0" dirty="0">
                          <a:solidFill>
                            <a:srgbClr val="000000">
                              <a:alpha val="100000"/>
                            </a:srgbClr>
                          </a:solidFill>
                          <a:latin typeface="Arial" panose="020B0604020202020204"/>
                          <a:ea typeface="Arial" panose="020B0604020202020204"/>
                          <a:cs typeface="Arial" panose="020B0604020202020204"/>
                        </a:rPr>
                        <a:t>0.8575</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marL="117475" algn="l" rtl="0" eaLnBrk="0">
                        <a:lnSpc>
                          <a:spcPts val="1645"/>
                        </a:lnSpc>
                        <a:spcBef>
                          <a:spcPts val="5"/>
                        </a:spcBef>
                      </a:pPr>
                      <a:r>
                        <a:rPr sz="1300" kern="0" spc="0" dirty="0">
                          <a:solidFill>
                            <a:srgbClr val="000000">
                              <a:alpha val="100000"/>
                            </a:srgbClr>
                          </a:solidFill>
                          <a:latin typeface="Arial" panose="020B0604020202020204"/>
                          <a:ea typeface="Arial" panose="020B0604020202020204"/>
                          <a:cs typeface="Arial" panose="020B0604020202020204"/>
                        </a:rPr>
                        <a:t>0.4229</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marL="120650" algn="l" rtl="0" eaLnBrk="0">
                        <a:lnSpc>
                          <a:spcPts val="1645"/>
                        </a:lnSpc>
                        <a:spcBef>
                          <a:spcPts val="5"/>
                        </a:spcBef>
                      </a:pPr>
                      <a:r>
                        <a:rPr sz="1300" kern="0" spc="60" dirty="0">
                          <a:solidFill>
                            <a:srgbClr val="2E7D5E">
                              <a:alpha val="100000"/>
                            </a:srgbClr>
                          </a:solidFill>
                          <a:latin typeface="Arial" panose="020B0604020202020204"/>
                          <a:ea typeface="Arial" panose="020B0604020202020204"/>
                          <a:cs typeface="Arial" panose="020B0604020202020204"/>
                        </a:rPr>
                        <a:t>0.8473</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marL="144145" algn="l" rtl="0" eaLnBrk="0">
                        <a:lnSpc>
                          <a:spcPts val="1645"/>
                        </a:lnSpc>
                        <a:spcBef>
                          <a:spcPts val="5"/>
                        </a:spcBef>
                      </a:pPr>
                      <a:r>
                        <a:rPr sz="1300" kern="0" spc="0" dirty="0">
                          <a:solidFill>
                            <a:srgbClr val="000000">
                              <a:alpha val="100000"/>
                            </a:srgbClr>
                          </a:solidFill>
                          <a:latin typeface="Arial" panose="020B0604020202020204"/>
                          <a:ea typeface="Arial" panose="020B0604020202020204"/>
                          <a:cs typeface="Arial" panose="020B0604020202020204"/>
                        </a:rPr>
                        <a:t>0.5642</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marL="147320" algn="l" rtl="0" eaLnBrk="0">
                        <a:lnSpc>
                          <a:spcPts val="1645"/>
                        </a:lnSpc>
                        <a:spcBef>
                          <a:spcPts val="5"/>
                        </a:spcBef>
                      </a:pPr>
                      <a:r>
                        <a:rPr sz="1300" kern="0" spc="0" dirty="0">
                          <a:solidFill>
                            <a:srgbClr val="000000">
                              <a:alpha val="100000"/>
                            </a:srgbClr>
                          </a:solidFill>
                          <a:latin typeface="Arial" panose="020B0604020202020204"/>
                          <a:ea typeface="Arial" panose="020B0604020202020204"/>
                          <a:cs typeface="Arial" panose="020B0604020202020204"/>
                        </a:rPr>
                        <a:t>0.9251</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58537">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marL="121920" algn="l" rtl="0" eaLnBrk="0">
                        <a:lnSpc>
                          <a:spcPts val="1810"/>
                        </a:lnSpc>
                        <a:spcBef>
                          <a:spcPts val="5"/>
                        </a:spcBef>
                      </a:pPr>
                      <a:r>
                        <a:rPr sz="1300" kern="0" spc="80" dirty="0">
                          <a:solidFill>
                            <a:srgbClr val="154734">
                              <a:alpha val="100000"/>
                            </a:srgbClr>
                          </a:solidFill>
                          <a:latin typeface="Arial" panose="020B0604020202020204"/>
                          <a:ea typeface="Arial" panose="020B0604020202020204"/>
                          <a:cs typeface="Arial" panose="020B0604020202020204"/>
                        </a:rPr>
                        <a:t>AdaBoost</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marL="113665" algn="l" rtl="0" eaLnBrk="0">
                        <a:lnSpc>
                          <a:spcPts val="1645"/>
                        </a:lnSpc>
                        <a:spcBef>
                          <a:spcPts val="5"/>
                        </a:spcBef>
                      </a:pPr>
                      <a:r>
                        <a:rPr sz="1300" kern="0" spc="0" dirty="0">
                          <a:solidFill>
                            <a:srgbClr val="000000">
                              <a:alpha val="100000"/>
                            </a:srgbClr>
                          </a:solidFill>
                          <a:latin typeface="Arial" panose="020B0604020202020204"/>
                          <a:ea typeface="Arial" panose="020B0604020202020204"/>
                          <a:cs typeface="Arial" panose="020B0604020202020204"/>
                        </a:rPr>
                        <a:t>0.8765</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marL="117475" algn="l" rtl="0" eaLnBrk="0">
                        <a:lnSpc>
                          <a:spcPts val="1645"/>
                        </a:lnSpc>
                        <a:spcBef>
                          <a:spcPts val="5"/>
                        </a:spcBef>
                      </a:pPr>
                      <a:r>
                        <a:rPr sz="1300" kern="0" spc="0" dirty="0">
                          <a:solidFill>
                            <a:srgbClr val="000000">
                              <a:alpha val="100000"/>
                            </a:srgbClr>
                          </a:solidFill>
                          <a:latin typeface="Arial" panose="020B0604020202020204"/>
                          <a:ea typeface="Arial" panose="020B0604020202020204"/>
                          <a:cs typeface="Arial" panose="020B0604020202020204"/>
                        </a:rPr>
                        <a:t>0.4607</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marL="140970" algn="l" rtl="0" eaLnBrk="0">
                        <a:lnSpc>
                          <a:spcPts val="1645"/>
                        </a:lnSpc>
                        <a:spcBef>
                          <a:spcPts val="5"/>
                        </a:spcBef>
                      </a:pPr>
                      <a:r>
                        <a:rPr sz="1300" kern="0" spc="0" dirty="0">
                          <a:solidFill>
                            <a:srgbClr val="000000">
                              <a:alpha val="100000"/>
                            </a:srgbClr>
                          </a:solidFill>
                          <a:latin typeface="Arial" panose="020B0604020202020204"/>
                          <a:ea typeface="Arial" panose="020B0604020202020204"/>
                          <a:cs typeface="Arial" panose="020B0604020202020204"/>
                        </a:rPr>
                        <a:t>0.7848</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marL="144145" algn="l" rtl="0" eaLnBrk="0">
                        <a:lnSpc>
                          <a:spcPts val="1645"/>
                        </a:lnSpc>
                        <a:spcBef>
                          <a:spcPts val="5"/>
                        </a:spcBef>
                      </a:pPr>
                      <a:r>
                        <a:rPr sz="1300" kern="0" spc="0" dirty="0">
                          <a:solidFill>
                            <a:srgbClr val="000000">
                              <a:alpha val="100000"/>
                            </a:srgbClr>
                          </a:solidFill>
                          <a:latin typeface="Arial" panose="020B0604020202020204"/>
                          <a:ea typeface="Arial" panose="020B0604020202020204"/>
                          <a:cs typeface="Arial" panose="020B0604020202020204"/>
                        </a:rPr>
                        <a:t>0.5806</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marL="147320" algn="l" rtl="0" eaLnBrk="0">
                        <a:lnSpc>
                          <a:spcPts val="1645"/>
                        </a:lnSpc>
                        <a:spcBef>
                          <a:spcPts val="5"/>
                        </a:spcBef>
                      </a:pPr>
                      <a:r>
                        <a:rPr sz="1300" kern="0" spc="0" dirty="0">
                          <a:solidFill>
                            <a:srgbClr val="000000">
                              <a:alpha val="100000"/>
                            </a:srgbClr>
                          </a:solidFill>
                          <a:latin typeface="Arial" panose="020B0604020202020204"/>
                          <a:ea typeface="Arial" panose="020B0604020202020204"/>
                          <a:cs typeface="Arial" panose="020B0604020202020204"/>
                        </a:rPr>
                        <a:t>0.9265</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549239">
                <a:tc>
                  <a:txBody>
                    <a:bodyPr/>
                    <a:lstStyle/>
                    <a:p>
                      <a:pPr algn="l" rtl="0" eaLnBrk="0">
                        <a:lnSpc>
                          <a:spcPct val="105000"/>
                        </a:lnSpc>
                      </a:pPr>
                      <a:endParaRPr sz="1000" dirty="0">
                        <a:latin typeface="Arial" panose="020B0604020202020204"/>
                        <a:ea typeface="Arial" panose="020B0604020202020204"/>
                        <a:cs typeface="Arial" panose="020B0604020202020204"/>
                      </a:endParaRPr>
                    </a:p>
                    <a:p>
                      <a:pPr marL="165100" algn="l" rtl="0" eaLnBrk="0">
                        <a:lnSpc>
                          <a:spcPts val="1810"/>
                        </a:lnSpc>
                        <a:spcBef>
                          <a:spcPts val="5"/>
                        </a:spcBef>
                      </a:pPr>
                      <a:r>
                        <a:rPr sz="1300" kern="0" spc="80" dirty="0">
                          <a:solidFill>
                            <a:srgbClr val="154734">
                              <a:alpha val="100000"/>
                            </a:srgbClr>
                          </a:solidFill>
                          <a:latin typeface="Arial" panose="020B0604020202020204"/>
                          <a:ea typeface="Arial" panose="020B0604020202020204"/>
                          <a:cs typeface="Arial" panose="020B0604020202020204"/>
                        </a:rPr>
                        <a:t>Gradient</a:t>
                      </a:r>
                      <a:endParaRPr sz="1300" dirty="0">
                        <a:latin typeface="Arial" panose="020B0604020202020204"/>
                        <a:ea typeface="Arial" panose="020B0604020202020204"/>
                        <a:cs typeface="Arial" panose="020B0604020202020204"/>
                      </a:endParaRPr>
                    </a:p>
                    <a:p>
                      <a:pPr marL="166370" algn="l" rtl="0" eaLnBrk="0">
                        <a:lnSpc>
                          <a:spcPct val="100000"/>
                        </a:lnSpc>
                        <a:spcBef>
                          <a:spcPts val="130"/>
                        </a:spcBef>
                      </a:pPr>
                      <a:r>
                        <a:rPr sz="1300" kern="0" spc="80" dirty="0">
                          <a:solidFill>
                            <a:srgbClr val="154734">
                              <a:alpha val="100000"/>
                            </a:srgbClr>
                          </a:solidFill>
                          <a:latin typeface="Arial" panose="020B0604020202020204"/>
                          <a:ea typeface="Arial" panose="020B0604020202020204"/>
                          <a:cs typeface="Arial" panose="020B0604020202020204"/>
                        </a:rPr>
                        <a:t>Boosting</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86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13665"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0.8631</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86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17475"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0.4317</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86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40970"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0.8138</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86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44145"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0.5641</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86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47320"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0.9253</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59024">
                <a:tc>
                  <a:txBody>
                    <a:bodyPr/>
                    <a:lstStyle/>
                    <a:p>
                      <a:pPr algn="l" rtl="0" eaLnBrk="0">
                        <a:lnSpc>
                          <a:spcPct val="103000"/>
                        </a:lnSpc>
                      </a:pPr>
                      <a:endParaRPr sz="1000" dirty="0">
                        <a:latin typeface="Arial" panose="020B0604020202020204"/>
                        <a:ea typeface="Arial" panose="020B0604020202020204"/>
                        <a:cs typeface="Arial" panose="020B0604020202020204"/>
                      </a:endParaRPr>
                    </a:p>
                    <a:p>
                      <a:pPr marL="128905" algn="l" rtl="0" eaLnBrk="0">
                        <a:lnSpc>
                          <a:spcPct val="100000"/>
                        </a:lnSpc>
                        <a:spcBef>
                          <a:spcPts val="5"/>
                        </a:spcBef>
                      </a:pPr>
                      <a:r>
                        <a:rPr sz="1300" kern="0" spc="60" dirty="0">
                          <a:solidFill>
                            <a:srgbClr val="154734">
                              <a:alpha val="100000"/>
                            </a:srgbClr>
                          </a:solidFill>
                          <a:latin typeface="Arial" panose="020B0604020202020204"/>
                          <a:ea typeface="Arial" panose="020B0604020202020204"/>
                          <a:cs typeface="Arial" panose="020B0604020202020204"/>
                        </a:rPr>
                        <a:t>LightGBM</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13665"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0.8756</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17475"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0.4577</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40970"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0.7715</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44145"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0.5745</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47320"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0.9250</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534645">
                <a:tc>
                  <a:txBody>
                    <a:bodyPr/>
                    <a:lstStyle/>
                    <a:p>
                      <a:pPr algn="l" rtl="0" eaLnBrk="0">
                        <a:lnSpc>
                          <a:spcPct val="110000"/>
                        </a:lnSpc>
                      </a:pPr>
                      <a:endParaRPr sz="8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344170" indent="-163830" algn="l" rtl="0" eaLnBrk="0">
                        <a:lnSpc>
                          <a:spcPct val="126000"/>
                        </a:lnSpc>
                      </a:pPr>
                      <a:r>
                        <a:rPr sz="1300" kern="0" spc="60" dirty="0">
                          <a:solidFill>
                            <a:srgbClr val="154734">
                              <a:alpha val="100000"/>
                            </a:srgbClr>
                          </a:solidFill>
                          <a:latin typeface="Arial" panose="020B0604020202020204"/>
                          <a:ea typeface="Arial" panose="020B0604020202020204"/>
                          <a:cs typeface="Arial" panose="020B0604020202020204"/>
                        </a:rPr>
                        <a:t>Decision</a:t>
                      </a:r>
                      <a:r>
                        <a:rPr sz="1300" kern="0" spc="0" dirty="0">
                          <a:solidFill>
                            <a:srgbClr val="154734">
                              <a:alpha val="100000"/>
                            </a:srgbClr>
                          </a:solidFill>
                          <a:latin typeface="Arial" panose="020B0604020202020204"/>
                          <a:ea typeface="Arial" panose="020B0604020202020204"/>
                          <a:cs typeface="Arial" panose="020B0604020202020204"/>
                        </a:rPr>
                        <a:t>     </a:t>
                      </a:r>
                      <a:r>
                        <a:rPr sz="1300" kern="0" spc="40" dirty="0">
                          <a:solidFill>
                            <a:srgbClr val="154734">
                              <a:alpha val="100000"/>
                            </a:srgbClr>
                          </a:solidFill>
                          <a:latin typeface="Arial" panose="020B0604020202020204"/>
                          <a:ea typeface="Arial" panose="020B0604020202020204"/>
                          <a:cs typeface="Arial" panose="020B0604020202020204"/>
                        </a:rPr>
                        <a:t>Tree</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c>
                  <a:txBody>
                    <a:bodyPr/>
                    <a:lstStyle/>
                    <a:p>
                      <a:pPr algn="l" rtl="0" eaLnBrk="0">
                        <a:lnSpc>
                          <a:spcPct val="18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13665"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0.8847</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c>
                  <a:txBody>
                    <a:bodyPr/>
                    <a:lstStyle/>
                    <a:p>
                      <a:pPr algn="l" rtl="0" eaLnBrk="0">
                        <a:lnSpc>
                          <a:spcPct val="18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17475"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0.4793</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c>
                  <a:txBody>
                    <a:bodyPr/>
                    <a:lstStyle/>
                    <a:p>
                      <a:pPr algn="l" rtl="0" eaLnBrk="0">
                        <a:lnSpc>
                          <a:spcPct val="18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40970"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0.6845</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c>
                  <a:txBody>
                    <a:bodyPr/>
                    <a:lstStyle/>
                    <a:p>
                      <a:pPr algn="l" rtl="0" eaLnBrk="0">
                        <a:lnSpc>
                          <a:spcPct val="18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44145"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0.5638</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c>
                  <a:txBody>
                    <a:bodyPr/>
                    <a:lstStyle/>
                    <a:p>
                      <a:pPr algn="l" rtl="0" eaLnBrk="0">
                        <a:lnSpc>
                          <a:spcPct val="18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47320" algn="l" rtl="0" eaLnBrk="0">
                        <a:lnSpc>
                          <a:spcPts val="1645"/>
                        </a:lnSpc>
                      </a:pPr>
                      <a:r>
                        <a:rPr sz="1300" kern="0" spc="0" dirty="0">
                          <a:solidFill>
                            <a:srgbClr val="000000">
                              <a:alpha val="100000"/>
                            </a:srgbClr>
                          </a:solidFill>
                          <a:latin typeface="Arial" panose="020B0604020202020204"/>
                          <a:ea typeface="Arial" panose="020B0604020202020204"/>
                          <a:cs typeface="Arial" panose="020B0604020202020204"/>
                        </a:rPr>
                        <a:t>0.8807</a:t>
                      </a:r>
                      <a:endParaRPr sz="1300" dirty="0">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BF6F1"/>
                    </a:solidFill>
                  </a:tcPr>
                </a:tc>
              </a:tr>
            </a:tbl>
          </a:graphicData>
        </a:graphic>
      </p:graphicFrame>
      <p:sp>
        <p:nvSpPr>
          <p:cNvPr id="7" name="textbox 794"/>
          <p:cNvSpPr/>
          <p:nvPr/>
        </p:nvSpPr>
        <p:spPr>
          <a:xfrm>
            <a:off x="6489254" y="5442660"/>
            <a:ext cx="4170679" cy="90170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22860" algn="l" rtl="0" eaLnBrk="0">
              <a:lnSpc>
                <a:spcPts val="1860"/>
              </a:lnSpc>
              <a:tabLst>
                <a:tab pos="133985"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模型选择应紧密围绕具体</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的营销策略：</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8000"/>
              </a:lnSpc>
            </a:pPr>
            <a:endParaRPr sz="500" dirty="0">
              <a:latin typeface="Arial" panose="020B0604020202020204"/>
              <a:ea typeface="Arial" panose="020B0604020202020204"/>
              <a:cs typeface="Arial" panose="020B0604020202020204"/>
            </a:endParaRPr>
          </a:p>
          <a:p>
            <a:pPr marL="88900" algn="l" rtl="0" eaLnBrk="0">
              <a:lnSpc>
                <a:spcPct val="122000"/>
              </a:lnSpc>
              <a:spcBef>
                <a:spcPts val="0"/>
              </a:spcBef>
              <a:tabLst>
                <a:tab pos="22987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追求高效率和成本控制：选择 </a:t>
            </a:r>
            <a:r>
              <a:rPr sz="1500" kern="0" spc="0" dirty="0">
                <a:solidFill>
                  <a:srgbClr val="2E7D5E">
                    <a:alpha val="100000"/>
                  </a:srgbClr>
                </a:solidFill>
                <a:latin typeface="Arial" panose="020B0604020202020204"/>
                <a:ea typeface="Arial" panose="020B0604020202020204"/>
                <a:cs typeface="Arial" panose="020B0604020202020204"/>
              </a:rPr>
              <a:t>Random</a:t>
            </a:r>
            <a:r>
              <a:rPr sz="1500" kern="0" spc="40" dirty="0">
                <a:solidFill>
                  <a:srgbClr val="2E7D5E">
                    <a:alpha val="100000"/>
                  </a:srgbClr>
                </a:solidFill>
                <a:latin typeface="Arial" panose="020B0604020202020204"/>
                <a:ea typeface="Arial" panose="020B0604020202020204"/>
                <a:cs typeface="Arial" panose="020B0604020202020204"/>
              </a:rPr>
              <a:t> </a:t>
            </a:r>
            <a:r>
              <a:rPr sz="1500" kern="0" spc="0" dirty="0">
                <a:solidFill>
                  <a:srgbClr val="2E7D5E">
                    <a:alpha val="100000"/>
                  </a:srgbClr>
                </a:solidFill>
                <a:latin typeface="Arial" panose="020B0604020202020204"/>
                <a:ea typeface="Arial" panose="020B0604020202020204"/>
                <a:cs typeface="Arial" panose="020B0604020202020204"/>
              </a:rPr>
              <a:t>Forest</a:t>
            </a:r>
            <a:r>
              <a:rPr sz="1500" kern="0" spc="-10" dirty="0">
                <a:solidFill>
                  <a:srgbClr val="2E7D5E">
                    <a:alpha val="100000"/>
                  </a:srgbClr>
                </a:solidFill>
                <a:latin typeface="Arial" panose="020B0604020202020204"/>
                <a:ea typeface="Arial" panose="020B0604020202020204"/>
                <a:cs typeface="Arial" panose="020B0604020202020204"/>
              </a:rPr>
              <a:t> </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最大化市场覆盖和客户获取：选择</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0" dirty="0">
                <a:solidFill>
                  <a:srgbClr val="2E7D5E">
                    <a:alpha val="100000"/>
                  </a:srgbClr>
                </a:solidFill>
                <a:latin typeface="Arial" panose="020B0604020202020204"/>
                <a:ea typeface="Arial" panose="020B0604020202020204"/>
                <a:cs typeface="Arial" panose="020B0604020202020204"/>
              </a:rPr>
              <a:t>XGBoost</a:t>
            </a:r>
            <a:endParaRPr sz="1500" dirty="0">
              <a:latin typeface="Arial" panose="020B0604020202020204"/>
              <a:ea typeface="Arial" panose="020B0604020202020204"/>
              <a:cs typeface="Arial" panose="020B0604020202020204"/>
            </a:endParaRPr>
          </a:p>
        </p:txBody>
      </p:sp>
      <p:pic>
        <p:nvPicPr>
          <p:cNvPr id="10" name="picture 800"/>
          <p:cNvPicPr>
            <a:picLocks noChangeAspect="1"/>
          </p:cNvPicPr>
          <p:nvPr/>
        </p:nvPicPr>
        <p:blipFill>
          <a:blip r:embed="rId4"/>
          <a:stretch>
            <a:fillRect/>
          </a:stretch>
        </p:blipFill>
        <p:spPr>
          <a:xfrm rot="21600000">
            <a:off x="6501954" y="5428577"/>
            <a:ext cx="110870" cy="192404"/>
          </a:xfrm>
          <a:prstGeom prst="rect">
            <a:avLst/>
          </a:prstGeom>
        </p:spPr>
      </p:pic>
      <p:sp>
        <p:nvSpPr>
          <p:cNvPr id="20" name="textbox 820"/>
          <p:cNvSpPr/>
          <p:nvPr/>
        </p:nvSpPr>
        <p:spPr>
          <a:xfrm>
            <a:off x="898652" y="1366901"/>
            <a:ext cx="4210050" cy="79311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43815" eaLnBrk="0">
              <a:lnSpc>
                <a:spcPts val="2425"/>
              </a:lnSpc>
              <a:tabLst>
                <a:tab pos="272415"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25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lang="zh-CN" altLang="en-US" sz="2700" kern="0" spc="2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经典评</a:t>
            </a:r>
            <a:r>
              <a:rPr sz="2700" kern="0" spc="20" baseline="800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估指标</a:t>
            </a:r>
            <a:endParaRPr sz="2700" baseline="8000" dirty="0">
              <a:latin typeface="微软雅黑" panose="020B0503020204020204" charset="-122"/>
              <a:ea typeface="微软雅黑" panose="020B0503020204020204" charset="-122"/>
              <a:cs typeface="微软雅黑" panose="020B0503020204020204" charset="-122"/>
            </a:endParaRPr>
          </a:p>
          <a:p>
            <a:pPr algn="l" rtl="0" eaLnBrk="0">
              <a:lnSpc>
                <a:spcPct val="125000"/>
              </a:lnSpc>
            </a:pPr>
            <a:endParaRPr sz="1000" dirty="0">
              <a:latin typeface="Arial" panose="020B0604020202020204"/>
              <a:ea typeface="Arial" panose="020B0604020202020204"/>
              <a:cs typeface="Arial" panose="020B0604020202020204"/>
            </a:endParaRPr>
          </a:p>
          <a:p>
            <a:pPr algn="l" rtl="0" eaLnBrk="0">
              <a:lnSpc>
                <a:spcPct val="127000"/>
              </a:lnSpc>
            </a:pPr>
            <a:endParaRPr sz="300" dirty="0">
              <a:latin typeface="Arial" panose="020B0604020202020204"/>
              <a:ea typeface="Arial" panose="020B0604020202020204"/>
              <a:cs typeface="Arial" panose="020B0604020202020204"/>
            </a:endParaRPr>
          </a:p>
          <a:p>
            <a:pPr marL="12700" algn="l" rtl="0" eaLnBrk="0">
              <a:lnSpc>
                <a:spcPct val="92000"/>
              </a:lnSpc>
              <a:spcBef>
                <a:spcPts val="5"/>
              </a:spcBef>
            </a:pP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采用多种指标进行综合评估</a:t>
            </a:r>
            <a:endParaRPr sz="1500" dirty="0">
              <a:latin typeface="微软雅黑" panose="020B0503020204020204" charset="-122"/>
              <a:ea typeface="微软雅黑" panose="020B0503020204020204" charset="-122"/>
              <a:cs typeface="微软雅黑" panose="020B0503020204020204" charset="-122"/>
            </a:endParaRPr>
          </a:p>
        </p:txBody>
      </p:sp>
      <p:pic>
        <p:nvPicPr>
          <p:cNvPr id="21" name="picture 822"/>
          <p:cNvPicPr>
            <a:picLocks noChangeAspect="1"/>
          </p:cNvPicPr>
          <p:nvPr/>
        </p:nvPicPr>
        <p:blipFill>
          <a:blip r:embed="rId5"/>
          <a:stretch>
            <a:fillRect/>
          </a:stretch>
        </p:blipFill>
        <p:spPr>
          <a:xfrm rot="21600000">
            <a:off x="942975" y="1379601"/>
            <a:ext cx="228600" cy="307847"/>
          </a:xfrm>
          <a:prstGeom prst="rect">
            <a:avLst/>
          </a:prstGeom>
        </p:spPr>
      </p:pic>
      <p:sp>
        <p:nvSpPr>
          <p:cNvPr id="22" name="textbox 824"/>
          <p:cNvSpPr/>
          <p:nvPr/>
        </p:nvSpPr>
        <p:spPr>
          <a:xfrm>
            <a:off x="666623" y="471169"/>
            <a:ext cx="4204334" cy="44640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六、模型评估与性能比较</a:t>
            </a:r>
            <a:endParaRPr sz="3000" dirty="0">
              <a:latin typeface="微软雅黑" panose="020B0503020204020204" charset="-122"/>
              <a:ea typeface="微软雅黑" panose="020B0503020204020204" charset="-122"/>
              <a:cs typeface="微软雅黑" panose="020B0503020204020204" charset="-122"/>
            </a:endParaRPr>
          </a:p>
        </p:txBody>
      </p:sp>
      <p:sp>
        <p:nvSpPr>
          <p:cNvPr id="23" name="textbox 826"/>
          <p:cNvSpPr/>
          <p:nvPr/>
        </p:nvSpPr>
        <p:spPr>
          <a:xfrm>
            <a:off x="6387654" y="1366901"/>
            <a:ext cx="1806575" cy="3333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425"/>
              </a:lnSpc>
              <a:tabLst>
                <a:tab pos="253365"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4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模型性能比较</a:t>
            </a:r>
            <a:endParaRPr sz="1800" dirty="0">
              <a:latin typeface="微软雅黑" panose="020B0503020204020204" charset="-122"/>
              <a:ea typeface="微软雅黑" panose="020B0503020204020204" charset="-122"/>
              <a:cs typeface="微软雅黑" panose="020B0503020204020204" charset="-122"/>
            </a:endParaRPr>
          </a:p>
        </p:txBody>
      </p:sp>
      <p:pic>
        <p:nvPicPr>
          <p:cNvPr id="24" name="picture 828"/>
          <p:cNvPicPr>
            <a:picLocks noChangeAspect="1"/>
          </p:cNvPicPr>
          <p:nvPr/>
        </p:nvPicPr>
        <p:blipFill>
          <a:blip r:embed="rId6"/>
          <a:stretch>
            <a:fillRect/>
          </a:stretch>
        </p:blipFill>
        <p:spPr>
          <a:xfrm rot="21600000">
            <a:off x="6400354" y="1379601"/>
            <a:ext cx="241096" cy="307847"/>
          </a:xfrm>
          <a:prstGeom prst="rect">
            <a:avLst/>
          </a:prstGeom>
        </p:spPr>
      </p:pic>
      <p:pic>
        <p:nvPicPr>
          <p:cNvPr id="29" name="picture 838"/>
          <p:cNvPicPr>
            <a:picLocks noChangeAspect="1"/>
          </p:cNvPicPr>
          <p:nvPr/>
        </p:nvPicPr>
        <p:blipFill>
          <a:blip r:embed="rId7"/>
          <a:stretch>
            <a:fillRect/>
          </a:stretch>
        </p:blipFill>
        <p:spPr>
          <a:xfrm rot="21600000">
            <a:off x="666750" y="990600"/>
            <a:ext cx="762000" cy="38100"/>
          </a:xfrm>
          <a:prstGeom prst="rect">
            <a:avLst/>
          </a:prstGeom>
        </p:spPr>
      </p:pic>
      <p:pic>
        <p:nvPicPr>
          <p:cNvPr id="30" name="picture 840"/>
          <p:cNvPicPr>
            <a:picLocks noChangeAspect="1"/>
          </p:cNvPicPr>
          <p:nvPr/>
        </p:nvPicPr>
        <p:blipFill>
          <a:blip r:embed="rId8"/>
          <a:stretch>
            <a:fillRect/>
          </a:stretch>
        </p:blipFill>
        <p:spPr>
          <a:xfrm rot="21600000">
            <a:off x="6119813" y="8185943"/>
            <a:ext cx="5410200" cy="6350"/>
          </a:xfrm>
          <a:prstGeom prst="rect">
            <a:avLst/>
          </a:prstGeom>
        </p:spPr>
      </p:pic>
      <p:pic>
        <p:nvPicPr>
          <p:cNvPr id="33" name="图片 32"/>
          <p:cNvPicPr>
            <a:picLocks noChangeAspect="1"/>
          </p:cNvPicPr>
          <p:nvPr/>
        </p:nvPicPr>
        <p:blipFill>
          <a:blip r:embed="rId9"/>
          <a:stretch>
            <a:fillRect/>
          </a:stretch>
        </p:blipFill>
        <p:spPr>
          <a:xfrm>
            <a:off x="666623" y="3112708"/>
            <a:ext cx="5337937" cy="3349052"/>
          </a:xfrm>
          <a:prstGeom prst="rect">
            <a:avLst/>
          </a:prstGeom>
        </p:spPr>
      </p:pic>
      <p:sp>
        <p:nvSpPr>
          <p:cNvPr id="11" name="textbox 802"/>
          <p:cNvSpPr/>
          <p:nvPr/>
        </p:nvSpPr>
        <p:spPr>
          <a:xfrm>
            <a:off x="3337052" y="2330103"/>
            <a:ext cx="2258060" cy="15049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028700" algn="l" rtl="0" eaLnBrk="0">
              <a:lnSpc>
                <a:spcPct val="84000"/>
              </a:lnSpc>
              <a:spcBef>
                <a:spcPts val="5"/>
              </a:spcBef>
              <a:tabLst>
                <a:tab pos="1231900" algn="l"/>
              </a:tabLst>
            </a:pPr>
            <a:r>
              <a:rPr sz="2400" kern="0" spc="0" dirty="0">
                <a:solidFill>
                  <a:srgbClr val="000000">
                    <a:alpha val="100000"/>
                  </a:srgbClr>
                </a:solidFill>
                <a:latin typeface="Arial Unicode MS"/>
                <a:ea typeface="Arial Unicode MS"/>
                <a:cs typeface="Arial Unicode MS"/>
              </a:rPr>
              <a:t>	</a:t>
            </a:r>
            <a:endParaRPr sz="2400" dirty="0">
              <a:latin typeface="Arial Unicode MS"/>
              <a:ea typeface="Arial Unicode MS"/>
              <a:cs typeface="Arial Unicode MS"/>
            </a:endParaRPr>
          </a:p>
          <a:p>
            <a:pPr marL="849630" algn="l" rtl="0" eaLnBrk="0">
              <a:lnSpc>
                <a:spcPct val="92000"/>
              </a:lnSpc>
              <a:spcBef>
                <a:spcPts val="1140"/>
              </a:spcBef>
            </a:pP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召回率</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7000"/>
              </a:lnSpc>
            </a:pPr>
            <a:endParaRPr sz="400" dirty="0">
              <a:latin typeface="Arial" panose="020B0604020202020204"/>
              <a:ea typeface="Arial" panose="020B0604020202020204"/>
              <a:cs typeface="Arial" panose="020B0604020202020204"/>
            </a:endParaRPr>
          </a:p>
          <a:p>
            <a:pPr marL="973455" indent="-774065" algn="l" rtl="0" eaLnBrk="0">
              <a:lnSpc>
                <a:spcPct val="122000"/>
              </a:lnSpc>
              <a:spcBef>
                <a:spcPts val="5"/>
              </a:spcBef>
            </a:pP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实际正例中被正确预测的</a:t>
            </a:r>
            <a:r>
              <a:rPr sz="13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比例</a:t>
            </a:r>
            <a:endParaRPr sz="1300" dirty="0">
              <a:latin typeface="微软雅黑" panose="020B0503020204020204" charset="-122"/>
              <a:ea typeface="微软雅黑" panose="020B0503020204020204" charset="-122"/>
              <a:cs typeface="微软雅黑" panose="020B0503020204020204" charset="-122"/>
            </a:endParaRPr>
          </a:p>
        </p:txBody>
      </p:sp>
      <p:pic>
        <p:nvPicPr>
          <p:cNvPr id="12" name="picture 804"/>
          <p:cNvPicPr>
            <a:picLocks noChangeAspect="1"/>
          </p:cNvPicPr>
          <p:nvPr/>
        </p:nvPicPr>
        <p:blipFill>
          <a:blip r:embed="rId10"/>
          <a:stretch>
            <a:fillRect/>
          </a:stretch>
        </p:blipFill>
        <p:spPr>
          <a:xfrm rot="21600000">
            <a:off x="4365897" y="2471454"/>
            <a:ext cx="203606" cy="307847"/>
          </a:xfrm>
          <a:prstGeom prst="rect">
            <a:avLst/>
          </a:prstGeom>
        </p:spPr>
      </p:pic>
      <p:sp>
        <p:nvSpPr>
          <p:cNvPr id="13" name="textbox 806"/>
          <p:cNvSpPr/>
          <p:nvPr/>
        </p:nvSpPr>
        <p:spPr>
          <a:xfrm>
            <a:off x="3337052" y="4025553"/>
            <a:ext cx="2258060" cy="15049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016000" algn="l" rtl="0" eaLnBrk="0">
              <a:lnSpc>
                <a:spcPct val="84000"/>
              </a:lnSpc>
              <a:spcBef>
                <a:spcPts val="5"/>
              </a:spcBef>
              <a:tabLst>
                <a:tab pos="1244600" algn="l"/>
              </a:tabLst>
            </a:pPr>
            <a:r>
              <a:rPr sz="2400" kern="0" spc="0" dirty="0">
                <a:solidFill>
                  <a:srgbClr val="000000">
                    <a:alpha val="100000"/>
                  </a:srgbClr>
                </a:solidFill>
                <a:latin typeface="Arial Unicode MS"/>
                <a:ea typeface="Arial Unicode MS"/>
                <a:cs typeface="Arial Unicode MS"/>
              </a:rPr>
              <a:t>	</a:t>
            </a:r>
            <a:endParaRPr sz="2400" dirty="0">
              <a:latin typeface="Arial Unicode MS"/>
              <a:ea typeface="Arial Unicode MS"/>
              <a:cs typeface="Arial Unicode MS"/>
            </a:endParaRPr>
          </a:p>
          <a:p>
            <a:pPr marL="704850" algn="l" rtl="0" eaLnBrk="0">
              <a:lnSpc>
                <a:spcPts val="1840"/>
              </a:lnSpc>
              <a:spcBef>
                <a:spcPts val="1145"/>
              </a:spcBef>
            </a:pPr>
            <a:r>
              <a:rPr lang="en-US" sz="1500" kern="0" spc="-40" dirty="0">
                <a:solidFill>
                  <a:srgbClr val="154734">
                    <a:alpha val="100000"/>
                  </a:srgbClr>
                </a:solidFill>
                <a:latin typeface="Arial" panose="020B0604020202020204"/>
                <a:ea typeface="Arial" panose="020B0604020202020204"/>
                <a:cs typeface="Arial" panose="020B0604020202020204"/>
              </a:rPr>
              <a:t>     AUC</a:t>
            </a:r>
            <a:endParaRPr sz="1500" dirty="0">
              <a:latin typeface="Arial" panose="020B0604020202020204"/>
              <a:ea typeface="Arial" panose="020B0604020202020204"/>
              <a:cs typeface="Arial" panose="020B0604020202020204"/>
            </a:endParaRPr>
          </a:p>
          <a:p>
            <a:pPr marL="1047115" indent="-852170" algn="l" rtl="0" eaLnBrk="0">
              <a:lnSpc>
                <a:spcPct val="122000"/>
              </a:lnSpc>
              <a:spcBef>
                <a:spcPts val="325"/>
              </a:spcBef>
            </a:pP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不同阈值下的分类性能评</a:t>
            </a:r>
            <a:r>
              <a:rPr sz="13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估</a:t>
            </a:r>
            <a:endParaRPr sz="1300" dirty="0">
              <a:latin typeface="微软雅黑" panose="020B0503020204020204" charset="-122"/>
              <a:ea typeface="微软雅黑" panose="020B0503020204020204" charset="-122"/>
              <a:cs typeface="微软雅黑" panose="020B0503020204020204" charset="-122"/>
            </a:endParaRPr>
          </a:p>
        </p:txBody>
      </p:sp>
      <p:pic>
        <p:nvPicPr>
          <p:cNvPr id="14" name="picture 808"/>
          <p:cNvPicPr>
            <a:picLocks noChangeAspect="1"/>
          </p:cNvPicPr>
          <p:nvPr/>
        </p:nvPicPr>
        <p:blipFill>
          <a:blip r:embed="rId11"/>
          <a:stretch>
            <a:fillRect/>
          </a:stretch>
        </p:blipFill>
        <p:spPr>
          <a:xfrm rot="21600000">
            <a:off x="4353400" y="4166904"/>
            <a:ext cx="228600" cy="307847"/>
          </a:xfrm>
          <a:prstGeom prst="rect">
            <a:avLst/>
          </a:prstGeom>
        </p:spPr>
      </p:pic>
      <p:sp>
        <p:nvSpPr>
          <p:cNvPr id="15" name="textbox 810"/>
          <p:cNvSpPr/>
          <p:nvPr/>
        </p:nvSpPr>
        <p:spPr>
          <a:xfrm>
            <a:off x="898652" y="2330103"/>
            <a:ext cx="2247900" cy="15049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009650" algn="l" rtl="0" eaLnBrk="0">
              <a:lnSpc>
                <a:spcPct val="84000"/>
              </a:lnSpc>
              <a:spcBef>
                <a:spcPts val="5"/>
              </a:spcBef>
              <a:tabLst>
                <a:tab pos="1240155" algn="l"/>
              </a:tabLst>
            </a:pPr>
            <a:r>
              <a:rPr sz="2400" kern="0" spc="0" dirty="0">
                <a:solidFill>
                  <a:srgbClr val="000000">
                    <a:alpha val="100000"/>
                  </a:srgbClr>
                </a:solidFill>
                <a:latin typeface="Arial Unicode MS"/>
                <a:ea typeface="Arial Unicode MS"/>
                <a:cs typeface="Arial Unicode MS"/>
              </a:rPr>
              <a:t>	</a:t>
            </a:r>
            <a:endParaRPr sz="2400" dirty="0">
              <a:latin typeface="Arial Unicode MS"/>
              <a:ea typeface="Arial Unicode MS"/>
              <a:cs typeface="Arial Unicode MS"/>
            </a:endParaRPr>
          </a:p>
          <a:p>
            <a:pPr marL="843280" algn="l" rtl="0" eaLnBrk="0">
              <a:lnSpc>
                <a:spcPct val="92000"/>
              </a:lnSpc>
              <a:spcBef>
                <a:spcPts val="1140"/>
              </a:spcBef>
            </a:pP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精确率</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7000"/>
              </a:lnSpc>
            </a:pPr>
            <a:endParaRPr sz="400" dirty="0">
              <a:latin typeface="Arial" panose="020B0604020202020204"/>
              <a:ea typeface="Arial" panose="020B0604020202020204"/>
              <a:cs typeface="Arial" panose="020B0604020202020204"/>
            </a:endParaRPr>
          </a:p>
          <a:p>
            <a:pPr marL="883285" indent="-694055" algn="l" rtl="0" eaLnBrk="0">
              <a:lnSpc>
                <a:spcPct val="122000"/>
              </a:lnSpc>
              <a:spcBef>
                <a:spcPts val="5"/>
              </a:spcBef>
            </a:pP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预测为正例中实际为正例</a:t>
            </a:r>
            <a:r>
              <a:rPr sz="13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的比例</a:t>
            </a:r>
            <a:endParaRPr sz="1300" dirty="0">
              <a:latin typeface="微软雅黑" panose="020B0503020204020204" charset="-122"/>
              <a:ea typeface="微软雅黑" panose="020B0503020204020204" charset="-122"/>
              <a:cs typeface="微软雅黑" panose="020B0503020204020204" charset="-122"/>
            </a:endParaRPr>
          </a:p>
        </p:txBody>
      </p:sp>
      <p:pic>
        <p:nvPicPr>
          <p:cNvPr id="16" name="picture 812"/>
          <p:cNvPicPr>
            <a:picLocks noChangeAspect="1"/>
          </p:cNvPicPr>
          <p:nvPr/>
        </p:nvPicPr>
        <p:blipFill>
          <a:blip r:embed="rId12"/>
          <a:stretch>
            <a:fillRect/>
          </a:stretch>
        </p:blipFill>
        <p:spPr>
          <a:xfrm rot="21600000">
            <a:off x="1908706" y="2471454"/>
            <a:ext cx="231038" cy="307847"/>
          </a:xfrm>
          <a:prstGeom prst="rect">
            <a:avLst/>
          </a:prstGeom>
        </p:spPr>
      </p:pic>
      <p:sp>
        <p:nvSpPr>
          <p:cNvPr id="17" name="textbox 814"/>
          <p:cNvSpPr/>
          <p:nvPr/>
        </p:nvSpPr>
        <p:spPr>
          <a:xfrm>
            <a:off x="898652" y="4025553"/>
            <a:ext cx="2247900" cy="150495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998855" algn="l" rtl="0" eaLnBrk="0">
              <a:lnSpc>
                <a:spcPct val="84000"/>
              </a:lnSpc>
              <a:spcBef>
                <a:spcPts val="5"/>
              </a:spcBef>
              <a:tabLst>
                <a:tab pos="1252855" algn="l"/>
              </a:tabLst>
            </a:pPr>
            <a:r>
              <a:rPr sz="2400" kern="0" spc="0" dirty="0">
                <a:solidFill>
                  <a:srgbClr val="000000">
                    <a:alpha val="100000"/>
                  </a:srgbClr>
                </a:solidFill>
                <a:latin typeface="Arial Unicode MS"/>
                <a:ea typeface="Arial Unicode MS"/>
                <a:cs typeface="Arial Unicode MS"/>
              </a:rPr>
              <a:t>	</a:t>
            </a:r>
            <a:endParaRPr sz="2400" dirty="0">
              <a:latin typeface="Arial Unicode MS"/>
              <a:ea typeface="Arial Unicode MS"/>
              <a:cs typeface="Arial Unicode MS"/>
            </a:endParaRPr>
          </a:p>
          <a:p>
            <a:pPr marL="737870" algn="l" rtl="0" eaLnBrk="0">
              <a:lnSpc>
                <a:spcPts val="1840"/>
              </a:lnSpc>
              <a:spcBef>
                <a:spcPts val="1145"/>
              </a:spcBef>
            </a:pPr>
            <a:r>
              <a:rPr sz="1500" kern="0" spc="10" dirty="0">
                <a:solidFill>
                  <a:srgbClr val="154734">
                    <a:alpha val="100000"/>
                  </a:srgbClr>
                </a:solidFill>
                <a:latin typeface="Arial" panose="020B0604020202020204"/>
                <a:ea typeface="Arial" panose="020B0604020202020204"/>
                <a:cs typeface="Arial" panose="020B0604020202020204"/>
              </a:rPr>
              <a:t>F1-</a:t>
            </a:r>
            <a:r>
              <a:rPr sz="1500" kern="0" spc="0" dirty="0">
                <a:solidFill>
                  <a:srgbClr val="154734">
                    <a:alpha val="100000"/>
                  </a:srgbClr>
                </a:solidFill>
                <a:latin typeface="Arial" panose="020B0604020202020204"/>
                <a:ea typeface="Arial" panose="020B0604020202020204"/>
                <a:cs typeface="Arial" panose="020B0604020202020204"/>
              </a:rPr>
              <a:t>Score</a:t>
            </a:r>
            <a:endParaRPr sz="1500" dirty="0">
              <a:latin typeface="Arial" panose="020B0604020202020204"/>
              <a:ea typeface="Arial" panose="020B0604020202020204"/>
              <a:cs typeface="Arial" panose="020B0604020202020204"/>
            </a:endParaRPr>
          </a:p>
          <a:p>
            <a:pPr marL="960120" indent="-772160" algn="l" rtl="0" eaLnBrk="0">
              <a:lnSpc>
                <a:spcPct val="122000"/>
              </a:lnSpc>
              <a:spcBef>
                <a:spcPts val="310"/>
              </a:spcBef>
            </a:pP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精确率与召回率的调和平</a:t>
            </a:r>
            <a:r>
              <a:rPr sz="13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均数</a:t>
            </a:r>
            <a:endParaRPr sz="1300" dirty="0">
              <a:latin typeface="微软雅黑" panose="020B0503020204020204" charset="-122"/>
              <a:ea typeface="微软雅黑" panose="020B0503020204020204" charset="-122"/>
              <a:cs typeface="微软雅黑" panose="020B0503020204020204" charset="-122"/>
            </a:endParaRPr>
          </a:p>
        </p:txBody>
      </p:sp>
      <p:pic>
        <p:nvPicPr>
          <p:cNvPr id="18" name="picture 816"/>
          <p:cNvPicPr>
            <a:picLocks noChangeAspect="1"/>
          </p:cNvPicPr>
          <p:nvPr/>
        </p:nvPicPr>
        <p:blipFill>
          <a:blip r:embed="rId13"/>
          <a:stretch>
            <a:fillRect/>
          </a:stretch>
        </p:blipFill>
        <p:spPr>
          <a:xfrm rot="21600000">
            <a:off x="1898038" y="4166904"/>
            <a:ext cx="253593" cy="307847"/>
          </a:xfrm>
          <a:prstGeom prst="rect">
            <a:avLst/>
          </a:prstGeom>
        </p:spPr>
      </p:pic>
      <p:sp>
        <p:nvSpPr>
          <p:cNvPr id="35" name="文本框 34"/>
          <p:cNvSpPr txBox="1"/>
          <p:nvPr/>
        </p:nvSpPr>
        <p:spPr>
          <a:xfrm>
            <a:off x="942974" y="5563950"/>
            <a:ext cx="4652138" cy="931858"/>
          </a:xfrm>
          <a:prstGeom prst="rect">
            <a:avLst/>
          </a:prstGeom>
          <a:noFill/>
        </p:spPr>
        <p:txBody>
          <a:bodyPr wrap="square">
            <a:spAutoFit/>
          </a:bodyPr>
          <a:lstStyle/>
          <a:p>
            <a:pPr marL="12700" indent="10795" algn="l" rtl="0" eaLnBrk="0">
              <a:lnSpc>
                <a:spcPct val="111000"/>
              </a:lnSpc>
            </a:pPr>
            <a:r>
              <a:rPr lang="en-US" altLang="zh-CN" sz="1200" kern="0" spc="0" dirty="0">
                <a:solidFill>
                  <a:srgbClr val="2E7D5E">
                    <a:alpha val="100000"/>
                  </a:srgbClr>
                </a:solidFill>
                <a:latin typeface="Arial" panose="020B0604020202020204"/>
                <a:ea typeface="Arial" panose="020B0604020202020204"/>
                <a:cs typeface="Arial" panose="020B0604020202020204"/>
              </a:rPr>
              <a:t>Random Forest </a:t>
            </a:r>
            <a:r>
              <a:rPr lang="zh-CN" altLang="en-US" sz="12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在</a:t>
            </a:r>
            <a:r>
              <a:rPr lang="zh-CN" altLang="en-US" sz="1200" kern="0" spc="-12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en-US" altLang="zh-CN" sz="1200" kern="0" spc="0" dirty="0">
                <a:solidFill>
                  <a:srgbClr val="3E7D65">
                    <a:alpha val="100000"/>
                  </a:srgbClr>
                </a:solidFill>
                <a:latin typeface="Arial" panose="020B0604020202020204"/>
                <a:ea typeface="Arial" panose="020B0604020202020204"/>
                <a:cs typeface="Arial" panose="020B0604020202020204"/>
              </a:rPr>
              <a:t>AUC</a:t>
            </a:r>
            <a:r>
              <a:rPr lang="en-US" altLang="zh-CN" sz="1400" kern="0" spc="-10" dirty="0">
                <a:solidFill>
                  <a:srgbClr val="3E7D65">
                    <a:alpha val="100000"/>
                  </a:srgbClr>
                </a:solidFill>
                <a:latin typeface="Times New Roman" panose="02020603050405020304"/>
                <a:ea typeface="Times New Roman" panose="02020603050405020304"/>
                <a:cs typeface="Times New Roman" panose="02020603050405020304"/>
              </a:rPr>
              <a:t> </a:t>
            </a:r>
            <a:r>
              <a:rPr lang="zh-CN" altLang="en-US"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和 </a:t>
            </a:r>
            <a:r>
              <a:rPr lang="en-US" altLang="zh-CN"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F1</a:t>
            </a:r>
            <a:r>
              <a:rPr lang="zh-CN" altLang="en-US"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上表现最佳</a:t>
            </a:r>
            <a:r>
              <a:rPr lang="zh-CN" altLang="en-US" sz="12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zh-CN" altLang="en-US"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，显示出其在平衡准</a:t>
            </a:r>
            <a:r>
              <a:rPr lang="zh-CN" altLang="en-US" sz="12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确率和召回率方面具有</a:t>
            </a:r>
            <a:r>
              <a:rPr lang="zh-CN" altLang="en-US"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卓越的综合性能；</a:t>
            </a:r>
            <a:r>
              <a:rPr lang="en-US" altLang="zh-CN" sz="12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XGBoost</a:t>
            </a:r>
            <a:r>
              <a:rPr lang="en-US" altLang="zh-CN"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zh-CN" altLang="en-US"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在召回率方面表现突出 ，能够捕获更多潜在客户；所有集成学习模型的性能均显著优于决策树 ， 证明了集成方法的有效性</a:t>
            </a:r>
            <a:endParaRPr lang="zh-CN" altLang="en-US"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62"/>
          <p:cNvPicPr>
            <a:picLocks noChangeAspect="1"/>
          </p:cNvPicPr>
          <p:nvPr/>
        </p:nvPicPr>
        <p:blipFill rotWithShape="1">
          <a:blip r:embed="rId1"/>
          <a:srcRect r="1538" b="12621"/>
          <a:stretch>
            <a:fillRect/>
          </a:stretch>
        </p:blipFill>
        <p:spPr>
          <a:xfrm rot="21600000">
            <a:off x="0" y="0"/>
            <a:ext cx="12192000" cy="6858000"/>
          </a:xfrm>
          <a:prstGeom prst="rect">
            <a:avLst/>
          </a:prstGeom>
        </p:spPr>
      </p:pic>
      <p:sp>
        <p:nvSpPr>
          <p:cNvPr id="3" name="textbox 864"/>
          <p:cNvSpPr/>
          <p:nvPr/>
        </p:nvSpPr>
        <p:spPr>
          <a:xfrm>
            <a:off x="665770" y="492954"/>
            <a:ext cx="4816475" cy="6784340"/>
          </a:xfrm>
          <a:prstGeom prst="rect">
            <a:avLst/>
          </a:prstGeom>
          <a:noFill/>
          <a:ln w="0" cap="flat">
            <a:noFill/>
            <a:prstDash val="solid"/>
            <a:miter lim="0"/>
          </a:ln>
        </p:spPr>
        <p:txBody>
          <a:bodyPr vert="horz" wrap="square" lIns="0" tIns="0" rIns="0" bIns="0"/>
          <a:lstStyle/>
          <a:p>
            <a:pPr algn="l" rtl="0" eaLnBrk="0">
              <a:lnSpc>
                <a:spcPct val="92000"/>
              </a:lnSpc>
            </a:pPr>
            <a:endParaRPr sz="100" dirty="0">
              <a:latin typeface="Arial" panose="020B0604020202020204"/>
              <a:ea typeface="Arial" panose="020B0604020202020204"/>
              <a:cs typeface="Arial" panose="020B0604020202020204"/>
            </a:endParaRPr>
          </a:p>
          <a:p>
            <a:pPr marL="12700" algn="l" rtl="0" eaLnBrk="0">
              <a:lnSpc>
                <a:spcPct val="96000"/>
              </a:lnSpc>
            </a:pPr>
            <a:r>
              <a:rPr sz="2900" kern="0" spc="0" dirty="0" err="1">
                <a:solidFill>
                  <a:srgbClr val="205030">
                    <a:alpha val="100000"/>
                  </a:srgbClr>
                </a:solidFill>
                <a:latin typeface="微软雅黑" panose="020B0503020204020204" charset="-122"/>
                <a:ea typeface="微软雅黑" panose="020B0503020204020204" charset="-122"/>
                <a:cs typeface="宋体" panose="02010600030101010101" pitchFamily="2" charset="-122"/>
              </a:rPr>
              <a:t>ROC</a:t>
            </a:r>
            <a:r>
              <a:rPr sz="2900" kern="0" spc="60" dirty="0" err="1">
                <a:solidFill>
                  <a:srgbClr val="205030">
                    <a:alpha val="100000"/>
                  </a:srgbClr>
                </a:solidFill>
                <a:latin typeface="微软雅黑" panose="020B0503020204020204" charset="-122"/>
                <a:ea typeface="微软雅黑" panose="020B0503020204020204" charset="-122"/>
                <a:cs typeface="黑体" panose="02010609060101010101" charset="-122"/>
              </a:rPr>
              <a:t>曲线分析</a:t>
            </a:r>
            <a:endParaRPr sz="2900" dirty="0">
              <a:latin typeface="微软雅黑" panose="020B0503020204020204" charset="-122"/>
              <a:ea typeface="微软雅黑" panose="020B0503020204020204" charset="-122"/>
              <a:cs typeface="黑体" panose="02010609060101010101" charset="-122"/>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微软雅黑" panose="020B0503020204020204" charset="-122"/>
              <a:ea typeface="微软雅黑" panose="020B0503020204020204" charset="-122"/>
              <a:cs typeface="Arial" panose="020B0604020202020204"/>
            </a:endParaRPr>
          </a:p>
          <a:p>
            <a:pPr marL="229235" algn="l" rtl="0" eaLnBrk="0">
              <a:lnSpc>
                <a:spcPct val="95000"/>
              </a:lnSpc>
              <a:spcBef>
                <a:spcPts val="550"/>
              </a:spcBef>
            </a:pPr>
            <a:r>
              <a:rPr lang="en-US" kern="0" spc="-70" dirty="0">
                <a:solidFill>
                  <a:srgbClr val="207040">
                    <a:alpha val="100000"/>
                  </a:srgbClr>
                </a:solidFill>
                <a:latin typeface="微软雅黑" panose="020B0503020204020204" charset="-122"/>
                <a:ea typeface="微软雅黑" panose="020B0503020204020204" charset="-122"/>
                <a:cs typeface="黑体" panose="02010609060101010101" charset="-122"/>
              </a:rPr>
              <a:t>  </a:t>
            </a:r>
            <a:r>
              <a:rPr sz="1800" kern="0" spc="250" dirty="0">
                <a:solidFill>
                  <a:srgbClr val="207040">
                    <a:alpha val="100000"/>
                  </a:srgbClr>
                </a:solidFill>
                <a:latin typeface="微软雅黑" panose="020B0503020204020204" charset="-122"/>
                <a:ea typeface="微软雅黑" panose="020B0503020204020204" charset="-122"/>
                <a:cs typeface="黑体" panose="02010609060101010101" charset="-122"/>
              </a:rPr>
              <a:t>  </a:t>
            </a:r>
            <a:r>
              <a:rPr lang="en-US" sz="1800" kern="0" spc="250" dirty="0">
                <a:solidFill>
                  <a:srgbClr val="207040">
                    <a:alpha val="100000"/>
                  </a:srgbClr>
                </a:solidFill>
                <a:latin typeface="微软雅黑" panose="020B0503020204020204" charset="-122"/>
                <a:ea typeface="微软雅黑" panose="020B0503020204020204" charset="-122"/>
                <a:cs typeface="黑体" panose="02010609060101010101" charset="-122"/>
              </a:rPr>
              <a:t> </a:t>
            </a:r>
            <a:r>
              <a:rPr sz="1800" kern="0" spc="-70" dirty="0">
                <a:solidFill>
                  <a:srgbClr val="205040">
                    <a:alpha val="100000"/>
                  </a:srgbClr>
                </a:solidFill>
                <a:latin typeface="微软雅黑" panose="020B0503020204020204" charset="-122"/>
                <a:ea typeface="微软雅黑" panose="020B0503020204020204" charset="-122"/>
                <a:cs typeface="宋体" panose="02010600030101010101" pitchFamily="2" charset="-122"/>
              </a:rPr>
              <a:t>ROC</a:t>
            </a:r>
            <a:r>
              <a:rPr sz="1800" kern="0" spc="250" dirty="0">
                <a:solidFill>
                  <a:srgbClr val="205040">
                    <a:alpha val="100000"/>
                  </a:srgbClr>
                </a:solidFill>
                <a:latin typeface="微软雅黑" panose="020B0503020204020204" charset="-122"/>
                <a:ea typeface="微软雅黑" panose="020B0503020204020204" charset="-122"/>
                <a:cs typeface="宋体" panose="02010600030101010101" pitchFamily="2" charset="-122"/>
              </a:rPr>
              <a:t> </a:t>
            </a:r>
            <a:r>
              <a:rPr sz="1800" kern="0" spc="-70" dirty="0">
                <a:solidFill>
                  <a:srgbClr val="205040">
                    <a:alpha val="100000"/>
                  </a:srgbClr>
                </a:solidFill>
                <a:latin typeface="微软雅黑" panose="020B0503020204020204" charset="-122"/>
                <a:ea typeface="微软雅黑" panose="020B0503020204020204" charset="-122"/>
                <a:cs typeface="黑体" panose="02010609060101010101" charset="-122"/>
              </a:rPr>
              <a:t>曲线说明</a:t>
            </a:r>
            <a:endParaRPr sz="1800" dirty="0">
              <a:latin typeface="微软雅黑" panose="020B0503020204020204" charset="-122"/>
              <a:ea typeface="微软雅黑" panose="020B0503020204020204" charset="-122"/>
              <a:cs typeface="黑体" panose="02010609060101010101" charset="-122"/>
            </a:endParaRPr>
          </a:p>
          <a:p>
            <a:pPr marL="229235" algn="l" rtl="0" eaLnBrk="0">
              <a:spcBef>
                <a:spcPts val="1615"/>
              </a:spcBef>
            </a:pPr>
            <a:r>
              <a:rPr sz="1500" kern="0" spc="0" dirty="0">
                <a:solidFill>
                  <a:srgbClr val="307060">
                    <a:alpha val="100000"/>
                  </a:srgbClr>
                </a:solidFill>
                <a:latin typeface="微软雅黑" panose="020B0503020204020204" charset="-122"/>
                <a:ea typeface="微软雅黑" panose="020B0503020204020204" charset="-122"/>
                <a:cs typeface="宋体" panose="02010600030101010101" pitchFamily="2" charset="-122"/>
              </a:rPr>
              <a:t>ROC </a:t>
            </a:r>
            <a:r>
              <a:rPr sz="1500" kern="0" spc="0" dirty="0" err="1">
                <a:solidFill>
                  <a:srgbClr val="307060">
                    <a:alpha val="100000"/>
                  </a:srgbClr>
                </a:solidFill>
                <a:latin typeface="微软雅黑" panose="020B0503020204020204" charset="-122"/>
                <a:ea typeface="微软雅黑" panose="020B0503020204020204" charset="-122"/>
                <a:cs typeface="黑体" panose="02010609060101010101" charset="-122"/>
              </a:rPr>
              <a:t>曲线直观地展示了模型在不同阈值下的真正</a:t>
            </a:r>
            <a:r>
              <a:rPr lang="zh-CN" altLang="en-US" sz="1500" kern="0" dirty="0">
                <a:solidFill>
                  <a:srgbClr val="307060">
                    <a:alpha val="100000"/>
                  </a:srgbClr>
                </a:solidFill>
                <a:latin typeface="微软雅黑" panose="020B0503020204020204" charset="-122"/>
                <a:ea typeface="微软雅黑" panose="020B0503020204020204" charset="-122"/>
                <a:cs typeface="黑体" panose="02010609060101010101" charset="-122"/>
              </a:rPr>
              <a:t>率</a:t>
            </a:r>
            <a:r>
              <a:rPr lang="en-US" sz="1500" kern="0" spc="0" dirty="0">
                <a:solidFill>
                  <a:srgbClr val="307060">
                    <a:alpha val="100000"/>
                  </a:srgbClr>
                </a:solidFill>
                <a:latin typeface="微软雅黑" panose="020B0503020204020204" charset="-122"/>
                <a:ea typeface="微软雅黑" panose="020B0503020204020204" charset="-122"/>
                <a:cs typeface="黑体" panose="02010609060101010101" charset="-122"/>
              </a:rPr>
              <a:t> </a:t>
            </a:r>
            <a:r>
              <a:rPr sz="1500" kern="0" spc="0" dirty="0">
                <a:solidFill>
                  <a:srgbClr val="307060">
                    <a:alpha val="100000"/>
                  </a:srgbClr>
                </a:solidFill>
                <a:latin typeface="微软雅黑" panose="020B0503020204020204" charset="-122"/>
                <a:ea typeface="微软雅黑" panose="020B0503020204020204" charset="-122"/>
                <a:cs typeface="宋体" panose="02010600030101010101" pitchFamily="2" charset="-122"/>
              </a:rPr>
              <a:t>TPR</a:t>
            </a:r>
            <a:r>
              <a:rPr lang="en-US" sz="1500" kern="0" spc="0" dirty="0">
                <a:solidFill>
                  <a:srgbClr val="307060">
                    <a:alpha val="100000"/>
                  </a:srgbClr>
                </a:solidFill>
                <a:latin typeface="微软雅黑" panose="020B0503020204020204" charset="-122"/>
                <a:ea typeface="微软雅黑" panose="020B0503020204020204" charset="-122"/>
                <a:cs typeface="宋体" panose="02010600030101010101" pitchFamily="2" charset="-122"/>
              </a:rPr>
              <a:t> </a:t>
            </a:r>
            <a:r>
              <a:rPr sz="1500" kern="0" spc="20" dirty="0" err="1">
                <a:solidFill>
                  <a:srgbClr val="207050">
                    <a:alpha val="100000"/>
                  </a:srgbClr>
                </a:solidFill>
                <a:latin typeface="微软雅黑" panose="020B0503020204020204" charset="-122"/>
                <a:ea typeface="微软雅黑" panose="020B0503020204020204" charset="-122"/>
                <a:cs typeface="黑体" panose="02010609060101010101" charset="-122"/>
              </a:rPr>
              <a:t>和假正率</a:t>
            </a:r>
            <a:r>
              <a:rPr lang="en-US" sz="1500" kern="0" spc="20" dirty="0">
                <a:solidFill>
                  <a:srgbClr val="207050">
                    <a:alpha val="100000"/>
                  </a:srgbClr>
                </a:solidFill>
                <a:latin typeface="微软雅黑" panose="020B0503020204020204" charset="-122"/>
                <a:ea typeface="微软雅黑" panose="020B0503020204020204" charset="-122"/>
                <a:cs typeface="黑体" panose="02010609060101010101" charset="-122"/>
              </a:rPr>
              <a:t> </a:t>
            </a:r>
            <a:r>
              <a:rPr sz="1500" kern="0" spc="0" dirty="0">
                <a:solidFill>
                  <a:srgbClr val="207050">
                    <a:alpha val="100000"/>
                  </a:srgbClr>
                </a:solidFill>
                <a:latin typeface="微软雅黑" panose="020B0503020204020204" charset="-122"/>
                <a:ea typeface="微软雅黑" panose="020B0503020204020204" charset="-122"/>
                <a:cs typeface="Times New Roman" panose="02020603050405020304"/>
              </a:rPr>
              <a:t>FPR</a:t>
            </a:r>
            <a:r>
              <a:rPr lang="en-US" sz="1500" kern="0" spc="0" dirty="0">
                <a:solidFill>
                  <a:srgbClr val="207050">
                    <a:alpha val="100000"/>
                  </a:srgbClr>
                </a:solidFill>
                <a:latin typeface="微软雅黑" panose="020B0503020204020204" charset="-122"/>
                <a:ea typeface="微软雅黑" panose="020B0503020204020204" charset="-122"/>
                <a:cs typeface="Times New Roman" panose="02020603050405020304"/>
              </a:rPr>
              <a:t> </a:t>
            </a:r>
            <a:r>
              <a:rPr sz="1500" kern="0" spc="20" dirty="0" err="1">
                <a:solidFill>
                  <a:srgbClr val="207050">
                    <a:alpha val="100000"/>
                  </a:srgbClr>
                </a:solidFill>
                <a:latin typeface="微软雅黑" panose="020B0503020204020204" charset="-122"/>
                <a:ea typeface="微软雅黑" panose="020B0503020204020204" charset="-122"/>
                <a:cs typeface="黑体" panose="02010609060101010101" charset="-122"/>
              </a:rPr>
              <a:t>的权衡关系</a:t>
            </a:r>
            <a:endParaRPr lang="en-US" sz="1500" kern="0" spc="20" dirty="0">
              <a:solidFill>
                <a:srgbClr val="207050">
                  <a:alpha val="100000"/>
                </a:srgbClr>
              </a:solidFill>
              <a:latin typeface="微软雅黑" panose="020B0503020204020204" charset="-122"/>
              <a:ea typeface="微软雅黑" panose="020B0503020204020204" charset="-122"/>
              <a:cs typeface="黑体" panose="02010609060101010101" charset="-122"/>
            </a:endParaRPr>
          </a:p>
          <a:p>
            <a:pPr marL="229235" algn="l" rtl="0" eaLnBrk="0">
              <a:spcBef>
                <a:spcPts val="905"/>
              </a:spcBef>
            </a:pPr>
            <a:endParaRPr sz="1500" dirty="0">
              <a:latin typeface="微软雅黑" panose="020B0503020204020204" charset="-122"/>
              <a:ea typeface="微软雅黑" panose="020B0503020204020204" charset="-122"/>
              <a:cs typeface="黑体" panose="02010609060101010101" charset="-122"/>
            </a:endParaRPr>
          </a:p>
          <a:p>
            <a:pPr algn="l" rtl="0" eaLnBrk="0"/>
            <a:endParaRPr sz="1000" dirty="0">
              <a:latin typeface="微软雅黑" panose="020B0503020204020204" charset="-122"/>
              <a:ea typeface="微软雅黑" panose="020B0503020204020204" charset="-122"/>
              <a:cs typeface="Arial" panose="020B0604020202020204"/>
            </a:endParaRPr>
          </a:p>
          <a:p>
            <a:pPr algn="l" rtl="0" eaLnBrk="0"/>
            <a:endParaRPr sz="1000" dirty="0">
              <a:latin typeface="微软雅黑" panose="020B0503020204020204" charset="-122"/>
              <a:ea typeface="微软雅黑" panose="020B0503020204020204" charset="-122"/>
              <a:cs typeface="Arial" panose="020B0604020202020204"/>
            </a:endParaRPr>
          </a:p>
          <a:p>
            <a:pPr algn="r" rtl="0" eaLnBrk="0">
              <a:spcBef>
                <a:spcPts val="455"/>
              </a:spcBef>
            </a:pPr>
            <a:r>
              <a:rPr sz="1500" kern="0" spc="0" dirty="0" err="1">
                <a:solidFill>
                  <a:srgbClr val="308050">
                    <a:alpha val="100000"/>
                  </a:srgbClr>
                </a:solidFill>
                <a:latin typeface="微软雅黑" panose="020B0503020204020204" charset="-122"/>
                <a:ea typeface="微软雅黑" panose="020B0503020204020204" charset="-122"/>
                <a:cs typeface="宋体" panose="02010600030101010101" pitchFamily="2" charset="-122"/>
              </a:rPr>
              <a:t>AUC</a:t>
            </a:r>
            <a:r>
              <a:rPr sz="1500" kern="0" spc="0" dirty="0" err="1">
                <a:solidFill>
                  <a:srgbClr val="308050">
                    <a:alpha val="100000"/>
                  </a:srgbClr>
                </a:solidFill>
                <a:latin typeface="微软雅黑" panose="020B0503020204020204" charset="-122"/>
                <a:ea typeface="微软雅黑" panose="020B0503020204020204" charset="-122"/>
                <a:cs typeface="黑体" panose="02010609060101010101" charset="-122"/>
              </a:rPr>
              <a:t>值是曲线下面积，数值越大代表模型性能越好</a:t>
            </a:r>
            <a:endParaRPr sz="1500" dirty="0">
              <a:latin typeface="微软雅黑" panose="020B0503020204020204" charset="-122"/>
              <a:ea typeface="微软雅黑" panose="020B0503020204020204" charset="-122"/>
              <a:cs typeface="黑体" panose="02010609060101010101" charset="-122"/>
            </a:endParaRPr>
          </a:p>
          <a:p>
            <a:pPr algn="l" rtl="0" eaLnBrk="0"/>
            <a:endParaRPr sz="1000" dirty="0">
              <a:latin typeface="微软雅黑" panose="020B0503020204020204" charset="-122"/>
              <a:ea typeface="微软雅黑" panose="020B0503020204020204" charset="-122"/>
              <a:cs typeface="Arial" panose="020B0604020202020204"/>
            </a:endParaRPr>
          </a:p>
          <a:p>
            <a:pPr marL="229235" algn="l" rtl="0" eaLnBrk="0">
              <a:spcBef>
                <a:spcPts val="455"/>
              </a:spcBef>
            </a:pPr>
            <a:r>
              <a:rPr lang="en-US" sz="1500" kern="0" spc="0" dirty="0">
                <a:solidFill>
                  <a:srgbClr val="307060">
                    <a:alpha val="100000"/>
                  </a:srgbClr>
                </a:solidFill>
                <a:latin typeface="微软雅黑" panose="020B0503020204020204" charset="-122"/>
                <a:ea typeface="微软雅黑" panose="020B0503020204020204" charset="-122"/>
                <a:cs typeface="黑体" panose="02010609060101010101" charset="-122"/>
              </a:rPr>
              <a:t>      </a:t>
            </a:r>
            <a:r>
              <a:rPr sz="1500" kern="0" spc="0" dirty="0" err="1">
                <a:solidFill>
                  <a:srgbClr val="307060">
                    <a:alpha val="100000"/>
                  </a:srgbClr>
                </a:solidFill>
                <a:latin typeface="微软雅黑" panose="020B0503020204020204" charset="-122"/>
                <a:ea typeface="微软雅黑" panose="020B0503020204020204" charset="-122"/>
                <a:cs typeface="黑体" panose="02010609060101010101" charset="-122"/>
              </a:rPr>
              <a:t>曲线越靠近左上角，模型性能越好</a:t>
            </a:r>
            <a:endParaRPr sz="1500" dirty="0">
              <a:latin typeface="微软雅黑" panose="020B0503020204020204" charset="-122"/>
              <a:ea typeface="微软雅黑" panose="020B0503020204020204" charset="-122"/>
              <a:cs typeface="黑体" panose="02010609060101010101" charset="-122"/>
            </a:endParaRPr>
          </a:p>
          <a:p>
            <a:pPr algn="l" rtl="0" eaLnBrk="0"/>
            <a:endParaRPr sz="1000" dirty="0">
              <a:latin typeface="微软雅黑" panose="020B0503020204020204" charset="-122"/>
              <a:ea typeface="微软雅黑" panose="020B0503020204020204" charset="-122"/>
              <a:cs typeface="Arial" panose="020B0604020202020204"/>
            </a:endParaRPr>
          </a:p>
          <a:p>
            <a:pPr algn="l" rtl="0" eaLnBrk="0"/>
            <a:endParaRPr sz="300" dirty="0">
              <a:latin typeface="微软雅黑" panose="020B0503020204020204" charset="-122"/>
              <a:ea typeface="微软雅黑" panose="020B0503020204020204" charset="-122"/>
              <a:cs typeface="Arial" panose="020B0604020202020204"/>
            </a:endParaRPr>
          </a:p>
          <a:p>
            <a:pPr marL="591185" algn="l" rtl="0" eaLnBrk="0"/>
            <a:r>
              <a:rPr sz="1500" kern="0" spc="30" dirty="0" err="1">
                <a:solidFill>
                  <a:srgbClr val="208060">
                    <a:alpha val="100000"/>
                  </a:srgbClr>
                </a:solidFill>
                <a:latin typeface="微软雅黑" panose="020B0503020204020204" charset="-122"/>
                <a:ea typeface="微软雅黑" panose="020B0503020204020204" charset="-122"/>
                <a:cs typeface="黑体" panose="02010609060101010101" charset="-122"/>
              </a:rPr>
              <a:t>对角线表示随机分类器</a:t>
            </a:r>
            <a:r>
              <a:rPr sz="1500" kern="0" spc="0" dirty="0" err="1">
                <a:solidFill>
                  <a:srgbClr val="208060">
                    <a:alpha val="100000"/>
                  </a:srgbClr>
                </a:solidFill>
                <a:latin typeface="微软雅黑" panose="020B0503020204020204" charset="-122"/>
                <a:ea typeface="微软雅黑" panose="020B0503020204020204" charset="-122"/>
                <a:cs typeface="宋体" panose="02010600030101010101" pitchFamily="2" charset="-122"/>
              </a:rPr>
              <a:t>AUC</a:t>
            </a:r>
            <a:r>
              <a:rPr sz="1500" kern="0" spc="30" dirty="0">
                <a:solidFill>
                  <a:srgbClr val="208060">
                    <a:alpha val="100000"/>
                  </a:srgbClr>
                </a:solidFill>
                <a:latin typeface="微软雅黑" panose="020B0503020204020204" charset="-122"/>
                <a:ea typeface="微软雅黑" panose="020B0503020204020204" charset="-122"/>
                <a:cs typeface="宋体" panose="02010600030101010101" pitchFamily="2" charset="-122"/>
              </a:rPr>
              <a:t>=0</a:t>
            </a:r>
            <a:r>
              <a:rPr sz="1500" kern="0" spc="20" dirty="0">
                <a:solidFill>
                  <a:srgbClr val="208060">
                    <a:alpha val="100000"/>
                  </a:srgbClr>
                </a:solidFill>
                <a:latin typeface="微软雅黑" panose="020B0503020204020204" charset="-122"/>
                <a:ea typeface="微软雅黑" panose="020B0503020204020204" charset="-122"/>
                <a:cs typeface="宋体" panose="02010600030101010101" pitchFamily="2" charset="-122"/>
              </a:rPr>
              <a:t>.5</a:t>
            </a:r>
            <a:endParaRPr sz="1500" dirty="0">
              <a:latin typeface="微软雅黑" panose="020B0503020204020204" charset="-122"/>
              <a:ea typeface="微软雅黑" panose="020B0503020204020204" charset="-122"/>
              <a:cs typeface="宋体" panose="02010600030101010101" pitchFamily="2" charset="-122"/>
            </a:endParaRPr>
          </a:p>
        </p:txBody>
      </p:sp>
      <p:sp>
        <p:nvSpPr>
          <p:cNvPr id="4" name="textbox 866"/>
          <p:cNvSpPr/>
          <p:nvPr/>
        </p:nvSpPr>
        <p:spPr>
          <a:xfrm>
            <a:off x="6470653" y="342855"/>
            <a:ext cx="5092700" cy="5537200"/>
          </a:xfrm>
          <a:prstGeom prst="rect">
            <a:avLst/>
          </a:prstGeom>
          <a:noFill/>
          <a:ln w="0" cap="flat">
            <a:noFill/>
            <a:prstDash val="solid"/>
            <a:miter lim="0"/>
          </a:ln>
        </p:spPr>
        <p:txBody>
          <a:bodyPr vert="horz" wrap="square" lIns="0" tIns="0" rIns="0" bIns="0"/>
          <a:lstStyle/>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marL="291465" algn="l" rtl="0" eaLnBrk="0">
              <a:lnSpc>
                <a:spcPct val="95000"/>
              </a:lnSpc>
              <a:spcBef>
                <a:spcPts val="5"/>
              </a:spcBef>
              <a:tabLst>
                <a:tab pos="460375" algn="l"/>
              </a:tabLst>
            </a:pPr>
            <a:r>
              <a:rPr sz="1800" kern="0" spc="0" dirty="0">
                <a:solidFill>
                  <a:srgbClr val="205030">
                    <a:alpha val="100000"/>
                  </a:srgbClr>
                </a:solidFill>
                <a:latin typeface="宋体" panose="02010600030101010101" pitchFamily="2" charset="-122"/>
                <a:ea typeface="宋体" panose="02010600030101010101" pitchFamily="2" charset="-122"/>
                <a:cs typeface="宋体" panose="02010600030101010101" pitchFamily="2" charset="-122"/>
              </a:rPr>
              <a:t>	</a:t>
            </a:r>
            <a:r>
              <a:rPr sz="1800" kern="0" spc="-30" dirty="0">
                <a:solidFill>
                  <a:srgbClr val="205030">
                    <a:alpha val="100000"/>
                  </a:srgbClr>
                </a:solidFill>
                <a:latin typeface="微软雅黑" panose="020B0503020204020204" charset="-122"/>
                <a:ea typeface="微软雅黑" panose="020B0503020204020204" charset="-122"/>
                <a:cs typeface="宋体" panose="02010600030101010101" pitchFamily="2" charset="-122"/>
              </a:rPr>
              <a:t>ROC</a:t>
            </a:r>
            <a:r>
              <a:rPr sz="1800" kern="0" spc="250" dirty="0">
                <a:solidFill>
                  <a:srgbClr val="205030">
                    <a:alpha val="100000"/>
                  </a:srgbClr>
                </a:solidFill>
                <a:latin typeface="微软雅黑" panose="020B0503020204020204" charset="-122"/>
                <a:ea typeface="微软雅黑" panose="020B0503020204020204" charset="-122"/>
                <a:cs typeface="宋体" panose="02010600030101010101" pitchFamily="2" charset="-122"/>
              </a:rPr>
              <a:t> </a:t>
            </a:r>
            <a:r>
              <a:rPr sz="1800" kern="0" spc="-30" dirty="0">
                <a:solidFill>
                  <a:srgbClr val="205030">
                    <a:alpha val="100000"/>
                  </a:srgbClr>
                </a:solidFill>
                <a:latin typeface="微软雅黑" panose="020B0503020204020204" charset="-122"/>
                <a:ea typeface="微软雅黑" panose="020B0503020204020204" charset="-122"/>
                <a:cs typeface="黑体" panose="02010609060101010101" charset="-122"/>
              </a:rPr>
              <a:t>曲线图</a:t>
            </a:r>
            <a:r>
              <a:rPr sz="1800" kern="0" spc="0" dirty="0">
                <a:solidFill>
                  <a:srgbClr val="205030">
                    <a:alpha val="100000"/>
                  </a:srgbClr>
                </a:solidFill>
                <a:latin typeface="微软雅黑" panose="020B0503020204020204" charset="-122"/>
                <a:ea typeface="微软雅黑" panose="020B0503020204020204" charset="-122"/>
                <a:cs typeface="黑体" panose="02010609060101010101" charset="-122"/>
              </a:rPr>
              <a:t>               </a:t>
            </a:r>
            <a:endParaRPr sz="1800" dirty="0">
              <a:latin typeface="微软雅黑" panose="020B0503020204020204" charset="-122"/>
              <a:ea typeface="微软雅黑" panose="020B0503020204020204" charset="-122"/>
              <a:cs typeface="黑体" panose="02010609060101010101" charset="-122"/>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26000"/>
              </a:lnSpc>
            </a:pPr>
            <a:endParaRPr sz="300" dirty="0">
              <a:latin typeface="Arial" panose="020B0604020202020204"/>
              <a:ea typeface="Arial" panose="020B0604020202020204"/>
              <a:cs typeface="Arial" panose="020B0604020202020204"/>
            </a:endParaRPr>
          </a:p>
        </p:txBody>
      </p:sp>
      <p:pic>
        <p:nvPicPr>
          <p:cNvPr id="5" name="picture 868"/>
          <p:cNvPicPr>
            <a:picLocks noChangeAspect="1"/>
          </p:cNvPicPr>
          <p:nvPr/>
        </p:nvPicPr>
        <p:blipFill>
          <a:blip r:embed="rId2"/>
          <a:stretch>
            <a:fillRect/>
          </a:stretch>
        </p:blipFill>
        <p:spPr>
          <a:xfrm rot="21600000">
            <a:off x="9779926" y="206223"/>
            <a:ext cx="1746304" cy="1701863"/>
          </a:xfrm>
          <a:prstGeom prst="rect">
            <a:avLst/>
          </a:prstGeom>
        </p:spPr>
      </p:pic>
      <p:pic>
        <p:nvPicPr>
          <p:cNvPr id="6" name="picture 870"/>
          <p:cNvPicPr>
            <a:picLocks noChangeAspect="1"/>
          </p:cNvPicPr>
          <p:nvPr/>
        </p:nvPicPr>
        <p:blipFill>
          <a:blip r:embed="rId3"/>
          <a:stretch>
            <a:fillRect/>
          </a:stretch>
        </p:blipFill>
        <p:spPr>
          <a:xfrm rot="21600000">
            <a:off x="6483353" y="1390627"/>
            <a:ext cx="279349" cy="260416"/>
          </a:xfrm>
          <a:prstGeom prst="rect">
            <a:avLst/>
          </a:prstGeom>
        </p:spPr>
      </p:pic>
      <p:pic>
        <p:nvPicPr>
          <p:cNvPr id="17" name="图片 16"/>
          <p:cNvPicPr/>
          <p:nvPr/>
        </p:nvPicPr>
        <p:blipFill>
          <a:blip r:embed="rId4">
            <a:extLst>
              <a:ext uri="{28A0092B-C50C-407E-A947-70E740481C1C}">
                <a14:useLocalDpi xmlns:a14="http://schemas.microsoft.com/office/drawing/2010/main" val="0"/>
              </a:ext>
            </a:extLst>
          </a:blip>
          <a:srcRect/>
          <a:stretch>
            <a:fillRect/>
          </a:stretch>
        </p:blipFill>
        <p:spPr bwMode="auto">
          <a:xfrm>
            <a:off x="6509416" y="1717338"/>
            <a:ext cx="4828479" cy="4743691"/>
          </a:xfrm>
          <a:prstGeom prst="rect">
            <a:avLst/>
          </a:prstGeom>
          <a:noFill/>
          <a:ln>
            <a:noFill/>
          </a:ln>
        </p:spPr>
      </p:pic>
      <p:pic>
        <p:nvPicPr>
          <p:cNvPr id="8" name="picture 722"/>
          <p:cNvPicPr>
            <a:picLocks noChangeAspect="1"/>
          </p:cNvPicPr>
          <p:nvPr/>
        </p:nvPicPr>
        <p:blipFill>
          <a:blip r:embed="rId5"/>
          <a:stretch>
            <a:fillRect/>
          </a:stretch>
        </p:blipFill>
        <p:spPr>
          <a:xfrm rot="21600000">
            <a:off x="854105" y="1497119"/>
            <a:ext cx="279806" cy="3078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90"/>
          <p:cNvPicPr>
            <a:picLocks noChangeAspect="1"/>
          </p:cNvPicPr>
          <p:nvPr/>
        </p:nvPicPr>
        <p:blipFill>
          <a:blip r:embed="rId1"/>
          <a:stretch>
            <a:fillRect/>
          </a:stretch>
        </p:blipFill>
        <p:spPr>
          <a:xfrm rot="21600000">
            <a:off x="0" y="1"/>
            <a:ext cx="12192000" cy="6858000"/>
          </a:xfrm>
          <a:prstGeom prst="rect">
            <a:avLst/>
          </a:prstGeom>
        </p:spPr>
      </p:pic>
      <p:pic>
        <p:nvPicPr>
          <p:cNvPr id="4" name="picture 892"/>
          <p:cNvPicPr>
            <a:picLocks noChangeAspect="1"/>
          </p:cNvPicPr>
          <p:nvPr/>
        </p:nvPicPr>
        <p:blipFill>
          <a:blip r:embed="rId2"/>
          <a:stretch>
            <a:fillRect/>
          </a:stretch>
        </p:blipFill>
        <p:spPr>
          <a:xfrm rot="21600000">
            <a:off x="9810750" y="381000"/>
            <a:ext cx="1714500" cy="1714500"/>
          </a:xfrm>
          <a:prstGeom prst="rect">
            <a:avLst/>
          </a:prstGeom>
        </p:spPr>
      </p:pic>
      <p:sp>
        <p:nvSpPr>
          <p:cNvPr id="5" name="textbox 894"/>
          <p:cNvSpPr/>
          <p:nvPr/>
        </p:nvSpPr>
        <p:spPr>
          <a:xfrm>
            <a:off x="688721" y="471170"/>
            <a:ext cx="2028825" cy="4584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u="sng" kern="0" spc="-70" dirty="0">
                <a:solidFill>
                  <a:srgbClr val="154734">
                    <a:alpha val="100000"/>
                  </a:srgbClr>
                </a:solidFill>
                <a:uFill>
                  <a:solidFill>
                    <a:srgbClr val="2E7D5E"/>
                  </a:solidFill>
                </a:uFill>
                <a:latin typeface="Arial" panose="020B0604020202020204"/>
                <a:ea typeface="Arial" panose="020B0604020202020204"/>
                <a:cs typeface="Arial" panose="020B0604020202020204"/>
              </a:rPr>
              <a:t>PR</a:t>
            </a:r>
            <a:r>
              <a:rPr sz="3000" u="sng" kern="0" spc="-7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曲</a:t>
            </a:r>
            <a:r>
              <a:rPr sz="3000" kern="0" spc="-70" dirty="0">
                <a:solidFill>
                  <a:srgbClr val="154734">
                    <a:alpha val="100000"/>
                  </a:srgbClr>
                </a:solidFill>
                <a:latin typeface="微软雅黑" panose="020B0503020204020204" charset="-122"/>
                <a:ea typeface="微软雅黑" panose="020B0503020204020204" charset="-122"/>
                <a:cs typeface="微软雅黑" panose="020B0503020204020204" charset="-122"/>
              </a:rPr>
              <a:t>线分析</a:t>
            </a:r>
            <a:endParaRPr sz="3000" dirty="0">
              <a:latin typeface="微软雅黑" panose="020B0503020204020204" charset="-122"/>
              <a:ea typeface="微软雅黑" panose="020B0503020204020204" charset="-122"/>
              <a:cs typeface="微软雅黑" panose="020B0503020204020204" charset="-122"/>
            </a:endParaRPr>
          </a:p>
        </p:txBody>
      </p:sp>
      <p:pic>
        <p:nvPicPr>
          <p:cNvPr id="32" name="picture 572"/>
          <p:cNvPicPr>
            <a:picLocks noChangeAspect="1"/>
          </p:cNvPicPr>
          <p:nvPr/>
        </p:nvPicPr>
        <p:blipFill>
          <a:blip r:embed="rId3"/>
          <a:stretch>
            <a:fillRect/>
          </a:stretch>
        </p:blipFill>
        <p:spPr>
          <a:xfrm rot="21600000">
            <a:off x="669215" y="393667"/>
            <a:ext cx="10853571" cy="6080393"/>
          </a:xfrm>
          <a:prstGeom prst="rect">
            <a:avLst/>
          </a:prstGeom>
        </p:spPr>
      </p:pic>
      <p:sp>
        <p:nvSpPr>
          <p:cNvPr id="33" name="textbox 896"/>
          <p:cNvSpPr/>
          <p:nvPr/>
        </p:nvSpPr>
        <p:spPr>
          <a:xfrm>
            <a:off x="994008" y="1499222"/>
            <a:ext cx="4735829" cy="6897369"/>
          </a:xfrm>
          <a:prstGeom prst="rect">
            <a:avLst/>
          </a:prstGeom>
          <a:noFill/>
          <a:ln w="0" cap="flat">
            <a:noFill/>
            <a:prstDash val="solid"/>
            <a:miter lim="0"/>
          </a:ln>
        </p:spPr>
        <p:txBody>
          <a:bodyPr vert="horz" wrap="square" lIns="0" tIns="0" rIns="0" bIns="0"/>
          <a:lstStyle/>
          <a:p>
            <a:pPr algn="l" rtl="0" eaLnBrk="0">
              <a:lnSpc>
                <a:spcPct val="92000"/>
              </a:lnSpc>
            </a:pPr>
            <a:endParaRPr sz="100" dirty="0">
              <a:latin typeface="微软雅黑" panose="020B0503020204020204" charset="-122"/>
              <a:ea typeface="微软雅黑" panose="020B0503020204020204" charset="-122"/>
              <a:cs typeface="Arial" panose="020B0604020202020204"/>
            </a:endParaRPr>
          </a:p>
          <a:p>
            <a:pPr marL="81915" algn="l" rtl="0" eaLnBrk="0">
              <a:lnSpc>
                <a:spcPct val="76000"/>
              </a:lnSpc>
            </a:pPr>
            <a:r>
              <a:rPr sz="2300" kern="0" spc="50" dirty="0">
                <a:solidFill>
                  <a:srgbClr val="207050">
                    <a:alpha val="100000"/>
                  </a:srgbClr>
                </a:solidFill>
                <a:latin typeface="微软雅黑" panose="020B0503020204020204" charset="-122"/>
                <a:ea typeface="微软雅黑" panose="020B0503020204020204" charset="-122"/>
                <a:cs typeface="Times New Roman" panose="02020603050405020304"/>
              </a:rPr>
              <a:t>  </a:t>
            </a:r>
            <a:r>
              <a:rPr kern="0" spc="0" dirty="0">
                <a:solidFill>
                  <a:srgbClr val="206040">
                    <a:alpha val="100000"/>
                  </a:srgbClr>
                </a:solidFill>
                <a:latin typeface="微软雅黑" panose="020B0503020204020204" charset="-122"/>
                <a:ea typeface="微软雅黑" panose="020B0503020204020204" charset="-122"/>
                <a:cs typeface="宋体" panose="02010600030101010101" pitchFamily="2" charset="-122"/>
              </a:rPr>
              <a:t>PR</a:t>
            </a:r>
            <a:r>
              <a:rPr kern="0" spc="-190" dirty="0">
                <a:solidFill>
                  <a:srgbClr val="206040">
                    <a:alpha val="100000"/>
                  </a:srgbClr>
                </a:solidFill>
                <a:latin typeface="微软雅黑" panose="020B0503020204020204" charset="-122"/>
                <a:ea typeface="微软雅黑" panose="020B0503020204020204" charset="-122"/>
                <a:cs typeface="宋体" panose="02010600030101010101" pitchFamily="2" charset="-122"/>
              </a:rPr>
              <a:t> </a:t>
            </a:r>
            <a:r>
              <a:rPr kern="0" spc="60" dirty="0">
                <a:solidFill>
                  <a:srgbClr val="206040">
                    <a:alpha val="100000"/>
                  </a:srgbClr>
                </a:solidFill>
                <a:latin typeface="微软雅黑" panose="020B0503020204020204" charset="-122"/>
                <a:ea typeface="微软雅黑" panose="020B0503020204020204" charset="-122"/>
                <a:cs typeface="黑体" panose="02010609060101010101" charset="-122"/>
              </a:rPr>
              <a:t>曲线说明</a:t>
            </a:r>
            <a:endParaRPr dirty="0">
              <a:latin typeface="微软雅黑" panose="020B0503020204020204" charset="-122"/>
              <a:ea typeface="微软雅黑" panose="020B0503020204020204" charset="-122"/>
              <a:cs typeface="黑体" panose="02010609060101010101" charset="-122"/>
            </a:endParaRPr>
          </a:p>
          <a:p>
            <a:pPr algn="l" rtl="0" eaLnBrk="0">
              <a:lnSpc>
                <a:spcPct val="125000"/>
              </a:lnSpc>
            </a:pPr>
            <a:endParaRPr sz="1000" dirty="0">
              <a:latin typeface="微软雅黑" panose="020B0503020204020204" charset="-122"/>
              <a:ea typeface="微软雅黑" panose="020B0503020204020204" charset="-122"/>
              <a:cs typeface="Arial" panose="020B0604020202020204"/>
            </a:endParaRPr>
          </a:p>
          <a:p>
            <a:pPr marL="24765" algn="l" rtl="0" eaLnBrk="0">
              <a:lnSpc>
                <a:spcPct val="95000"/>
              </a:lnSpc>
              <a:spcBef>
                <a:spcPts val="420"/>
              </a:spcBef>
            </a:pPr>
            <a:r>
              <a:rPr sz="1600" kern="0" spc="60" dirty="0">
                <a:solidFill>
                  <a:srgbClr val="307060">
                    <a:alpha val="100000"/>
                  </a:srgbClr>
                </a:solidFill>
                <a:latin typeface="微软雅黑" panose="020B0503020204020204" charset="-122"/>
                <a:ea typeface="微软雅黑" panose="020B0503020204020204" charset="-122"/>
                <a:cs typeface="黑体" panose="02010609060101010101" charset="-122"/>
              </a:rPr>
              <a:t>对于类不平衡数据集， </a:t>
            </a:r>
            <a:r>
              <a:rPr sz="1600" kern="0" spc="0" dirty="0">
                <a:solidFill>
                  <a:srgbClr val="206050">
                    <a:alpha val="100000"/>
                  </a:srgbClr>
                </a:solidFill>
                <a:latin typeface="微软雅黑" panose="020B0503020204020204" charset="-122"/>
                <a:ea typeface="微软雅黑" panose="020B0503020204020204" charset="-122"/>
                <a:cs typeface="宋体" panose="02010600030101010101" pitchFamily="2" charset="-122"/>
              </a:rPr>
              <a:t>PR</a:t>
            </a:r>
            <a:r>
              <a:rPr sz="1600" kern="0" spc="60" dirty="0">
                <a:solidFill>
                  <a:srgbClr val="206050">
                    <a:alpha val="100000"/>
                  </a:srgbClr>
                </a:solidFill>
                <a:latin typeface="微软雅黑" panose="020B0503020204020204" charset="-122"/>
                <a:ea typeface="微软雅黑" panose="020B0503020204020204" charset="-122"/>
                <a:cs typeface="宋体" panose="02010600030101010101" pitchFamily="2" charset="-122"/>
              </a:rPr>
              <a:t> </a:t>
            </a:r>
            <a:r>
              <a:rPr sz="1600" kern="0" spc="60" dirty="0" err="1">
                <a:solidFill>
                  <a:srgbClr val="206050">
                    <a:alpha val="100000"/>
                  </a:srgbClr>
                </a:solidFill>
                <a:latin typeface="微软雅黑" panose="020B0503020204020204" charset="-122"/>
                <a:ea typeface="微软雅黑" panose="020B0503020204020204" charset="-122"/>
                <a:cs typeface="黑体" panose="02010609060101010101" charset="-122"/>
              </a:rPr>
              <a:t>曲线是评估</a:t>
            </a:r>
            <a:r>
              <a:rPr sz="1600" kern="0" spc="50" dirty="0" err="1">
                <a:solidFill>
                  <a:srgbClr val="206050">
                    <a:alpha val="100000"/>
                  </a:srgbClr>
                </a:solidFill>
                <a:latin typeface="微软雅黑" panose="020B0503020204020204" charset="-122"/>
                <a:ea typeface="微软雅黑" panose="020B0503020204020204" charset="-122"/>
                <a:cs typeface="黑体" panose="02010609060101010101" charset="-122"/>
              </a:rPr>
              <a:t>模型性能的关键指</a:t>
            </a:r>
            <a:r>
              <a:rPr sz="1600" kern="0" spc="10" dirty="0" err="1">
                <a:solidFill>
                  <a:srgbClr val="408060">
                    <a:alpha val="100000"/>
                  </a:srgbClr>
                </a:solidFill>
                <a:latin typeface="微软雅黑" panose="020B0503020204020204" charset="-122"/>
                <a:ea typeface="微软雅黑" panose="020B0503020204020204" charset="-122"/>
                <a:cs typeface="黑体" panose="02010609060101010101" charset="-122"/>
              </a:rPr>
              <a:t>标</a:t>
            </a:r>
            <a:endParaRPr sz="1600" dirty="0">
              <a:latin typeface="微软雅黑" panose="020B0503020204020204" charset="-122"/>
              <a:ea typeface="微软雅黑" panose="020B0503020204020204" charset="-122"/>
              <a:cs typeface="黑体" panose="02010609060101010101" charset="-122"/>
            </a:endParaRPr>
          </a:p>
          <a:p>
            <a:pPr algn="l" rtl="0" eaLnBrk="0">
              <a:lnSpc>
                <a:spcPct val="101000"/>
              </a:lnSpc>
            </a:pPr>
            <a:endParaRPr sz="1050" dirty="0">
              <a:latin typeface="微软雅黑" panose="020B0503020204020204" charset="-122"/>
              <a:ea typeface="微软雅黑" panose="020B0503020204020204" charset="-122"/>
              <a:cs typeface="Arial" panose="020B0604020202020204"/>
            </a:endParaRPr>
          </a:p>
          <a:p>
            <a:pPr algn="l" rtl="0" eaLnBrk="0">
              <a:lnSpc>
                <a:spcPct val="101000"/>
              </a:lnSpc>
            </a:pPr>
            <a:endParaRPr sz="1050" dirty="0">
              <a:latin typeface="微软雅黑" panose="020B0503020204020204" charset="-122"/>
              <a:ea typeface="微软雅黑" panose="020B0503020204020204" charset="-122"/>
              <a:cs typeface="Arial" panose="020B0604020202020204"/>
            </a:endParaRPr>
          </a:p>
          <a:p>
            <a:pPr algn="l" rtl="0" eaLnBrk="0">
              <a:lnSpc>
                <a:spcPct val="101000"/>
              </a:lnSpc>
            </a:pPr>
            <a:endParaRPr sz="1050" dirty="0">
              <a:latin typeface="微软雅黑" panose="020B0503020204020204" charset="-122"/>
              <a:ea typeface="微软雅黑" panose="020B0503020204020204" charset="-122"/>
              <a:cs typeface="Arial" panose="020B0604020202020204"/>
            </a:endParaRPr>
          </a:p>
          <a:p>
            <a:pPr algn="l" rtl="0" eaLnBrk="0">
              <a:lnSpc>
                <a:spcPct val="101000"/>
              </a:lnSpc>
            </a:pPr>
            <a:endParaRPr sz="1050" dirty="0">
              <a:latin typeface="微软雅黑" panose="020B0503020204020204" charset="-122"/>
              <a:ea typeface="微软雅黑" panose="020B0503020204020204" charset="-122"/>
              <a:cs typeface="Arial" panose="020B0604020202020204"/>
            </a:endParaRPr>
          </a:p>
          <a:p>
            <a:pPr marL="113665" algn="l" rtl="0" eaLnBrk="0">
              <a:lnSpc>
                <a:spcPct val="99000"/>
              </a:lnSpc>
              <a:spcBef>
                <a:spcPts val="430"/>
              </a:spcBef>
            </a:pPr>
            <a:r>
              <a:rPr lang="en-US" sz="1600" kern="0" spc="90" dirty="0">
                <a:solidFill>
                  <a:srgbClr val="307060">
                    <a:alpha val="100000"/>
                  </a:srgbClr>
                </a:solidFill>
                <a:latin typeface="微软雅黑" panose="020B0503020204020204" charset="-122"/>
                <a:ea typeface="微软雅黑" panose="020B0503020204020204" charset="-122"/>
              </a:rPr>
              <a:t>    </a:t>
            </a:r>
            <a:r>
              <a:rPr sz="1600" kern="0" spc="90" dirty="0" err="1">
                <a:solidFill>
                  <a:srgbClr val="307060">
                    <a:alpha val="100000"/>
                  </a:srgbClr>
                </a:solidFill>
                <a:latin typeface="微软雅黑" panose="020B0503020204020204" charset="-122"/>
                <a:ea typeface="微软雅黑" panose="020B0503020204020204" charset="-122"/>
              </a:rPr>
              <a:t>直接关注正例样本</a:t>
            </a:r>
            <a:r>
              <a:rPr sz="1600" kern="0" spc="90" dirty="0">
                <a:solidFill>
                  <a:srgbClr val="307060">
                    <a:alpha val="100000"/>
                  </a:srgbClr>
                </a:solidFill>
                <a:latin typeface="微软雅黑" panose="020B0503020204020204" charset="-122"/>
                <a:ea typeface="微软雅黑" panose="020B0503020204020204" charset="-122"/>
              </a:rPr>
              <a:t> (订阅客户)的预测质量</a:t>
            </a:r>
            <a:endParaRPr sz="1600" kern="0" spc="90" dirty="0">
              <a:solidFill>
                <a:srgbClr val="307060">
                  <a:alpha val="100000"/>
                </a:srgbClr>
              </a:solidFill>
              <a:latin typeface="微软雅黑" panose="020B0503020204020204" charset="-122"/>
              <a:ea typeface="微软雅黑" panose="020B0503020204020204" charset="-122"/>
            </a:endParaRPr>
          </a:p>
          <a:p>
            <a:pPr marL="69215" algn="l" rtl="0" eaLnBrk="0">
              <a:lnSpc>
                <a:spcPct val="98000"/>
              </a:lnSpc>
              <a:spcBef>
                <a:spcPts val="1450"/>
              </a:spcBef>
            </a:pPr>
            <a:r>
              <a:rPr lang="en-US" sz="1600" kern="0" spc="90" dirty="0">
                <a:solidFill>
                  <a:srgbClr val="307060">
                    <a:alpha val="100000"/>
                  </a:srgbClr>
                </a:solidFill>
                <a:latin typeface="微软雅黑" panose="020B0503020204020204" charset="-122"/>
                <a:ea typeface="微软雅黑" panose="020B0503020204020204" charset="-122"/>
              </a:rPr>
              <a:t>     </a:t>
            </a:r>
            <a:r>
              <a:rPr sz="1600" kern="0" spc="90" dirty="0" err="1">
                <a:solidFill>
                  <a:srgbClr val="307060">
                    <a:alpha val="100000"/>
                  </a:srgbClr>
                </a:solidFill>
                <a:latin typeface="微软雅黑" panose="020B0503020204020204" charset="-122"/>
                <a:ea typeface="微软雅黑" panose="020B0503020204020204" charset="-122"/>
              </a:rPr>
              <a:t>不受大量易分类的负例样本影响</a:t>
            </a:r>
            <a:endParaRPr sz="1600" kern="0" spc="90" dirty="0">
              <a:solidFill>
                <a:srgbClr val="307060">
                  <a:alpha val="100000"/>
                </a:srgbClr>
              </a:solidFill>
              <a:latin typeface="微软雅黑" panose="020B0503020204020204" charset="-122"/>
              <a:ea typeface="微软雅黑" panose="020B0503020204020204" charset="-122"/>
            </a:endParaRPr>
          </a:p>
          <a:p>
            <a:pPr marL="374015" algn="l" rtl="0" eaLnBrk="0">
              <a:lnSpc>
                <a:spcPct val="95000"/>
              </a:lnSpc>
              <a:spcBef>
                <a:spcPts val="1380"/>
              </a:spcBef>
            </a:pPr>
            <a:endParaRPr lang="en-US" sz="1600" kern="0" spc="90" dirty="0">
              <a:solidFill>
                <a:srgbClr val="307060">
                  <a:alpha val="100000"/>
                </a:srgbClr>
              </a:solidFill>
              <a:latin typeface="微软雅黑" panose="020B0503020204020204" charset="-122"/>
              <a:ea typeface="微软雅黑" panose="020B0503020204020204" charset="-122"/>
            </a:endParaRPr>
          </a:p>
          <a:p>
            <a:pPr marL="374015" algn="l" rtl="0" eaLnBrk="0">
              <a:lnSpc>
                <a:spcPct val="95000"/>
              </a:lnSpc>
              <a:spcBef>
                <a:spcPts val="1380"/>
              </a:spcBef>
            </a:pPr>
            <a:r>
              <a:rPr sz="1600" kern="0" spc="90" dirty="0" err="1">
                <a:solidFill>
                  <a:srgbClr val="307060">
                    <a:alpha val="100000"/>
                  </a:srgbClr>
                </a:solidFill>
                <a:latin typeface="微软雅黑" panose="020B0503020204020204" charset="-122"/>
                <a:ea typeface="微软雅黑" panose="020B0503020204020204" charset="-122"/>
              </a:rPr>
              <a:t>曲线下面积</a:t>
            </a:r>
            <a:r>
              <a:rPr sz="1600" kern="0" spc="90" dirty="0">
                <a:solidFill>
                  <a:srgbClr val="307060">
                    <a:alpha val="100000"/>
                  </a:srgbClr>
                </a:solidFill>
                <a:latin typeface="微软雅黑" panose="020B0503020204020204" charset="-122"/>
                <a:ea typeface="微软雅黑" panose="020B0503020204020204" charset="-122"/>
              </a:rPr>
              <a:t> (AP值 ) 越高，模型性能越好</a:t>
            </a:r>
            <a:endParaRPr sz="1600" kern="0" spc="90" dirty="0">
              <a:solidFill>
                <a:srgbClr val="307060">
                  <a:alpha val="100000"/>
                </a:srgbClr>
              </a:solidFill>
              <a:latin typeface="微软雅黑" panose="020B0503020204020204" charset="-122"/>
              <a:ea typeface="微软雅黑" panose="020B0503020204020204" charset="-122"/>
            </a:endParaRPr>
          </a:p>
          <a:p>
            <a:pPr marL="374015" algn="l" rtl="0" eaLnBrk="0">
              <a:lnSpc>
                <a:spcPct val="184000"/>
              </a:lnSpc>
              <a:spcBef>
                <a:spcPts val="160"/>
              </a:spcBef>
            </a:pPr>
            <a:r>
              <a:rPr sz="1600" kern="0" spc="90" dirty="0">
                <a:solidFill>
                  <a:srgbClr val="307060">
                    <a:alpha val="100000"/>
                  </a:srgbClr>
                </a:solidFill>
                <a:latin typeface="微软雅黑" panose="020B0503020204020204" charset="-122"/>
                <a:ea typeface="微软雅黑" panose="020B0503020204020204" charset="-122"/>
                <a:cs typeface="宋体" panose="02010600030101010101" pitchFamily="2" charset="-122"/>
              </a:rPr>
              <a:t>P=R</a:t>
            </a:r>
            <a:r>
              <a:rPr sz="1600" kern="0" spc="-140" dirty="0">
                <a:solidFill>
                  <a:srgbClr val="307060">
                    <a:alpha val="100000"/>
                  </a:srgbClr>
                </a:solidFill>
                <a:latin typeface="微软雅黑" panose="020B0503020204020204" charset="-122"/>
                <a:ea typeface="微软雅黑" panose="020B0503020204020204" charset="-122"/>
                <a:cs typeface="宋体" panose="02010600030101010101" pitchFamily="2" charset="-122"/>
              </a:rPr>
              <a:t> </a:t>
            </a:r>
            <a:r>
              <a:rPr sz="1600" kern="0" spc="90" dirty="0" err="1">
                <a:solidFill>
                  <a:srgbClr val="307060">
                    <a:alpha val="100000"/>
                  </a:srgbClr>
                </a:solidFill>
                <a:latin typeface="微软雅黑" panose="020B0503020204020204" charset="-122"/>
                <a:ea typeface="微软雅黑" panose="020B0503020204020204" charset="-122"/>
                <a:cs typeface="黑体" panose="02010609060101010101" charset="-122"/>
              </a:rPr>
              <a:t>参考线与曲线交点代表精确率与召回率相等的平</a:t>
            </a:r>
            <a:r>
              <a:rPr sz="1600" kern="0" spc="80" dirty="0" err="1">
                <a:solidFill>
                  <a:srgbClr val="307060">
                    <a:alpha val="100000"/>
                  </a:srgbClr>
                </a:solidFill>
                <a:latin typeface="微软雅黑" panose="020B0503020204020204" charset="-122"/>
                <a:ea typeface="微软雅黑" panose="020B0503020204020204" charset="-122"/>
                <a:cs typeface="黑体" panose="02010609060101010101" charset="-122"/>
              </a:rPr>
              <a:t>衡状态</a:t>
            </a:r>
            <a:r>
              <a:rPr lang="en-US" sz="1600" kern="0" spc="80" dirty="0">
                <a:solidFill>
                  <a:srgbClr val="307060">
                    <a:alpha val="100000"/>
                  </a:srgbClr>
                </a:solidFill>
                <a:latin typeface="微软雅黑" panose="020B0503020204020204" charset="-122"/>
                <a:ea typeface="微软雅黑" panose="020B0503020204020204" charset="-122"/>
                <a:cs typeface="黑体" panose="02010609060101010101" charset="-122"/>
              </a:rPr>
              <a:t> (</a:t>
            </a:r>
            <a:r>
              <a:rPr lang="zh-CN" altLang="en-US" sz="1600" kern="0" spc="80" dirty="0">
                <a:solidFill>
                  <a:srgbClr val="307060">
                    <a:alpha val="100000"/>
                  </a:srgbClr>
                </a:solidFill>
                <a:latin typeface="微软雅黑" panose="020B0503020204020204" charset="-122"/>
                <a:ea typeface="微软雅黑" panose="020B0503020204020204" charset="-122"/>
                <a:cs typeface="黑体" panose="02010609060101010101" charset="-122"/>
              </a:rPr>
              <a:t>平衡点</a:t>
            </a:r>
            <a:r>
              <a:rPr lang="en-US" sz="1600" kern="0" spc="80" dirty="0">
                <a:solidFill>
                  <a:srgbClr val="307060">
                    <a:alpha val="100000"/>
                  </a:srgbClr>
                </a:solidFill>
                <a:latin typeface="微软雅黑" panose="020B0503020204020204" charset="-122"/>
                <a:ea typeface="微软雅黑" panose="020B0503020204020204" charset="-122"/>
                <a:cs typeface="黑体" panose="02010609060101010101" charset="-122"/>
              </a:rPr>
              <a:t>)</a:t>
            </a:r>
            <a:endParaRPr sz="1600" dirty="0">
              <a:latin typeface="微软雅黑" panose="020B0503020204020204" charset="-122"/>
              <a:ea typeface="微软雅黑" panose="020B0503020204020204" charset="-122"/>
              <a:cs typeface="黑体" panose="02010609060101010101" charset="-122"/>
            </a:endParaRPr>
          </a:p>
        </p:txBody>
      </p:sp>
      <p:sp>
        <p:nvSpPr>
          <p:cNvPr id="49" name="textbox 924"/>
          <p:cNvSpPr/>
          <p:nvPr/>
        </p:nvSpPr>
        <p:spPr>
          <a:xfrm>
            <a:off x="6623027" y="1362174"/>
            <a:ext cx="1459230" cy="277495"/>
          </a:xfrm>
          <a:prstGeom prst="rect">
            <a:avLst/>
          </a:prstGeom>
          <a:noFill/>
          <a:ln w="0" cap="flat">
            <a:noFill/>
            <a:prstDash val="solid"/>
            <a:miter lim="0"/>
          </a:ln>
        </p:spPr>
        <p:txBody>
          <a:bodyPr vert="horz" wrap="square" lIns="0" tIns="0" rIns="0" bIns="0"/>
          <a:lstStyle/>
          <a:p>
            <a:pPr algn="l" rtl="0" eaLnBrk="0">
              <a:lnSpc>
                <a:spcPct val="89000"/>
              </a:lnSpc>
            </a:pPr>
            <a:endParaRPr sz="100" dirty="0">
              <a:latin typeface="Arial" panose="020B0604020202020204"/>
              <a:ea typeface="Arial" panose="020B0604020202020204"/>
              <a:cs typeface="Arial" panose="020B0604020202020204"/>
            </a:endParaRPr>
          </a:p>
          <a:p>
            <a:pPr marL="12700" algn="l" rtl="0" eaLnBrk="0">
              <a:lnSpc>
                <a:spcPct val="97000"/>
              </a:lnSpc>
            </a:pPr>
            <a:r>
              <a:rPr sz="1700" kern="0" spc="10" dirty="0">
                <a:solidFill>
                  <a:srgbClr val="207040">
                    <a:alpha val="100000"/>
                  </a:srgbClr>
                </a:solidFill>
                <a:latin typeface="宋体" panose="02010600030101010101" pitchFamily="2" charset="-122"/>
                <a:ea typeface="宋体" panose="02010600030101010101" pitchFamily="2" charset="-122"/>
                <a:cs typeface="宋体" panose="02010600030101010101" pitchFamily="2" charset="-122"/>
              </a:rPr>
              <a:t>   </a:t>
            </a:r>
            <a:r>
              <a:rPr kern="0" spc="0" dirty="0">
                <a:solidFill>
                  <a:srgbClr val="206040">
                    <a:alpha val="100000"/>
                  </a:srgbClr>
                </a:solidFill>
                <a:latin typeface="微软雅黑" panose="020B0503020204020204" charset="-122"/>
                <a:ea typeface="微软雅黑" panose="020B0503020204020204" charset="-122"/>
                <a:cs typeface="宋体" panose="02010600030101010101" pitchFamily="2" charset="-122"/>
              </a:rPr>
              <a:t>PR</a:t>
            </a:r>
            <a:r>
              <a:rPr kern="0" spc="-110" dirty="0">
                <a:solidFill>
                  <a:srgbClr val="206040">
                    <a:alpha val="100000"/>
                  </a:srgbClr>
                </a:solidFill>
                <a:latin typeface="微软雅黑" panose="020B0503020204020204" charset="-122"/>
                <a:ea typeface="微软雅黑" panose="020B0503020204020204" charset="-122"/>
                <a:cs typeface="宋体" panose="02010600030101010101" pitchFamily="2" charset="-122"/>
              </a:rPr>
              <a:t> </a:t>
            </a:r>
            <a:r>
              <a:rPr kern="0" spc="80" dirty="0">
                <a:solidFill>
                  <a:srgbClr val="206040">
                    <a:alpha val="100000"/>
                  </a:srgbClr>
                </a:solidFill>
                <a:latin typeface="微软雅黑" panose="020B0503020204020204" charset="-122"/>
                <a:ea typeface="微软雅黑" panose="020B0503020204020204" charset="-122"/>
                <a:cs typeface="黑体" panose="02010609060101010101" charset="-122"/>
              </a:rPr>
              <a:t>曲线图</a:t>
            </a:r>
            <a:endParaRPr dirty="0">
              <a:latin typeface="微软雅黑" panose="020B0503020204020204" charset="-122"/>
              <a:ea typeface="微软雅黑" panose="020B0503020204020204" charset="-122"/>
              <a:cs typeface="黑体" panose="02010609060101010101" charset="-122"/>
            </a:endParaRPr>
          </a:p>
        </p:txBody>
      </p:sp>
      <p:pic>
        <p:nvPicPr>
          <p:cNvPr id="57" name="图片 56"/>
          <p:cNvPicPr/>
          <p:nvPr/>
        </p:nvPicPr>
        <p:blipFill rotWithShape="1">
          <a:blip r:embed="rId4">
            <a:extLst>
              <a:ext uri="{28A0092B-C50C-407E-A947-70E740481C1C}">
                <a14:useLocalDpi xmlns:a14="http://schemas.microsoft.com/office/drawing/2010/main" val="0"/>
              </a:ext>
            </a:extLst>
          </a:blip>
          <a:srcRect r="32089"/>
          <a:stretch>
            <a:fillRect/>
          </a:stretch>
        </p:blipFill>
        <p:spPr bwMode="auto">
          <a:xfrm>
            <a:off x="6504047" y="1905790"/>
            <a:ext cx="4636810" cy="4110962"/>
          </a:xfrm>
          <a:prstGeom prst="rect">
            <a:avLst/>
          </a:prstGeom>
          <a:noFill/>
          <a:ln>
            <a:noFill/>
          </a:ln>
        </p:spPr>
      </p:pic>
      <p:pic>
        <p:nvPicPr>
          <p:cNvPr id="59" name="图片 58"/>
          <p:cNvPicPr>
            <a:picLocks noChangeAspect="1"/>
          </p:cNvPicPr>
          <p:nvPr/>
        </p:nvPicPr>
        <p:blipFill>
          <a:blip r:embed="rId5"/>
          <a:stretch>
            <a:fillRect/>
          </a:stretch>
        </p:blipFill>
        <p:spPr>
          <a:xfrm>
            <a:off x="6780780" y="5969437"/>
            <a:ext cx="1586941" cy="494897"/>
          </a:xfrm>
          <a:prstGeom prst="rect">
            <a:avLst/>
          </a:prstGeom>
        </p:spPr>
      </p:pic>
      <p:pic>
        <p:nvPicPr>
          <p:cNvPr id="61" name="图片 60"/>
          <p:cNvPicPr>
            <a:picLocks noChangeAspect="1"/>
          </p:cNvPicPr>
          <p:nvPr/>
        </p:nvPicPr>
        <p:blipFill>
          <a:blip r:embed="rId6"/>
          <a:stretch>
            <a:fillRect/>
          </a:stretch>
        </p:blipFill>
        <p:spPr>
          <a:xfrm>
            <a:off x="8367721" y="5980174"/>
            <a:ext cx="1663152" cy="473422"/>
          </a:xfrm>
          <a:prstGeom prst="rect">
            <a:avLst/>
          </a:prstGeom>
        </p:spPr>
      </p:pic>
      <p:pic>
        <p:nvPicPr>
          <p:cNvPr id="63" name="图片 62"/>
          <p:cNvPicPr>
            <a:picLocks noChangeAspect="1"/>
          </p:cNvPicPr>
          <p:nvPr/>
        </p:nvPicPr>
        <p:blipFill>
          <a:blip r:embed="rId7"/>
          <a:stretch>
            <a:fillRect/>
          </a:stretch>
        </p:blipFill>
        <p:spPr>
          <a:xfrm>
            <a:off x="10041866" y="5948541"/>
            <a:ext cx="1482152" cy="461654"/>
          </a:xfrm>
          <a:prstGeom prst="rect">
            <a:avLst/>
          </a:prstGeom>
        </p:spPr>
      </p:pic>
      <p:pic>
        <p:nvPicPr>
          <p:cNvPr id="12" name="picture 722"/>
          <p:cNvPicPr>
            <a:picLocks noChangeAspect="1"/>
          </p:cNvPicPr>
          <p:nvPr/>
        </p:nvPicPr>
        <p:blipFill>
          <a:blip r:embed="rId8"/>
          <a:stretch>
            <a:fillRect/>
          </a:stretch>
        </p:blipFill>
        <p:spPr>
          <a:xfrm rot="21600000">
            <a:off x="854105" y="1497119"/>
            <a:ext cx="279806" cy="307847"/>
          </a:xfrm>
          <a:prstGeom prst="rect">
            <a:avLst/>
          </a:prstGeom>
        </p:spPr>
      </p:pic>
      <p:pic>
        <p:nvPicPr>
          <p:cNvPr id="13" name="picture 870"/>
          <p:cNvPicPr>
            <a:picLocks noChangeAspect="1"/>
          </p:cNvPicPr>
          <p:nvPr/>
        </p:nvPicPr>
        <p:blipFill>
          <a:blip r:embed="rId9"/>
          <a:stretch>
            <a:fillRect/>
          </a:stretch>
        </p:blipFill>
        <p:spPr>
          <a:xfrm rot="21600000">
            <a:off x="6483353" y="1390627"/>
            <a:ext cx="279349" cy="2604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944"/>
          <p:cNvPicPr>
            <a:picLocks noChangeAspect="1"/>
          </p:cNvPicPr>
          <p:nvPr/>
        </p:nvPicPr>
        <p:blipFill>
          <a:blip r:embed="rId1"/>
          <a:stretch>
            <a:fillRect/>
          </a:stretch>
        </p:blipFill>
        <p:spPr>
          <a:xfrm rot="21600000">
            <a:off x="0" y="0"/>
            <a:ext cx="12192000" cy="6858000"/>
          </a:xfrm>
          <a:prstGeom prst="rect">
            <a:avLst/>
          </a:prstGeom>
        </p:spPr>
      </p:pic>
      <p:pic>
        <p:nvPicPr>
          <p:cNvPr id="4" name="picture 946"/>
          <p:cNvPicPr>
            <a:picLocks noChangeAspect="1"/>
          </p:cNvPicPr>
          <p:nvPr/>
        </p:nvPicPr>
        <p:blipFill>
          <a:blip r:embed="rId2"/>
          <a:stretch>
            <a:fillRect/>
          </a:stretch>
        </p:blipFill>
        <p:spPr>
          <a:xfrm rot="21600000">
            <a:off x="669215" y="393667"/>
            <a:ext cx="10853571" cy="6080393"/>
          </a:xfrm>
          <a:prstGeom prst="rect">
            <a:avLst/>
          </a:prstGeom>
        </p:spPr>
      </p:pic>
      <p:sp>
        <p:nvSpPr>
          <p:cNvPr id="5" name="textbox 948"/>
          <p:cNvSpPr/>
          <p:nvPr/>
        </p:nvSpPr>
        <p:spPr>
          <a:xfrm>
            <a:off x="673481" y="471169"/>
            <a:ext cx="4816475" cy="1976754"/>
          </a:xfrm>
          <a:prstGeom prst="rect">
            <a:avLst/>
          </a:prstGeom>
          <a:noFill/>
          <a:ln w="0" cap="flat">
            <a:noFill/>
            <a:prstDash val="solid"/>
            <a:miter lim="0"/>
          </a:ln>
        </p:spPr>
        <p:txBody>
          <a:bodyPr vert="horz" wrap="square" lIns="0" tIns="0" rIns="0" bIns="0"/>
          <a:lstStyle/>
          <a:p>
            <a:pPr algn="l" rtl="0" eaLnBrk="0">
              <a:lnSpc>
                <a:spcPct val="73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u="sng" kern="0" spc="-3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业务</a:t>
            </a:r>
            <a:r>
              <a:rPr sz="30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导向评估</a:t>
            </a:r>
            <a:endParaRPr sz="3000" dirty="0">
              <a:latin typeface="微软雅黑" panose="020B0503020204020204" charset="-122"/>
              <a:ea typeface="微软雅黑" panose="020B0503020204020204" charset="-122"/>
              <a:cs typeface="微软雅黑" panose="020B0503020204020204" charset="-122"/>
            </a:endParaRPr>
          </a:p>
          <a:p>
            <a:pPr algn="l" rtl="0" eaLnBrk="0">
              <a:lnSpc>
                <a:spcPct val="133000"/>
              </a:lnSpc>
            </a:pPr>
            <a:endParaRPr sz="1000" dirty="0">
              <a:latin typeface="Arial" panose="020B0604020202020204"/>
              <a:ea typeface="Arial" panose="020B0604020202020204"/>
              <a:cs typeface="Arial" panose="020B0604020202020204"/>
            </a:endParaRPr>
          </a:p>
          <a:p>
            <a:pPr algn="l" rtl="0" eaLnBrk="0">
              <a:lnSpc>
                <a:spcPct val="134000"/>
              </a:lnSpc>
            </a:pPr>
            <a:endParaRPr sz="1000" dirty="0">
              <a:latin typeface="Arial" panose="020B0604020202020204"/>
              <a:ea typeface="Arial" panose="020B0604020202020204"/>
              <a:cs typeface="Arial" panose="020B0604020202020204"/>
            </a:endParaRPr>
          </a:p>
          <a:p>
            <a:pPr marL="256540" algn="l" rtl="0" eaLnBrk="0">
              <a:lnSpc>
                <a:spcPts val="2425"/>
              </a:lnSpc>
              <a:spcBef>
                <a:spcPts val="550"/>
              </a:spcBef>
              <a:tabLst>
                <a:tab pos="51054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4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成本矩阵设定</a:t>
            </a:r>
            <a:endParaRPr sz="1800" dirty="0">
              <a:latin typeface="微软雅黑" panose="020B0503020204020204" charset="-122"/>
              <a:ea typeface="微软雅黑" panose="020B0503020204020204" charset="-122"/>
              <a:cs typeface="微软雅黑" panose="020B0503020204020204" charset="-122"/>
            </a:endParaRPr>
          </a:p>
          <a:p>
            <a:pPr algn="l" rtl="0" eaLnBrk="0">
              <a:lnSpc>
                <a:spcPct val="101000"/>
              </a:lnSpc>
            </a:pPr>
            <a:endParaRPr sz="1200" dirty="0">
              <a:latin typeface="Arial" panose="020B0604020202020204"/>
              <a:ea typeface="Arial" panose="020B0604020202020204"/>
              <a:cs typeface="Arial" panose="020B0604020202020204"/>
            </a:endParaRPr>
          </a:p>
          <a:p>
            <a:pPr marL="239395" indent="1270" algn="l" rtl="0" eaLnBrk="0">
              <a:lnSpc>
                <a:spcPct val="123000"/>
              </a:lnSpc>
              <a:spcBef>
                <a:spcPts val="5"/>
              </a:spcBef>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为混淆矩阵中的每种预测结果赋</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予具体的业务成本或收</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益值</a:t>
            </a:r>
            <a:endParaRPr sz="1500" dirty="0">
              <a:latin typeface="微软雅黑" panose="020B0503020204020204" charset="-122"/>
              <a:ea typeface="微软雅黑" panose="020B0503020204020204" charset="-122"/>
              <a:cs typeface="微软雅黑" panose="020B0503020204020204" charset="-122"/>
            </a:endParaRPr>
          </a:p>
        </p:txBody>
      </p:sp>
      <p:pic>
        <p:nvPicPr>
          <p:cNvPr id="6" name="picture 950"/>
          <p:cNvPicPr>
            <a:picLocks noChangeAspect="1"/>
          </p:cNvPicPr>
          <p:nvPr/>
        </p:nvPicPr>
        <p:blipFill>
          <a:blip r:embed="rId3"/>
          <a:stretch>
            <a:fillRect/>
          </a:stretch>
        </p:blipFill>
        <p:spPr>
          <a:xfrm rot="21600000">
            <a:off x="930479" y="1379601"/>
            <a:ext cx="253593" cy="307847"/>
          </a:xfrm>
          <a:prstGeom prst="rect">
            <a:avLst/>
          </a:prstGeom>
        </p:spPr>
      </p:pic>
      <p:sp>
        <p:nvSpPr>
          <p:cNvPr id="7" name="textbox 952"/>
          <p:cNvSpPr/>
          <p:nvPr/>
        </p:nvSpPr>
        <p:spPr>
          <a:xfrm>
            <a:off x="6361240" y="4401184"/>
            <a:ext cx="4859337" cy="169926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855"/>
              </a:lnSpc>
              <a:tabLst>
                <a:tab pos="122555" algn="l"/>
              </a:tabLst>
            </a:pPr>
            <a:r>
              <a:rPr sz="1500" kern="0" spc="0" dirty="0">
                <a:solidFill>
                  <a:srgbClr val="2E7D5E">
                    <a:alpha val="100000"/>
                  </a:srgbClr>
                </a:solidFill>
                <a:latin typeface="Arial" panose="020B0604020202020204"/>
                <a:ea typeface="Arial" panose="020B0604020202020204"/>
                <a:cs typeface="Arial" panose="020B0604020202020204"/>
              </a:rPr>
              <a:t>	</a:t>
            </a:r>
            <a:r>
              <a:rPr sz="1500" kern="0" spc="270" dirty="0">
                <a:solidFill>
                  <a:srgbClr val="2E7D5E">
                    <a:alpha val="100000"/>
                  </a:srgbClr>
                </a:solidFill>
                <a:latin typeface="Arial" panose="020B0604020202020204"/>
                <a:ea typeface="Arial" panose="020B0604020202020204"/>
                <a:cs typeface="Arial" panose="020B0604020202020204"/>
              </a:rPr>
              <a:t> </a:t>
            </a:r>
            <a:r>
              <a:rPr sz="1500" kern="0" spc="0" dirty="0">
                <a:solidFill>
                  <a:srgbClr val="2E7D5E">
                    <a:alpha val="100000"/>
                  </a:srgbClr>
                </a:solidFill>
                <a:latin typeface="Arial" panose="020B0604020202020204"/>
                <a:ea typeface="Arial" panose="020B0604020202020204"/>
                <a:cs typeface="Arial" panose="020B0604020202020204"/>
              </a:rPr>
              <a:t>XGBoost</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模型表现最优</a:t>
            </a:r>
            <a:r>
              <a:rPr sz="1500" kern="0" spc="-2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b="1"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单位样本平均利润</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达到</a:t>
            </a:r>
            <a:r>
              <a:rPr sz="1500" kern="0" spc="10" dirty="0">
                <a:solidFill>
                  <a:srgbClr val="2E7D5E">
                    <a:alpha val="100000"/>
                  </a:srgbClr>
                </a:solidFill>
                <a:latin typeface="Arial" panose="020B0604020202020204"/>
                <a:ea typeface="Arial" panose="020B0604020202020204"/>
                <a:cs typeface="Arial" panose="020B0604020202020204"/>
              </a:rPr>
              <a:t>6.6363</a:t>
            </a:r>
            <a:endParaRPr sz="1500" dirty="0">
              <a:latin typeface="Arial" panose="020B0604020202020204"/>
              <a:ea typeface="Arial" panose="020B0604020202020204"/>
              <a:cs typeface="Arial" panose="020B0604020202020204"/>
            </a:endParaRPr>
          </a:p>
          <a:p>
            <a:pPr algn="l" rtl="0" eaLnBrk="0">
              <a:lnSpc>
                <a:spcPct val="100000"/>
              </a:lnSpc>
            </a:pPr>
            <a:endParaRPr sz="1000" dirty="0">
              <a:latin typeface="Arial" panose="020B0604020202020204"/>
              <a:ea typeface="Arial" panose="020B0604020202020204"/>
              <a:cs typeface="Arial" panose="020B0604020202020204"/>
            </a:endParaRPr>
          </a:p>
          <a:p>
            <a:pPr algn="l" rtl="0" eaLnBrk="0">
              <a:lnSpc>
                <a:spcPct val="100000"/>
              </a:lnSpc>
            </a:pPr>
            <a:endParaRPr sz="1000" dirty="0">
              <a:latin typeface="Arial" panose="020B0604020202020204"/>
              <a:ea typeface="Arial" panose="020B0604020202020204"/>
              <a:cs typeface="Arial" panose="020B0604020202020204"/>
            </a:endParaRPr>
          </a:p>
          <a:p>
            <a:pPr algn="l" rtl="0" eaLnBrk="0">
              <a:lnSpc>
                <a:spcPct val="100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marL="533400" algn="l" rtl="0" eaLnBrk="0">
              <a:lnSpc>
                <a:spcPct val="92000"/>
              </a:lnSpc>
              <a:spcBef>
                <a:spcPts val="450"/>
              </a:spcBef>
            </a:pP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选择</a:t>
            </a:r>
            <a:r>
              <a:rPr sz="1500" kern="0" spc="-10" dirty="0">
                <a:solidFill>
                  <a:srgbClr val="154734">
                    <a:alpha val="100000"/>
                  </a:srgbClr>
                </a:solidFill>
                <a:latin typeface="Arial" panose="020B0604020202020204"/>
                <a:ea typeface="Arial" panose="020B0604020202020204"/>
                <a:cs typeface="Arial" panose="020B0604020202020204"/>
              </a:rPr>
              <a:t>XGBoost</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作</a:t>
            </a: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为最终部署模型</a:t>
            </a:r>
            <a:r>
              <a:rPr sz="1500" kern="0" spc="-26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，不仅能有效预测</a:t>
            </a:r>
            <a:endParaRPr sz="1500" dirty="0">
              <a:latin typeface="微软雅黑" panose="020B0503020204020204" charset="-122"/>
              <a:ea typeface="微软雅黑" panose="020B0503020204020204" charset="-122"/>
              <a:cs typeface="微软雅黑" panose="020B0503020204020204" charset="-122"/>
            </a:endParaRPr>
          </a:p>
          <a:p>
            <a:pPr marL="541655" indent="-403860" algn="l" rtl="0" eaLnBrk="0">
              <a:lnSpc>
                <a:spcPct val="122000"/>
              </a:lnSpc>
              <a:spcBef>
                <a:spcPts val="15"/>
              </a:spcBef>
              <a:tabLst>
                <a:tab pos="360045" algn="l"/>
              </a:tabLst>
            </a:pP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客户订阅意向</a:t>
            </a:r>
            <a:r>
              <a:rPr sz="1500" kern="0" spc="-25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，更能直接优化银行的营</a:t>
            </a: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销投入产出</a:t>
            </a: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比</a:t>
            </a:r>
            <a:endParaRPr sz="1500" dirty="0">
              <a:latin typeface="微软雅黑" panose="020B0503020204020204" charset="-122"/>
              <a:ea typeface="微软雅黑" panose="020B0503020204020204" charset="-122"/>
              <a:cs typeface="微软雅黑" panose="020B0503020204020204" charset="-122"/>
            </a:endParaRPr>
          </a:p>
        </p:txBody>
      </p:sp>
      <p:pic>
        <p:nvPicPr>
          <p:cNvPr id="8" name="picture 954"/>
          <p:cNvPicPr>
            <a:picLocks noChangeAspect="1"/>
          </p:cNvPicPr>
          <p:nvPr/>
        </p:nvPicPr>
        <p:blipFill>
          <a:blip r:embed="rId4"/>
          <a:stretch>
            <a:fillRect/>
          </a:stretch>
        </p:blipFill>
        <p:spPr>
          <a:xfrm rot="21600000">
            <a:off x="6499403" y="5551741"/>
            <a:ext cx="221894" cy="269366"/>
          </a:xfrm>
          <a:prstGeom prst="rect">
            <a:avLst/>
          </a:prstGeom>
        </p:spPr>
      </p:pic>
      <p:pic>
        <p:nvPicPr>
          <p:cNvPr id="9" name="picture 956"/>
          <p:cNvPicPr>
            <a:picLocks noChangeAspect="1"/>
          </p:cNvPicPr>
          <p:nvPr/>
        </p:nvPicPr>
        <p:blipFill>
          <a:blip r:embed="rId5"/>
          <a:stretch>
            <a:fillRect/>
          </a:stretch>
        </p:blipFill>
        <p:spPr>
          <a:xfrm rot="21600000">
            <a:off x="6373940" y="4437697"/>
            <a:ext cx="110870" cy="192405"/>
          </a:xfrm>
          <a:prstGeom prst="rect">
            <a:avLst/>
          </a:prstGeom>
        </p:spPr>
      </p:pic>
      <p:sp>
        <p:nvSpPr>
          <p:cNvPr id="10" name="rect 958"/>
          <p:cNvSpPr/>
          <p:nvPr/>
        </p:nvSpPr>
        <p:spPr>
          <a:xfrm>
            <a:off x="6524625" y="2147079"/>
            <a:ext cx="762000" cy="1643126"/>
          </a:xfrm>
          <a:prstGeom prst="rect">
            <a:avLst/>
          </a:prstGeom>
          <a:solidFill>
            <a:srgbClr val="2E7D5E">
              <a:alpha val="100000"/>
            </a:srgbClr>
          </a:solidFill>
          <a:ln w="0" cap="flat">
            <a:noFill/>
            <a:prstDash val="solid"/>
            <a:miter lim="0"/>
          </a:ln>
        </p:spPr>
        <p:txBody>
          <a:bodyPr rtlCol="0"/>
          <a:lstStyle/>
          <a:p>
            <a:pPr algn="ctr"/>
            <a:endParaRPr lang="zh-CN" altLang="en-US"/>
          </a:p>
        </p:txBody>
      </p:sp>
      <p:sp>
        <p:nvSpPr>
          <p:cNvPr id="11" name="rect 960"/>
          <p:cNvSpPr/>
          <p:nvPr/>
        </p:nvSpPr>
        <p:spPr>
          <a:xfrm>
            <a:off x="7308554" y="2220866"/>
            <a:ext cx="762000" cy="1571625"/>
          </a:xfrm>
          <a:prstGeom prst="rect">
            <a:avLst/>
          </a:prstGeom>
          <a:solidFill>
            <a:srgbClr val="2E7D5E">
              <a:alpha val="100000"/>
            </a:srgbClr>
          </a:solidFill>
          <a:ln w="0" cap="flat">
            <a:noFill/>
            <a:prstDash val="solid"/>
            <a:miter lim="0"/>
          </a:ln>
        </p:spPr>
        <p:txBody>
          <a:bodyPr rtlCol="0"/>
          <a:lstStyle/>
          <a:p>
            <a:pPr algn="ctr"/>
            <a:endParaRPr lang="zh-CN" altLang="en-US"/>
          </a:p>
        </p:txBody>
      </p:sp>
      <p:sp>
        <p:nvSpPr>
          <p:cNvPr id="12" name="textbox 962"/>
          <p:cNvSpPr/>
          <p:nvPr/>
        </p:nvSpPr>
        <p:spPr>
          <a:xfrm>
            <a:off x="6333922" y="1366901"/>
            <a:ext cx="1540078" cy="74295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425"/>
              </a:lnSpc>
              <a:tabLst>
                <a:tab pos="292100"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15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20" baseline="800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评估结果</a:t>
            </a:r>
            <a:endParaRPr sz="2700" baseline="8000" dirty="0">
              <a:latin typeface="微软雅黑" panose="020B0503020204020204" charset="-122"/>
              <a:ea typeface="微软雅黑" panose="020B0503020204020204" charset="-122"/>
              <a:cs typeface="微软雅黑" panose="020B0503020204020204" charset="-122"/>
            </a:endParaRPr>
          </a:p>
          <a:p>
            <a:pPr algn="l" rtl="0" eaLnBrk="0">
              <a:lnSpc>
                <a:spcPct val="107000"/>
              </a:lnSpc>
            </a:pPr>
            <a:endParaRPr sz="1100" dirty="0">
              <a:latin typeface="Arial" panose="020B0604020202020204"/>
              <a:ea typeface="Arial" panose="020B0604020202020204"/>
              <a:cs typeface="Arial" panose="020B0604020202020204"/>
            </a:endParaRPr>
          </a:p>
          <a:p>
            <a:pPr algn="l" rtl="0" eaLnBrk="0">
              <a:lnSpc>
                <a:spcPct val="11000"/>
              </a:lnSpc>
            </a:pPr>
            <a:endParaRPr sz="100" dirty="0">
              <a:latin typeface="Arial" panose="020B0604020202020204"/>
              <a:ea typeface="Arial" panose="020B0604020202020204"/>
              <a:cs typeface="Arial" panose="020B0604020202020204"/>
            </a:endParaRPr>
          </a:p>
          <a:p>
            <a:pPr algn="r" rtl="0" eaLnBrk="0">
              <a:lnSpc>
                <a:spcPts val="1800"/>
              </a:lnSpc>
            </a:pPr>
            <a:r>
              <a:rPr sz="2000" kern="0" spc="50" baseline="-6000" dirty="0">
                <a:solidFill>
                  <a:srgbClr val="2E7D5E">
                    <a:alpha val="100000"/>
                  </a:srgbClr>
                </a:solidFill>
                <a:latin typeface="Arial" panose="020B0604020202020204"/>
                <a:ea typeface="Arial" panose="020B0604020202020204"/>
                <a:cs typeface="Arial" panose="020B0604020202020204"/>
              </a:rPr>
              <a:t>6.64</a:t>
            </a:r>
            <a:r>
              <a:rPr sz="1300" kern="0" spc="40" dirty="0">
                <a:solidFill>
                  <a:srgbClr val="2E7D5E">
                    <a:alpha val="100000"/>
                  </a:srgbClr>
                </a:solidFill>
                <a:latin typeface="Arial" panose="020B0604020202020204"/>
                <a:ea typeface="Arial" panose="020B0604020202020204"/>
                <a:cs typeface="Arial" panose="020B0604020202020204"/>
              </a:rPr>
              <a:t>        </a:t>
            </a:r>
            <a:r>
              <a:rPr sz="2000" kern="0" spc="50" baseline="15000" dirty="0">
                <a:solidFill>
                  <a:srgbClr val="2E7D5E">
                    <a:alpha val="100000"/>
                  </a:srgbClr>
                </a:solidFill>
                <a:latin typeface="Arial" panose="020B0604020202020204"/>
                <a:ea typeface="Arial" panose="020B0604020202020204"/>
                <a:cs typeface="Arial" panose="020B0604020202020204"/>
              </a:rPr>
              <a:t>6.07</a:t>
            </a:r>
            <a:endParaRPr sz="2000" baseline="15000" dirty="0">
              <a:latin typeface="Arial" panose="020B0604020202020204"/>
              <a:ea typeface="Arial" panose="020B0604020202020204"/>
              <a:cs typeface="Arial" panose="020B0604020202020204"/>
            </a:endParaRPr>
          </a:p>
        </p:txBody>
      </p:sp>
      <p:pic>
        <p:nvPicPr>
          <p:cNvPr id="13" name="picture 964"/>
          <p:cNvPicPr>
            <a:picLocks noChangeAspect="1"/>
          </p:cNvPicPr>
          <p:nvPr/>
        </p:nvPicPr>
        <p:blipFill>
          <a:blip r:embed="rId6"/>
          <a:stretch>
            <a:fillRect/>
          </a:stretch>
        </p:blipFill>
        <p:spPr>
          <a:xfrm rot="21600000">
            <a:off x="6346622" y="1379601"/>
            <a:ext cx="279806" cy="307847"/>
          </a:xfrm>
          <a:prstGeom prst="rect">
            <a:avLst/>
          </a:prstGeom>
        </p:spPr>
      </p:pic>
      <p:sp>
        <p:nvSpPr>
          <p:cNvPr id="14" name="rect 966"/>
          <p:cNvSpPr/>
          <p:nvPr/>
        </p:nvSpPr>
        <p:spPr>
          <a:xfrm>
            <a:off x="8083838" y="2501138"/>
            <a:ext cx="762000" cy="1285875"/>
          </a:xfrm>
          <a:prstGeom prst="rect">
            <a:avLst/>
          </a:prstGeom>
          <a:solidFill>
            <a:srgbClr val="2E7D5E">
              <a:alpha val="100000"/>
            </a:srgbClr>
          </a:solidFill>
          <a:ln w="0" cap="flat">
            <a:noFill/>
            <a:prstDash val="solid"/>
            <a:miter lim="0"/>
          </a:ln>
        </p:spPr>
        <p:txBody>
          <a:bodyPr rtlCol="0"/>
          <a:lstStyle/>
          <a:p>
            <a:pPr algn="ctr"/>
            <a:endParaRPr lang="zh-CN" altLang="en-US"/>
          </a:p>
        </p:txBody>
      </p:sp>
      <p:sp>
        <p:nvSpPr>
          <p:cNvPr id="15" name="rect 968"/>
          <p:cNvSpPr/>
          <p:nvPr/>
        </p:nvSpPr>
        <p:spPr>
          <a:xfrm>
            <a:off x="8868478" y="2548763"/>
            <a:ext cx="762000" cy="1238250"/>
          </a:xfrm>
          <a:prstGeom prst="rect">
            <a:avLst/>
          </a:prstGeom>
          <a:solidFill>
            <a:srgbClr val="2E7D5E">
              <a:alpha val="100000"/>
            </a:srgbClr>
          </a:solidFill>
          <a:ln w="0" cap="flat">
            <a:noFill/>
            <a:prstDash val="solid"/>
            <a:miter lim="0"/>
          </a:ln>
        </p:spPr>
        <p:txBody>
          <a:bodyPr rtlCol="0"/>
          <a:lstStyle/>
          <a:p>
            <a:pPr algn="ctr"/>
            <a:endParaRPr lang="zh-CN" altLang="en-US"/>
          </a:p>
        </p:txBody>
      </p:sp>
      <p:sp>
        <p:nvSpPr>
          <p:cNvPr id="16" name="textbox 970"/>
          <p:cNvSpPr/>
          <p:nvPr/>
        </p:nvSpPr>
        <p:spPr>
          <a:xfrm>
            <a:off x="2503352" y="3086000"/>
            <a:ext cx="1143000" cy="762000"/>
          </a:xfrm>
          <a:prstGeom prst="rect">
            <a:avLst/>
          </a:prstGeom>
          <a:solidFill>
            <a:srgbClr val="2E7D5E">
              <a:alpha val="20000"/>
            </a:srgbClr>
          </a:solidFill>
          <a:ln w="0" cap="flat">
            <a:noFill/>
            <a:prstDash val="solid"/>
            <a:miter lim="0"/>
          </a:ln>
        </p:spPr>
        <p:txBody>
          <a:bodyPr vert="horz" wrap="square" lIns="0" tIns="0" rIns="0" bIns="0"/>
          <a:lstStyle/>
          <a:p>
            <a:pPr algn="l" rtl="0" eaLnBrk="0">
              <a:lnSpc>
                <a:spcPct val="104000"/>
              </a:lnSpc>
            </a:pPr>
            <a:endParaRPr sz="800" dirty="0">
              <a:latin typeface="Arial" panose="020B0604020202020204"/>
              <a:ea typeface="Arial" panose="020B0604020202020204"/>
              <a:cs typeface="Arial" panose="020B0604020202020204"/>
            </a:endParaRPr>
          </a:p>
          <a:p>
            <a:pPr marL="266700" algn="l" rtl="0" eaLnBrk="0">
              <a:lnSpc>
                <a:spcPts val="2580"/>
              </a:lnSpc>
              <a:spcBef>
                <a:spcPts val="5"/>
              </a:spcBef>
            </a:pPr>
            <a:r>
              <a:rPr sz="2100" kern="0" spc="30" dirty="0">
                <a:solidFill>
                  <a:srgbClr val="2E7D5E">
                    <a:alpha val="100000"/>
                  </a:srgbClr>
                </a:solidFill>
                <a:latin typeface="Arial" panose="020B0604020202020204"/>
                <a:ea typeface="Arial" panose="020B0604020202020204"/>
                <a:cs typeface="Arial" panose="020B0604020202020204"/>
              </a:rPr>
              <a:t>+100</a:t>
            </a:r>
            <a:endParaRPr sz="2100" dirty="0">
              <a:latin typeface="Arial" panose="020B0604020202020204"/>
              <a:ea typeface="Arial" panose="020B0604020202020204"/>
              <a:cs typeface="Arial" panose="020B0604020202020204"/>
            </a:endParaRPr>
          </a:p>
          <a:p>
            <a:pPr algn="l" rtl="0" eaLnBrk="0">
              <a:lnSpc>
                <a:spcPct val="102000"/>
              </a:lnSpc>
            </a:pPr>
            <a:endParaRPr sz="500" dirty="0">
              <a:latin typeface="Arial" panose="020B0604020202020204"/>
              <a:ea typeface="Arial" panose="020B0604020202020204"/>
              <a:cs typeface="Arial" panose="020B0604020202020204"/>
            </a:endParaRPr>
          </a:p>
          <a:p>
            <a:pPr marL="269875" algn="l" rtl="0" eaLnBrk="0">
              <a:lnSpc>
                <a:spcPct val="92000"/>
              </a:lnSpc>
              <a:spcBef>
                <a:spcPts val="5"/>
              </a:spcBef>
            </a:pPr>
            <a:r>
              <a:rPr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成功转化</a:t>
            </a:r>
            <a:endParaRPr sz="1200" dirty="0">
              <a:latin typeface="微软雅黑" panose="020B0503020204020204" charset="-122"/>
              <a:ea typeface="微软雅黑" panose="020B0503020204020204" charset="-122"/>
              <a:cs typeface="微软雅黑" panose="020B0503020204020204" charset="-122"/>
            </a:endParaRPr>
          </a:p>
        </p:txBody>
      </p:sp>
      <p:sp>
        <p:nvSpPr>
          <p:cNvPr id="17" name="textbox 972"/>
          <p:cNvSpPr/>
          <p:nvPr/>
        </p:nvSpPr>
        <p:spPr>
          <a:xfrm>
            <a:off x="2503352" y="3990875"/>
            <a:ext cx="1143000" cy="762000"/>
          </a:xfrm>
          <a:prstGeom prst="rect">
            <a:avLst/>
          </a:prstGeom>
          <a:solidFill>
            <a:srgbClr val="D16E6E">
              <a:alpha val="20000"/>
            </a:srgbClr>
          </a:solidFill>
          <a:ln w="0" cap="flat">
            <a:noFill/>
            <a:prstDash val="solid"/>
            <a:miter lim="0"/>
          </a:ln>
        </p:spPr>
        <p:txBody>
          <a:bodyPr vert="horz" wrap="square" lIns="0" tIns="0" rIns="0" bIns="0"/>
          <a:lstStyle/>
          <a:p>
            <a:pPr algn="l" rtl="0" eaLnBrk="0">
              <a:lnSpc>
                <a:spcPct val="104000"/>
              </a:lnSpc>
            </a:pPr>
            <a:endParaRPr sz="800" dirty="0">
              <a:latin typeface="Arial" panose="020B0604020202020204"/>
              <a:ea typeface="Arial" panose="020B0604020202020204"/>
              <a:cs typeface="Arial" panose="020B0604020202020204"/>
            </a:endParaRPr>
          </a:p>
          <a:p>
            <a:pPr marL="377190" algn="l" rtl="0" eaLnBrk="0">
              <a:lnSpc>
                <a:spcPts val="2580"/>
              </a:lnSpc>
              <a:spcBef>
                <a:spcPts val="5"/>
              </a:spcBef>
            </a:pPr>
            <a:r>
              <a:rPr sz="2100" kern="0" spc="30" dirty="0">
                <a:solidFill>
                  <a:srgbClr val="D16E6E">
                    <a:alpha val="100000"/>
                  </a:srgbClr>
                </a:solidFill>
                <a:latin typeface="Arial" panose="020B0604020202020204"/>
                <a:ea typeface="Arial" panose="020B0604020202020204"/>
                <a:cs typeface="Arial" panose="020B0604020202020204"/>
              </a:rPr>
              <a:t>-10</a:t>
            </a:r>
            <a:endParaRPr sz="2100" dirty="0">
              <a:latin typeface="Arial" panose="020B0604020202020204"/>
              <a:ea typeface="Arial" panose="020B0604020202020204"/>
              <a:cs typeface="Arial" panose="020B0604020202020204"/>
            </a:endParaRPr>
          </a:p>
          <a:p>
            <a:pPr algn="l" rtl="0" eaLnBrk="0">
              <a:lnSpc>
                <a:spcPct val="102000"/>
              </a:lnSpc>
            </a:pPr>
            <a:endParaRPr sz="500" dirty="0">
              <a:latin typeface="Arial" panose="020B0604020202020204"/>
              <a:ea typeface="Arial" panose="020B0604020202020204"/>
              <a:cs typeface="Arial" panose="020B0604020202020204"/>
            </a:endParaRPr>
          </a:p>
          <a:p>
            <a:pPr marL="274955" algn="l" rtl="0" eaLnBrk="0">
              <a:lnSpc>
                <a:spcPct val="92000"/>
              </a:lnSpc>
              <a:spcBef>
                <a:spcPts val="5"/>
              </a:spcBef>
            </a:pP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营销成本</a:t>
            </a:r>
            <a:endParaRPr sz="1200" dirty="0">
              <a:latin typeface="微软雅黑" panose="020B0503020204020204" charset="-122"/>
              <a:ea typeface="微软雅黑" panose="020B0503020204020204" charset="-122"/>
              <a:cs typeface="微软雅黑" panose="020B0503020204020204" charset="-122"/>
            </a:endParaRPr>
          </a:p>
        </p:txBody>
      </p:sp>
      <p:sp>
        <p:nvSpPr>
          <p:cNvPr id="18" name="textbox 974"/>
          <p:cNvSpPr/>
          <p:nvPr/>
        </p:nvSpPr>
        <p:spPr>
          <a:xfrm>
            <a:off x="3932102" y="3086000"/>
            <a:ext cx="1143000" cy="762000"/>
          </a:xfrm>
          <a:prstGeom prst="rect">
            <a:avLst/>
          </a:prstGeom>
          <a:solidFill>
            <a:srgbClr val="D16E6E">
              <a:alpha val="20000"/>
            </a:srgbClr>
          </a:solidFill>
          <a:ln w="0" cap="flat">
            <a:noFill/>
            <a:prstDash val="solid"/>
            <a:miter lim="0"/>
          </a:ln>
        </p:spPr>
        <p:txBody>
          <a:bodyPr vert="horz" wrap="square" lIns="0" tIns="0" rIns="0" bIns="0"/>
          <a:lstStyle/>
          <a:p>
            <a:pPr algn="l" rtl="0" eaLnBrk="0">
              <a:lnSpc>
                <a:spcPct val="104000"/>
              </a:lnSpc>
            </a:pPr>
            <a:endParaRPr sz="800" dirty="0">
              <a:latin typeface="Arial" panose="020B0604020202020204"/>
              <a:ea typeface="Arial" panose="020B0604020202020204"/>
              <a:cs typeface="Arial" panose="020B0604020202020204"/>
            </a:endParaRPr>
          </a:p>
          <a:p>
            <a:pPr marL="377190" algn="l" rtl="0" eaLnBrk="0">
              <a:lnSpc>
                <a:spcPts val="2580"/>
              </a:lnSpc>
              <a:spcBef>
                <a:spcPts val="5"/>
              </a:spcBef>
            </a:pPr>
            <a:r>
              <a:rPr sz="2100" kern="0" spc="30" dirty="0">
                <a:solidFill>
                  <a:srgbClr val="D16E6E">
                    <a:alpha val="100000"/>
                  </a:srgbClr>
                </a:solidFill>
                <a:latin typeface="Arial" panose="020B0604020202020204"/>
                <a:ea typeface="Arial" panose="020B0604020202020204"/>
                <a:cs typeface="Arial" panose="020B0604020202020204"/>
              </a:rPr>
              <a:t>-80</a:t>
            </a:r>
            <a:endParaRPr sz="2100" dirty="0">
              <a:latin typeface="Arial" panose="020B0604020202020204"/>
              <a:ea typeface="Arial" panose="020B0604020202020204"/>
              <a:cs typeface="Arial" panose="020B0604020202020204"/>
            </a:endParaRPr>
          </a:p>
          <a:p>
            <a:pPr algn="l" rtl="0" eaLnBrk="0">
              <a:lnSpc>
                <a:spcPct val="101000"/>
              </a:lnSpc>
            </a:pPr>
            <a:endParaRPr sz="500" dirty="0">
              <a:latin typeface="Arial" panose="020B0604020202020204"/>
              <a:ea typeface="Arial" panose="020B0604020202020204"/>
              <a:cs typeface="Arial" panose="020B0604020202020204"/>
            </a:endParaRPr>
          </a:p>
          <a:p>
            <a:pPr marL="269240" algn="l" rtl="0" eaLnBrk="0">
              <a:lnSpc>
                <a:spcPct val="92000"/>
              </a:lnSpc>
              <a:spcBef>
                <a:spcPts val="0"/>
              </a:spcBef>
            </a:pPr>
            <a:r>
              <a:rPr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机会成本</a:t>
            </a:r>
            <a:endParaRPr sz="1200" dirty="0">
              <a:latin typeface="微软雅黑" panose="020B0503020204020204" charset="-122"/>
              <a:ea typeface="微软雅黑" panose="020B0503020204020204" charset="-122"/>
              <a:cs typeface="微软雅黑" panose="020B0503020204020204" charset="-122"/>
            </a:endParaRPr>
          </a:p>
        </p:txBody>
      </p:sp>
      <p:sp>
        <p:nvSpPr>
          <p:cNvPr id="19" name="textbox 976"/>
          <p:cNvSpPr/>
          <p:nvPr/>
        </p:nvSpPr>
        <p:spPr>
          <a:xfrm>
            <a:off x="3932102" y="3990875"/>
            <a:ext cx="1143000" cy="762000"/>
          </a:xfrm>
          <a:prstGeom prst="rect">
            <a:avLst/>
          </a:prstGeom>
          <a:solidFill>
            <a:srgbClr val="2E7D5E">
              <a:alpha val="19607"/>
            </a:srgbClr>
          </a:solidFill>
          <a:ln w="0" cap="flat">
            <a:noFill/>
            <a:prstDash val="solid"/>
            <a:miter lim="0"/>
          </a:ln>
        </p:spPr>
        <p:txBody>
          <a:bodyPr vert="horz" wrap="square" lIns="0" tIns="0" rIns="0" bIns="0"/>
          <a:lstStyle/>
          <a:p>
            <a:pPr algn="l" rtl="0" eaLnBrk="0">
              <a:lnSpc>
                <a:spcPct val="104000"/>
              </a:lnSpc>
            </a:pPr>
            <a:endParaRPr sz="800" dirty="0">
              <a:latin typeface="Arial" panose="020B0604020202020204"/>
              <a:ea typeface="Arial" panose="020B0604020202020204"/>
              <a:cs typeface="Arial" panose="020B0604020202020204"/>
            </a:endParaRPr>
          </a:p>
          <a:p>
            <a:pPr marL="504190" algn="l" rtl="0" eaLnBrk="0">
              <a:lnSpc>
                <a:spcPts val="2580"/>
              </a:lnSpc>
              <a:spcBef>
                <a:spcPts val="5"/>
              </a:spcBef>
            </a:pPr>
            <a:r>
              <a:rPr sz="2100" kern="0" spc="-20" dirty="0">
                <a:solidFill>
                  <a:srgbClr val="2E7D5E">
                    <a:alpha val="100000"/>
                  </a:srgbClr>
                </a:solidFill>
                <a:latin typeface="Arial" panose="020B0604020202020204"/>
                <a:ea typeface="Arial" panose="020B0604020202020204"/>
                <a:cs typeface="Arial" panose="020B0604020202020204"/>
              </a:rPr>
              <a:t>0</a:t>
            </a:r>
            <a:endParaRPr sz="2100" dirty="0">
              <a:latin typeface="Arial" panose="020B0604020202020204"/>
              <a:ea typeface="Arial" panose="020B0604020202020204"/>
              <a:cs typeface="Arial" panose="020B0604020202020204"/>
            </a:endParaRPr>
          </a:p>
          <a:p>
            <a:pPr algn="l" rtl="0" eaLnBrk="0">
              <a:lnSpc>
                <a:spcPct val="101000"/>
              </a:lnSpc>
            </a:pPr>
            <a:endParaRPr sz="500" dirty="0">
              <a:latin typeface="Arial" panose="020B0604020202020204"/>
              <a:ea typeface="Arial" panose="020B0604020202020204"/>
              <a:cs typeface="Arial" panose="020B0604020202020204"/>
            </a:endParaRPr>
          </a:p>
          <a:p>
            <a:pPr marL="346710" algn="l" rtl="0" eaLnBrk="0">
              <a:lnSpc>
                <a:spcPct val="92000"/>
              </a:lnSpc>
              <a:spcBef>
                <a:spcPts val="5"/>
              </a:spcBef>
            </a:pP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无影响</a:t>
            </a:r>
            <a:endParaRPr sz="1200" dirty="0">
              <a:latin typeface="微软雅黑" panose="020B0503020204020204" charset="-122"/>
              <a:ea typeface="微软雅黑" panose="020B0503020204020204" charset="-122"/>
              <a:cs typeface="微软雅黑" panose="020B0503020204020204" charset="-122"/>
            </a:endParaRPr>
          </a:p>
        </p:txBody>
      </p:sp>
      <p:sp>
        <p:nvSpPr>
          <p:cNvPr id="20" name="rect 978"/>
          <p:cNvSpPr/>
          <p:nvPr/>
        </p:nvSpPr>
        <p:spPr>
          <a:xfrm>
            <a:off x="9652407" y="2638799"/>
            <a:ext cx="762000" cy="1143000"/>
          </a:xfrm>
          <a:prstGeom prst="rect">
            <a:avLst/>
          </a:prstGeom>
          <a:solidFill>
            <a:srgbClr val="2E7D5E">
              <a:alpha val="100000"/>
            </a:srgbClr>
          </a:solidFill>
          <a:ln w="0" cap="flat">
            <a:noFill/>
            <a:prstDash val="solid"/>
            <a:miter lim="0"/>
          </a:ln>
        </p:spPr>
        <p:txBody>
          <a:bodyPr rtlCol="0"/>
          <a:lstStyle/>
          <a:p>
            <a:pPr algn="ctr"/>
            <a:endParaRPr lang="zh-CN" altLang="en-US"/>
          </a:p>
        </p:txBody>
      </p:sp>
      <p:sp>
        <p:nvSpPr>
          <p:cNvPr id="21" name="textbox 980"/>
          <p:cNvSpPr/>
          <p:nvPr/>
        </p:nvSpPr>
        <p:spPr>
          <a:xfrm>
            <a:off x="971423" y="5480486"/>
            <a:ext cx="4087495" cy="264159"/>
          </a:xfrm>
          <a:prstGeom prst="rect">
            <a:avLst/>
          </a:prstGeom>
          <a:noFill/>
          <a:ln w="0" cap="flat">
            <a:noFill/>
            <a:prstDash val="solid"/>
            <a:miter lim="0"/>
          </a:ln>
        </p:spPr>
        <p:txBody>
          <a:bodyPr vert="horz" wrap="square" lIns="0" tIns="0" rIns="0" bIns="0"/>
          <a:lstStyle/>
          <a:p>
            <a:pPr algn="l" rtl="0" eaLnBrk="0">
              <a:lnSpc>
                <a:spcPct val="85000"/>
              </a:lnSpc>
            </a:pPr>
            <a:endParaRPr sz="100" dirty="0">
              <a:latin typeface="Arial" panose="020B0604020202020204"/>
              <a:ea typeface="Arial" panose="020B0604020202020204"/>
              <a:cs typeface="Arial" panose="020B0604020202020204"/>
            </a:endParaRPr>
          </a:p>
          <a:p>
            <a:pPr marL="12700" algn="l" rtl="0" eaLnBrk="0">
              <a:lnSpc>
                <a:spcPct val="92000"/>
              </a:lnSpc>
              <a:tabLst>
                <a:tab pos="4445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错误代价不等：</a:t>
            </a:r>
            <a:r>
              <a:rPr sz="1500" kern="0" spc="40" dirty="0">
                <a:solidFill>
                  <a:srgbClr val="2E7D5E">
                    <a:alpha val="100000"/>
                  </a:srgbClr>
                </a:solidFill>
                <a:latin typeface="微软雅黑" panose="020B0503020204020204" charset="-122"/>
                <a:ea typeface="微软雅黑" panose="020B0503020204020204" charset="-122"/>
                <a:cs typeface="微软雅黑" panose="020B0503020204020204" charset="-122"/>
              </a:rPr>
              <a:t>漏报</a:t>
            </a:r>
            <a:r>
              <a:rPr sz="1700" kern="0" spc="0" dirty="0">
                <a:solidFill>
                  <a:srgbClr val="3E7D65">
                    <a:alpha val="100000"/>
                  </a:srgbClr>
                </a:solidFill>
                <a:latin typeface="Times New Roman" panose="02020603050405020304"/>
                <a:ea typeface="Times New Roman" panose="02020603050405020304"/>
                <a:cs typeface="Times New Roman" panose="02020603050405020304"/>
              </a:rPr>
              <a:t>FN</a:t>
            </a:r>
            <a:r>
              <a:rPr sz="1700" kern="0" spc="40" dirty="0">
                <a:solidFill>
                  <a:srgbClr val="3E7D65">
                    <a:alpha val="100000"/>
                  </a:srgbClr>
                </a:solidFill>
                <a:latin typeface="Times New Roman" panose="02020603050405020304"/>
                <a:ea typeface="Times New Roman" panose="02020603050405020304"/>
                <a:cs typeface="Times New Roman" panose="02020603050405020304"/>
              </a:rPr>
              <a:t>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的代价远高于</a:t>
            </a:r>
            <a:r>
              <a:rPr sz="1500" kern="0" spc="30" dirty="0">
                <a:solidFill>
                  <a:srgbClr val="2E7D5E">
                    <a:alpha val="100000"/>
                  </a:srgbClr>
                </a:solidFill>
                <a:latin typeface="微软雅黑" panose="020B0503020204020204" charset="-122"/>
                <a:ea typeface="微软雅黑" panose="020B0503020204020204" charset="-122"/>
                <a:cs typeface="微软雅黑" panose="020B0503020204020204" charset="-122"/>
              </a:rPr>
              <a:t>误报</a:t>
            </a:r>
            <a:r>
              <a:rPr sz="1700" kern="0" spc="0" dirty="0">
                <a:solidFill>
                  <a:srgbClr val="3E7D65">
                    <a:alpha val="100000"/>
                  </a:srgbClr>
                </a:solidFill>
                <a:latin typeface="Times New Roman" panose="02020603050405020304"/>
                <a:ea typeface="Times New Roman" panose="02020603050405020304"/>
                <a:cs typeface="Times New Roman" panose="02020603050405020304"/>
              </a:rPr>
              <a:t>FP</a:t>
            </a:r>
            <a:endParaRPr sz="1700" dirty="0">
              <a:latin typeface="Times New Roman" panose="02020603050405020304"/>
              <a:ea typeface="Times New Roman" panose="02020603050405020304"/>
              <a:cs typeface="Times New Roman" panose="02020603050405020304"/>
            </a:endParaRPr>
          </a:p>
        </p:txBody>
      </p:sp>
      <p:pic>
        <p:nvPicPr>
          <p:cNvPr id="22" name="picture 982"/>
          <p:cNvPicPr>
            <a:picLocks noChangeAspect="1"/>
          </p:cNvPicPr>
          <p:nvPr/>
        </p:nvPicPr>
        <p:blipFill>
          <a:blip r:embed="rId7"/>
          <a:stretch>
            <a:fillRect/>
          </a:stretch>
        </p:blipFill>
        <p:spPr>
          <a:xfrm rot="21600000">
            <a:off x="984123" y="5514022"/>
            <a:ext cx="32004" cy="192405"/>
          </a:xfrm>
          <a:prstGeom prst="rect">
            <a:avLst/>
          </a:prstGeom>
        </p:spPr>
      </p:pic>
      <p:sp>
        <p:nvSpPr>
          <p:cNvPr id="23" name="textbox 984"/>
          <p:cNvSpPr/>
          <p:nvPr/>
        </p:nvSpPr>
        <p:spPr>
          <a:xfrm>
            <a:off x="7355096" y="3787013"/>
            <a:ext cx="2193925" cy="4025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575"/>
              </a:lnSpc>
            </a:pPr>
            <a:r>
              <a:rPr sz="1200" kern="0" spc="20" dirty="0">
                <a:solidFill>
                  <a:srgbClr val="3E7D65">
                    <a:alpha val="100000"/>
                  </a:srgbClr>
                </a:solidFill>
                <a:latin typeface="Arial" panose="020B0604020202020204"/>
                <a:ea typeface="Arial" panose="020B0604020202020204"/>
                <a:cs typeface="Arial" panose="020B0604020202020204"/>
              </a:rPr>
              <a:t>Gradient</a:t>
            </a:r>
            <a:endParaRPr sz="1200" dirty="0">
              <a:latin typeface="Arial" panose="020B0604020202020204"/>
              <a:ea typeface="Arial" panose="020B0604020202020204"/>
              <a:cs typeface="Arial" panose="020B0604020202020204"/>
            </a:endParaRPr>
          </a:p>
          <a:p>
            <a:pPr marL="12700" algn="l" rtl="0" eaLnBrk="0">
              <a:lnSpc>
                <a:spcPct val="96000"/>
              </a:lnSpc>
              <a:spcBef>
                <a:spcPts val="10"/>
              </a:spcBef>
            </a:pPr>
            <a:r>
              <a:rPr sz="1200" kern="0" spc="20" dirty="0">
                <a:solidFill>
                  <a:srgbClr val="3E7D65">
                    <a:alpha val="100000"/>
                  </a:srgbClr>
                </a:solidFill>
                <a:latin typeface="Arial" panose="020B0604020202020204"/>
                <a:ea typeface="Arial" panose="020B0604020202020204"/>
                <a:cs typeface="Arial" panose="020B0604020202020204"/>
              </a:rPr>
              <a:t>Boosting</a:t>
            </a:r>
            <a:r>
              <a:rPr sz="1200" kern="0" spc="70" dirty="0">
                <a:solidFill>
                  <a:srgbClr val="3E7D65">
                    <a:alpha val="100000"/>
                  </a:srgbClr>
                </a:solidFill>
                <a:latin typeface="Arial" panose="020B0604020202020204"/>
                <a:ea typeface="Arial" panose="020B0604020202020204"/>
                <a:cs typeface="Arial" panose="020B0604020202020204"/>
              </a:rPr>
              <a:t>  </a:t>
            </a:r>
            <a:r>
              <a:rPr sz="1200" kern="0" spc="20" dirty="0">
                <a:solidFill>
                  <a:srgbClr val="3E7D65">
                    <a:alpha val="100000"/>
                  </a:srgbClr>
                </a:solidFill>
                <a:latin typeface="Arial" panose="020B0604020202020204"/>
                <a:ea typeface="Arial" panose="020B0604020202020204"/>
                <a:cs typeface="Arial" panose="020B0604020202020204"/>
              </a:rPr>
              <a:t>AdaB</a:t>
            </a:r>
            <a:r>
              <a:rPr sz="1200" kern="0" spc="10" dirty="0">
                <a:solidFill>
                  <a:srgbClr val="3E7D65">
                    <a:alpha val="100000"/>
                  </a:srgbClr>
                </a:solidFill>
                <a:latin typeface="Arial" panose="020B0604020202020204"/>
                <a:ea typeface="Arial" panose="020B0604020202020204"/>
                <a:cs typeface="Arial" panose="020B0604020202020204"/>
              </a:rPr>
              <a:t>oost  LightGBM</a:t>
            </a:r>
            <a:endParaRPr sz="1200" dirty="0">
              <a:latin typeface="Arial" panose="020B0604020202020204"/>
              <a:ea typeface="Arial" panose="020B0604020202020204"/>
              <a:cs typeface="Arial" panose="020B0604020202020204"/>
            </a:endParaRPr>
          </a:p>
        </p:txBody>
      </p:sp>
      <p:sp>
        <p:nvSpPr>
          <p:cNvPr id="24" name="textbox 986"/>
          <p:cNvSpPr/>
          <p:nvPr/>
        </p:nvSpPr>
        <p:spPr>
          <a:xfrm>
            <a:off x="1307731" y="3372384"/>
            <a:ext cx="689609" cy="1140460"/>
          </a:xfrm>
          <a:prstGeom prst="rect">
            <a:avLst/>
          </a:prstGeom>
          <a:noFill/>
          <a:ln w="0" cap="flat">
            <a:noFill/>
            <a:prstDash val="solid"/>
            <a:miter lim="0"/>
          </a:ln>
        </p:spPr>
        <p:txBody>
          <a:bodyPr vert="horz" wrap="square" lIns="0" tIns="0" rIns="0" bIns="0"/>
          <a:lstStyle/>
          <a:p>
            <a:pPr algn="l" rtl="0" eaLnBrk="0">
              <a:lnSpc>
                <a:spcPct val="79000"/>
              </a:lnSpc>
            </a:pPr>
            <a:endParaRPr sz="100" dirty="0">
              <a:latin typeface="Arial" panose="020B0604020202020204"/>
              <a:ea typeface="Arial" panose="020B0604020202020204"/>
              <a:cs typeface="Arial" panose="020B0604020202020204"/>
            </a:endParaRPr>
          </a:p>
          <a:p>
            <a:pPr marL="12700" algn="l" rtl="0" eaLnBrk="0">
              <a:lnSpc>
                <a:spcPct val="92000"/>
              </a:lnSpc>
            </a:pP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实际</a:t>
            </a:r>
            <a:r>
              <a:rPr sz="1500" kern="0" spc="-20" dirty="0">
                <a:solidFill>
                  <a:srgbClr val="154734">
                    <a:alpha val="100000"/>
                  </a:srgbClr>
                </a:solidFill>
                <a:latin typeface="Arial" panose="020B0604020202020204"/>
                <a:ea typeface="Arial" panose="020B0604020202020204"/>
                <a:cs typeface="Arial" panose="020B0604020202020204"/>
              </a:rPr>
              <a:t>: </a:t>
            </a: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是</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26000"/>
              </a:lnSpc>
            </a:pPr>
            <a:endParaRPr sz="300" dirty="0">
              <a:latin typeface="Arial" panose="020B0604020202020204"/>
              <a:ea typeface="Arial" panose="020B0604020202020204"/>
              <a:cs typeface="Arial" panose="020B0604020202020204"/>
            </a:endParaRPr>
          </a:p>
          <a:p>
            <a:pPr marL="12700" algn="l" rtl="0" eaLnBrk="0">
              <a:lnSpc>
                <a:spcPct val="92000"/>
              </a:lnSpc>
            </a:pP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实际</a:t>
            </a:r>
            <a:r>
              <a:rPr sz="1500" kern="0" spc="-20" dirty="0">
                <a:solidFill>
                  <a:srgbClr val="154734">
                    <a:alpha val="100000"/>
                  </a:srgbClr>
                </a:solidFill>
                <a:latin typeface="Arial" panose="020B0604020202020204"/>
                <a:ea typeface="Arial" panose="020B0604020202020204"/>
                <a:cs typeface="Arial" panose="020B0604020202020204"/>
              </a:rPr>
              <a:t>: </a:t>
            </a: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否</a:t>
            </a:r>
            <a:endParaRPr sz="1500" dirty="0">
              <a:latin typeface="微软雅黑" panose="020B0503020204020204" charset="-122"/>
              <a:ea typeface="微软雅黑" panose="020B0503020204020204" charset="-122"/>
              <a:cs typeface="微软雅黑" panose="020B0503020204020204" charset="-122"/>
            </a:endParaRPr>
          </a:p>
        </p:txBody>
      </p:sp>
      <p:sp>
        <p:nvSpPr>
          <p:cNvPr id="25" name="rect 988"/>
          <p:cNvSpPr/>
          <p:nvPr/>
        </p:nvSpPr>
        <p:spPr>
          <a:xfrm>
            <a:off x="10431479" y="2829431"/>
            <a:ext cx="762000" cy="952500"/>
          </a:xfrm>
          <a:prstGeom prst="rect">
            <a:avLst/>
          </a:prstGeom>
          <a:solidFill>
            <a:srgbClr val="2E7D5E">
              <a:alpha val="100000"/>
            </a:srgbClr>
          </a:solidFill>
          <a:ln w="0" cap="flat">
            <a:noFill/>
            <a:prstDash val="solid"/>
            <a:miter lim="0"/>
          </a:ln>
        </p:spPr>
        <p:txBody>
          <a:bodyPr rtlCol="0"/>
          <a:lstStyle/>
          <a:p>
            <a:pPr algn="ctr"/>
            <a:endParaRPr lang="zh-CN" altLang="en-US"/>
          </a:p>
        </p:txBody>
      </p:sp>
      <p:sp>
        <p:nvSpPr>
          <p:cNvPr id="26" name="textbox 990"/>
          <p:cNvSpPr/>
          <p:nvPr/>
        </p:nvSpPr>
        <p:spPr>
          <a:xfrm>
            <a:off x="9764891" y="2284348"/>
            <a:ext cx="1143000" cy="425450"/>
          </a:xfrm>
          <a:prstGeom prst="rect">
            <a:avLst/>
          </a:prstGeom>
          <a:noFill/>
          <a:ln w="0" cap="flat">
            <a:noFill/>
            <a:prstDash val="solid"/>
            <a:miter lim="0"/>
          </a:ln>
        </p:spPr>
        <p:txBody>
          <a:bodyPr vert="horz" wrap="square" lIns="0" tIns="0" rIns="0" bIns="0"/>
          <a:lstStyle/>
          <a:p>
            <a:pPr algn="l" rtl="0" eaLnBrk="0">
              <a:lnSpc>
                <a:spcPct val="85000"/>
              </a:lnSpc>
            </a:pPr>
            <a:endParaRPr sz="100" dirty="0">
              <a:latin typeface="Arial" panose="020B0604020202020204"/>
              <a:ea typeface="Arial" panose="020B0604020202020204"/>
              <a:cs typeface="Arial" panose="020B0604020202020204"/>
            </a:endParaRPr>
          </a:p>
          <a:p>
            <a:pPr marL="12700" algn="l" rtl="0" eaLnBrk="0">
              <a:lnSpc>
                <a:spcPct val="96000"/>
              </a:lnSpc>
            </a:pPr>
            <a:r>
              <a:rPr sz="1300" kern="0" spc="60" dirty="0">
                <a:solidFill>
                  <a:srgbClr val="2E7D5E">
                    <a:alpha val="100000"/>
                  </a:srgbClr>
                </a:solidFill>
                <a:latin typeface="Arial" panose="020B0604020202020204"/>
                <a:ea typeface="Arial" panose="020B0604020202020204"/>
                <a:cs typeface="Arial" panose="020B0604020202020204"/>
              </a:rPr>
              <a:t>4.91</a:t>
            </a:r>
            <a:endParaRPr sz="1300" dirty="0">
              <a:latin typeface="Arial" panose="020B0604020202020204"/>
              <a:ea typeface="Arial" panose="020B0604020202020204"/>
              <a:cs typeface="Arial" panose="020B0604020202020204"/>
            </a:endParaRPr>
          </a:p>
          <a:p>
            <a:pPr algn="r" rtl="0" eaLnBrk="0">
              <a:lnSpc>
                <a:spcPts val="1645"/>
              </a:lnSpc>
            </a:pPr>
            <a:r>
              <a:rPr sz="1300" kern="0" spc="60" dirty="0">
                <a:solidFill>
                  <a:srgbClr val="2E7D5E">
                    <a:alpha val="100000"/>
                  </a:srgbClr>
                </a:solidFill>
                <a:latin typeface="Arial" panose="020B0604020202020204"/>
                <a:ea typeface="Arial" panose="020B0604020202020204"/>
                <a:cs typeface="Arial" panose="020B0604020202020204"/>
              </a:rPr>
              <a:t>3.90</a:t>
            </a:r>
            <a:endParaRPr sz="1300" dirty="0">
              <a:latin typeface="Arial" panose="020B0604020202020204"/>
              <a:ea typeface="Arial" panose="020B0604020202020204"/>
              <a:cs typeface="Arial" panose="020B0604020202020204"/>
            </a:endParaRPr>
          </a:p>
        </p:txBody>
      </p:sp>
      <p:sp>
        <p:nvSpPr>
          <p:cNvPr id="27" name="textbox 992"/>
          <p:cNvSpPr/>
          <p:nvPr/>
        </p:nvSpPr>
        <p:spPr>
          <a:xfrm>
            <a:off x="8241577" y="2341498"/>
            <a:ext cx="1142364" cy="2444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725"/>
              </a:lnSpc>
            </a:pPr>
            <a:r>
              <a:rPr sz="2000" kern="0" spc="50" baseline="11000" dirty="0">
                <a:solidFill>
                  <a:srgbClr val="2E7D5E">
                    <a:alpha val="100000"/>
                  </a:srgbClr>
                </a:solidFill>
                <a:latin typeface="Arial" panose="020B0604020202020204"/>
                <a:ea typeface="Arial" panose="020B0604020202020204"/>
                <a:cs typeface="Arial" panose="020B0604020202020204"/>
              </a:rPr>
              <a:t>5.67</a:t>
            </a:r>
            <a:r>
              <a:rPr sz="1300" kern="0" spc="50" dirty="0">
                <a:solidFill>
                  <a:srgbClr val="2E7D5E">
                    <a:alpha val="100000"/>
                  </a:srgbClr>
                </a:solidFill>
                <a:latin typeface="Arial" panose="020B0604020202020204"/>
                <a:ea typeface="Arial" panose="020B0604020202020204"/>
                <a:cs typeface="Arial" panose="020B0604020202020204"/>
              </a:rPr>
              <a:t>        </a:t>
            </a:r>
            <a:r>
              <a:rPr sz="2000" kern="0" spc="50" baseline="-5000" dirty="0">
                <a:solidFill>
                  <a:srgbClr val="2E7D5E">
                    <a:alpha val="100000"/>
                  </a:srgbClr>
                </a:solidFill>
                <a:latin typeface="Arial" panose="020B0604020202020204"/>
                <a:ea typeface="Arial" panose="020B0604020202020204"/>
                <a:cs typeface="Arial" panose="020B0604020202020204"/>
              </a:rPr>
              <a:t>5.41</a:t>
            </a:r>
            <a:endParaRPr sz="2000" baseline="-5000" dirty="0">
              <a:latin typeface="Arial" panose="020B0604020202020204"/>
              <a:ea typeface="Arial" panose="020B0604020202020204"/>
              <a:cs typeface="Arial" panose="020B0604020202020204"/>
            </a:endParaRPr>
          </a:p>
        </p:txBody>
      </p:sp>
      <p:sp>
        <p:nvSpPr>
          <p:cNvPr id="28" name="textbox 994"/>
          <p:cNvSpPr/>
          <p:nvPr/>
        </p:nvSpPr>
        <p:spPr>
          <a:xfrm>
            <a:off x="9654937" y="3787013"/>
            <a:ext cx="612775" cy="432434"/>
          </a:xfrm>
          <a:prstGeom prst="rect">
            <a:avLst/>
          </a:prstGeom>
          <a:noFill/>
          <a:ln w="0" cap="flat">
            <a:noFill/>
            <a:prstDash val="solid"/>
            <a:miter lim="0"/>
          </a:ln>
        </p:spPr>
        <p:txBody>
          <a:bodyPr vert="horz" wrap="square" lIns="0" tIns="0" rIns="0" bIns="0"/>
          <a:lstStyle/>
          <a:p>
            <a:pPr algn="l" rtl="0" eaLnBrk="0">
              <a:lnSpc>
                <a:spcPct val="90000"/>
              </a:lnSpc>
            </a:pPr>
            <a:endParaRPr sz="100" dirty="0">
              <a:latin typeface="Arial" panose="020B0604020202020204"/>
              <a:ea typeface="Arial" panose="020B0604020202020204"/>
              <a:cs typeface="Arial" panose="020B0604020202020204"/>
            </a:endParaRPr>
          </a:p>
          <a:p>
            <a:pPr marL="92710" indent="-80645" algn="l" rtl="0" eaLnBrk="0">
              <a:lnSpc>
                <a:spcPct val="111000"/>
              </a:lnSpc>
            </a:pPr>
            <a:r>
              <a:rPr sz="1200" kern="0" spc="10" dirty="0">
                <a:solidFill>
                  <a:srgbClr val="3E7D65">
                    <a:alpha val="100000"/>
                  </a:srgbClr>
                </a:solidFill>
                <a:latin typeface="Arial" panose="020B0604020202020204"/>
                <a:ea typeface="Arial" panose="020B0604020202020204"/>
                <a:cs typeface="Arial" panose="020B0604020202020204"/>
              </a:rPr>
              <a:t>Random</a:t>
            </a:r>
            <a:r>
              <a:rPr sz="1200" kern="0" spc="20" dirty="0">
                <a:solidFill>
                  <a:srgbClr val="3E7D65">
                    <a:alpha val="100000"/>
                  </a:srgbClr>
                </a:solidFill>
                <a:latin typeface="Arial" panose="020B0604020202020204"/>
                <a:ea typeface="Arial" panose="020B0604020202020204"/>
                <a:cs typeface="Arial" panose="020B0604020202020204"/>
              </a:rPr>
              <a:t> </a:t>
            </a:r>
            <a:r>
              <a:rPr sz="1200" kern="0" spc="-20" dirty="0">
                <a:solidFill>
                  <a:srgbClr val="3E7D65">
                    <a:alpha val="100000"/>
                  </a:srgbClr>
                </a:solidFill>
                <a:latin typeface="Arial" panose="020B0604020202020204"/>
                <a:ea typeface="Arial" panose="020B0604020202020204"/>
                <a:cs typeface="Arial" panose="020B0604020202020204"/>
              </a:rPr>
              <a:t>Forest</a:t>
            </a:r>
            <a:endParaRPr sz="1200" dirty="0">
              <a:latin typeface="Arial" panose="020B0604020202020204"/>
              <a:ea typeface="Arial" panose="020B0604020202020204"/>
              <a:cs typeface="Arial" panose="020B0604020202020204"/>
            </a:endParaRPr>
          </a:p>
        </p:txBody>
      </p:sp>
      <p:sp>
        <p:nvSpPr>
          <p:cNvPr id="29" name="textbox 996"/>
          <p:cNvSpPr/>
          <p:nvPr/>
        </p:nvSpPr>
        <p:spPr>
          <a:xfrm>
            <a:off x="10414407" y="3787013"/>
            <a:ext cx="617855" cy="3968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630"/>
              </a:lnSpc>
            </a:pPr>
            <a:r>
              <a:rPr sz="1200" kern="0" spc="0" dirty="0">
                <a:solidFill>
                  <a:srgbClr val="3E7D65">
                    <a:alpha val="100000"/>
                  </a:srgbClr>
                </a:solidFill>
                <a:latin typeface="Arial" panose="020B0604020202020204"/>
                <a:ea typeface="Arial" panose="020B0604020202020204"/>
                <a:cs typeface="Arial" panose="020B0604020202020204"/>
              </a:rPr>
              <a:t>Decision</a:t>
            </a:r>
            <a:endParaRPr sz="1200" dirty="0">
              <a:latin typeface="Arial" panose="020B0604020202020204"/>
              <a:ea typeface="Arial" panose="020B0604020202020204"/>
              <a:cs typeface="Arial" panose="020B0604020202020204"/>
            </a:endParaRPr>
          </a:p>
          <a:p>
            <a:pPr marL="151130" algn="l" rtl="0" eaLnBrk="0">
              <a:lnSpc>
                <a:spcPct val="81000"/>
              </a:lnSpc>
              <a:spcBef>
                <a:spcPts val="125"/>
              </a:spcBef>
            </a:pPr>
            <a:r>
              <a:rPr sz="1200" kern="0" spc="-30" dirty="0">
                <a:solidFill>
                  <a:srgbClr val="3E7D65">
                    <a:alpha val="100000"/>
                  </a:srgbClr>
                </a:solidFill>
                <a:latin typeface="Arial" panose="020B0604020202020204"/>
                <a:ea typeface="Arial" panose="020B0604020202020204"/>
                <a:cs typeface="Arial" panose="020B0604020202020204"/>
              </a:rPr>
              <a:t>Tree</a:t>
            </a:r>
            <a:endParaRPr sz="1200" dirty="0">
              <a:latin typeface="Arial" panose="020B0604020202020204"/>
              <a:ea typeface="Arial" panose="020B0604020202020204"/>
              <a:cs typeface="Arial" panose="020B0604020202020204"/>
            </a:endParaRPr>
          </a:p>
        </p:txBody>
      </p:sp>
      <p:sp>
        <p:nvSpPr>
          <p:cNvPr id="30" name="textbox 998"/>
          <p:cNvSpPr/>
          <p:nvPr/>
        </p:nvSpPr>
        <p:spPr>
          <a:xfrm>
            <a:off x="2728670" y="2705634"/>
            <a:ext cx="697230" cy="234950"/>
          </a:xfrm>
          <a:prstGeom prst="rect">
            <a:avLst/>
          </a:prstGeom>
          <a:noFill/>
          <a:ln w="0" cap="flat">
            <a:noFill/>
            <a:prstDash val="solid"/>
            <a:miter lim="0"/>
          </a:ln>
        </p:spPr>
        <p:txBody>
          <a:bodyPr vert="horz" wrap="square" lIns="0" tIns="0" rIns="0" bIns="0"/>
          <a:lstStyle/>
          <a:p>
            <a:pPr algn="l" rtl="0" eaLnBrk="0">
              <a:lnSpc>
                <a:spcPct val="78000"/>
              </a:lnSpc>
            </a:pPr>
            <a:endParaRPr sz="100" dirty="0">
              <a:latin typeface="Arial" panose="020B0604020202020204"/>
              <a:ea typeface="Arial" panose="020B0604020202020204"/>
              <a:cs typeface="Arial" panose="020B0604020202020204"/>
            </a:endParaRPr>
          </a:p>
          <a:p>
            <a:pPr marL="12700" algn="l" rtl="0" eaLnBrk="0">
              <a:lnSpc>
                <a:spcPct val="92000"/>
              </a:lnSpc>
            </a:pP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预测</a:t>
            </a:r>
            <a:r>
              <a:rPr sz="1500" kern="0" spc="-10" dirty="0">
                <a:solidFill>
                  <a:srgbClr val="154734">
                    <a:alpha val="100000"/>
                  </a:srgbClr>
                </a:solidFill>
                <a:latin typeface="Arial" panose="020B0604020202020204"/>
                <a:ea typeface="Arial" panose="020B0604020202020204"/>
                <a:cs typeface="Arial" panose="020B0604020202020204"/>
              </a:rPr>
              <a:t>: </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是</a:t>
            </a:r>
            <a:endParaRPr sz="1500" dirty="0">
              <a:latin typeface="微软雅黑" panose="020B0503020204020204" charset="-122"/>
              <a:ea typeface="微软雅黑" panose="020B0503020204020204" charset="-122"/>
              <a:cs typeface="微软雅黑" panose="020B0503020204020204" charset="-122"/>
            </a:endParaRPr>
          </a:p>
        </p:txBody>
      </p:sp>
      <p:sp>
        <p:nvSpPr>
          <p:cNvPr id="31" name="textbox 1000"/>
          <p:cNvSpPr/>
          <p:nvPr/>
        </p:nvSpPr>
        <p:spPr>
          <a:xfrm>
            <a:off x="4157420" y="2705634"/>
            <a:ext cx="697230" cy="234950"/>
          </a:xfrm>
          <a:prstGeom prst="rect">
            <a:avLst/>
          </a:prstGeom>
          <a:noFill/>
          <a:ln w="0" cap="flat">
            <a:noFill/>
            <a:prstDash val="solid"/>
            <a:miter lim="0"/>
          </a:ln>
        </p:spPr>
        <p:txBody>
          <a:bodyPr vert="horz" wrap="square" lIns="0" tIns="0" rIns="0" bIns="0"/>
          <a:lstStyle/>
          <a:p>
            <a:pPr algn="l" rtl="0" eaLnBrk="0">
              <a:lnSpc>
                <a:spcPct val="78000"/>
              </a:lnSpc>
            </a:pPr>
            <a:endParaRPr sz="100" dirty="0">
              <a:latin typeface="Arial" panose="020B0604020202020204"/>
              <a:ea typeface="Arial" panose="020B0604020202020204"/>
              <a:cs typeface="Arial" panose="020B0604020202020204"/>
            </a:endParaRPr>
          </a:p>
          <a:p>
            <a:pPr marL="12700" algn="l" rtl="0" eaLnBrk="0">
              <a:lnSpc>
                <a:spcPct val="92000"/>
              </a:lnSpc>
            </a:pP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预测</a:t>
            </a:r>
            <a:r>
              <a:rPr sz="1500" kern="0" spc="0" dirty="0">
                <a:solidFill>
                  <a:srgbClr val="154734">
                    <a:alpha val="100000"/>
                  </a:srgbClr>
                </a:solidFill>
                <a:latin typeface="Arial" panose="020B0604020202020204"/>
                <a:ea typeface="Arial" panose="020B0604020202020204"/>
                <a:cs typeface="Arial" panose="020B0604020202020204"/>
              </a:rPr>
              <a:t>:</a:t>
            </a:r>
            <a:r>
              <a:rPr sz="1500" kern="0" spc="-30" dirty="0">
                <a:solidFill>
                  <a:srgbClr val="154734">
                    <a:alpha val="100000"/>
                  </a:srgbClr>
                </a:solidFill>
                <a:latin typeface="Arial" panose="020B0604020202020204"/>
                <a:ea typeface="Arial" panose="020B0604020202020204"/>
                <a:cs typeface="Arial" panose="020B0604020202020204"/>
              </a:rPr>
              <a:t> </a:t>
            </a: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否</a:t>
            </a:r>
            <a:endParaRPr sz="1500" dirty="0">
              <a:latin typeface="微软雅黑" panose="020B0503020204020204" charset="-122"/>
              <a:ea typeface="微软雅黑" panose="020B0503020204020204" charset="-122"/>
              <a:cs typeface="微软雅黑" panose="020B0503020204020204" charset="-122"/>
            </a:endParaRPr>
          </a:p>
        </p:txBody>
      </p:sp>
      <p:sp>
        <p:nvSpPr>
          <p:cNvPr id="32" name="textbox 1002"/>
          <p:cNvSpPr/>
          <p:nvPr/>
        </p:nvSpPr>
        <p:spPr>
          <a:xfrm>
            <a:off x="6596371" y="3987038"/>
            <a:ext cx="621030" cy="23240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630"/>
              </a:lnSpc>
            </a:pPr>
            <a:r>
              <a:rPr sz="1200" kern="0" spc="-20" dirty="0">
                <a:solidFill>
                  <a:srgbClr val="3E7D65">
                    <a:alpha val="100000"/>
                  </a:srgbClr>
                </a:solidFill>
                <a:latin typeface="Arial" panose="020B0604020202020204"/>
                <a:ea typeface="Arial" panose="020B0604020202020204"/>
                <a:cs typeface="Arial" panose="020B0604020202020204"/>
              </a:rPr>
              <a:t>XGBoost</a:t>
            </a:r>
            <a:endParaRPr sz="1200" dirty="0">
              <a:latin typeface="Arial" panose="020B0604020202020204"/>
              <a:ea typeface="Arial" panose="020B0604020202020204"/>
              <a:cs typeface="Arial" panose="020B0604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06"/>
          <p:cNvPicPr>
            <a:picLocks noChangeAspect="1"/>
          </p:cNvPicPr>
          <p:nvPr/>
        </p:nvPicPr>
        <p:blipFill>
          <a:blip r:embed="rId1"/>
          <a:stretch>
            <a:fillRect/>
          </a:stretch>
        </p:blipFill>
        <p:spPr>
          <a:xfrm rot="21600000">
            <a:off x="0" y="0"/>
            <a:ext cx="12192000" cy="6858000"/>
          </a:xfrm>
          <a:prstGeom prst="rect">
            <a:avLst/>
          </a:prstGeom>
        </p:spPr>
      </p:pic>
      <p:pic>
        <p:nvPicPr>
          <p:cNvPr id="5" name="picture 1008"/>
          <p:cNvPicPr>
            <a:picLocks noChangeAspect="1"/>
          </p:cNvPicPr>
          <p:nvPr/>
        </p:nvPicPr>
        <p:blipFill>
          <a:blip r:embed="rId2"/>
          <a:stretch>
            <a:fillRect/>
          </a:stretch>
        </p:blipFill>
        <p:spPr>
          <a:xfrm rot="21600000">
            <a:off x="9810750" y="381000"/>
            <a:ext cx="1714500" cy="1714500"/>
          </a:xfrm>
          <a:prstGeom prst="rect">
            <a:avLst/>
          </a:prstGeom>
        </p:spPr>
      </p:pic>
      <p:sp>
        <p:nvSpPr>
          <p:cNvPr id="6" name="rect 1010"/>
          <p:cNvSpPr/>
          <p:nvPr/>
        </p:nvSpPr>
        <p:spPr>
          <a:xfrm>
            <a:off x="666750" y="1123950"/>
            <a:ext cx="5143500" cy="5182741"/>
          </a:xfrm>
          <a:prstGeom prst="rect">
            <a:avLst/>
          </a:prstGeom>
          <a:solidFill>
            <a:srgbClr val="FFFFFF">
              <a:alpha val="80000"/>
            </a:srgbClr>
          </a:solidFill>
          <a:ln w="0" cap="flat">
            <a:noFill/>
            <a:prstDash val="solid"/>
            <a:miter lim="0"/>
          </a:ln>
        </p:spPr>
        <p:txBody>
          <a:bodyPr rtlCol="0"/>
          <a:lstStyle/>
          <a:p>
            <a:pPr algn="ctr"/>
            <a:endParaRPr lang="zh-CN" altLang="en-US" dirty="0"/>
          </a:p>
        </p:txBody>
      </p:sp>
      <p:graphicFrame>
        <p:nvGraphicFramePr>
          <p:cNvPr id="10" name="table 1018"/>
          <p:cNvGraphicFramePr>
            <a:graphicFrameLocks noGrp="1"/>
          </p:cNvGraphicFramePr>
          <p:nvPr/>
        </p:nvGraphicFramePr>
        <p:xfrm>
          <a:off x="466344" y="960119"/>
          <a:ext cx="5544184" cy="5426712"/>
        </p:xfrm>
        <a:graphic>
          <a:graphicData uri="http://schemas.openxmlformats.org/drawingml/2006/table">
            <a:tbl>
              <a:tblPr/>
              <a:tblGrid>
                <a:gridCol w="5544184"/>
              </a:tblGrid>
              <a:tr h="5426712">
                <a:tc>
                  <a:txBody>
                    <a:bodyPr/>
                    <a:lstStyle/>
                    <a:p>
                      <a:pPr algn="l" rtl="0" eaLnBrk="0">
                        <a:lnSpc>
                          <a:spcPct val="137000"/>
                        </a:lnSpc>
                      </a:pPr>
                      <a:endParaRPr sz="1000" dirty="0">
                        <a:latin typeface="Arial" panose="020B0604020202020204"/>
                        <a:ea typeface="Arial" panose="020B0604020202020204"/>
                        <a:cs typeface="Arial" panose="020B0604020202020204"/>
                      </a:endParaRPr>
                    </a:p>
                    <a:p>
                      <a:pPr algn="l" rtl="0" eaLnBrk="0">
                        <a:lnSpc>
                          <a:spcPct val="138000"/>
                        </a:lnSpc>
                      </a:pPr>
                      <a:endParaRPr sz="1000" dirty="0">
                        <a:latin typeface="Arial" panose="020B0604020202020204"/>
                        <a:ea typeface="Arial" panose="020B0604020202020204"/>
                        <a:cs typeface="Arial" panose="020B0604020202020204"/>
                      </a:endParaRPr>
                    </a:p>
                    <a:p>
                      <a:pPr marL="476250" algn="l" rtl="0" eaLnBrk="0">
                        <a:lnSpc>
                          <a:spcPts val="2425"/>
                        </a:lnSpc>
                        <a:spcBef>
                          <a:spcPts val="5"/>
                        </a:spcBef>
                        <a:tabLst>
                          <a:tab pos="704850" algn="l"/>
                        </a:tabLst>
                      </a:pPr>
                      <a:r>
                        <a:rPr sz="1800" kern="0" spc="0" dirty="0">
                          <a:solidFill>
                            <a:srgbClr val="154734">
                              <a:alpha val="100000"/>
                            </a:srgbClr>
                          </a:solidFill>
                          <a:latin typeface="Arial" panose="020B0604020202020204"/>
                          <a:ea typeface="Arial" panose="020B0604020202020204"/>
                          <a:cs typeface="Arial" panose="020B0604020202020204"/>
                        </a:rPr>
                        <a:t>	</a:t>
                      </a:r>
                      <a:r>
                        <a:rPr sz="1800" kern="0" spc="30" dirty="0">
                          <a:solidFill>
                            <a:srgbClr val="154734">
                              <a:alpha val="100000"/>
                            </a:srgbClr>
                          </a:solidFill>
                          <a:latin typeface="Arial" panose="020B0604020202020204"/>
                          <a:ea typeface="Arial" panose="020B0604020202020204"/>
                          <a:cs typeface="Arial" panose="020B0604020202020204"/>
                        </a:rPr>
                        <a:t>   </a:t>
                      </a:r>
                      <a:r>
                        <a:rPr sz="1800" kern="0" spc="-40" dirty="0">
                          <a:solidFill>
                            <a:srgbClr val="154734">
                              <a:alpha val="100000"/>
                            </a:srgbClr>
                          </a:solidFill>
                          <a:latin typeface="Arial" panose="020B0604020202020204"/>
                          <a:ea typeface="Arial" panose="020B0604020202020204"/>
                          <a:cs typeface="Arial" panose="020B0604020202020204"/>
                        </a:rPr>
                        <a:t>KS</a:t>
                      </a:r>
                      <a:r>
                        <a:rPr sz="18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统计量说明</a:t>
                      </a:r>
                      <a:endParaRPr sz="1800" dirty="0">
                        <a:latin typeface="微软雅黑" panose="020B0503020204020204" charset="-122"/>
                        <a:ea typeface="微软雅黑" panose="020B0503020204020204" charset="-122"/>
                        <a:cs typeface="微软雅黑" panose="020B0503020204020204" charset="-122"/>
                      </a:endParaRPr>
                    </a:p>
                    <a:p>
                      <a:pPr algn="l" rtl="0" eaLnBrk="0">
                        <a:lnSpc>
                          <a:spcPct val="126000"/>
                        </a:lnSpc>
                      </a:pPr>
                      <a:endParaRPr sz="1000" dirty="0">
                        <a:latin typeface="Arial" panose="020B0604020202020204"/>
                        <a:ea typeface="Arial" panose="020B0604020202020204"/>
                        <a:cs typeface="Arial" panose="020B0604020202020204"/>
                      </a:endParaRPr>
                    </a:p>
                    <a:p>
                      <a:pPr marL="457200" algn="l" rtl="0" eaLnBrk="0">
                        <a:lnSpc>
                          <a:spcPct val="92000"/>
                        </a:lnSpc>
                        <a:spcBef>
                          <a:spcPts val="450"/>
                        </a:spcBef>
                      </a:pPr>
                      <a:r>
                        <a:rPr sz="1500" kern="0" spc="-10" dirty="0">
                          <a:solidFill>
                            <a:srgbClr val="3E7D65">
                              <a:alpha val="100000"/>
                            </a:srgbClr>
                          </a:solidFill>
                          <a:latin typeface="Arial" panose="020B0604020202020204"/>
                          <a:ea typeface="Arial" panose="020B0604020202020204"/>
                          <a:cs typeface="Arial" panose="020B0604020202020204"/>
                        </a:rPr>
                        <a:t>KS</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统计量是评估二分类模</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型</a:t>
                      </a:r>
                      <a:r>
                        <a:rPr sz="15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区分能力</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的重要指标</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15000"/>
                        </a:lnSpc>
                      </a:pPr>
                      <a:endParaRPr lang="en-US" sz="1000" dirty="0">
                        <a:latin typeface="Arial" panose="020B0604020202020204"/>
                        <a:ea typeface="Arial" panose="020B0604020202020204"/>
                        <a:cs typeface="Arial" panose="020B0604020202020204"/>
                      </a:endParaRPr>
                    </a:p>
                    <a:p>
                      <a:pPr algn="l" rtl="0" eaLnBrk="0">
                        <a:lnSpc>
                          <a:spcPct val="115000"/>
                        </a:lnSpc>
                      </a:pPr>
                      <a:endParaRPr lang="en-US" sz="1000" dirty="0">
                        <a:latin typeface="Arial" panose="020B0604020202020204"/>
                        <a:ea typeface="Arial" panose="020B0604020202020204"/>
                        <a:cs typeface="Arial" panose="020B0604020202020204"/>
                      </a:endParaRPr>
                    </a:p>
                    <a:p>
                      <a:pPr algn="l" rtl="0" eaLnBrk="0">
                        <a:lnSpc>
                          <a:spcPct val="115000"/>
                        </a:lnSpc>
                      </a:pPr>
                      <a:endParaRPr lang="en-US" sz="1000" dirty="0">
                        <a:latin typeface="Arial" panose="020B0604020202020204"/>
                        <a:ea typeface="Arial" panose="020B0604020202020204"/>
                        <a:cs typeface="Arial" panose="020B0604020202020204"/>
                      </a:endParaRPr>
                    </a:p>
                    <a:p>
                      <a:pPr algn="l" rtl="0" eaLnBrk="0">
                        <a:lnSpc>
                          <a:spcPct val="115000"/>
                        </a:lnSpc>
                      </a:pPr>
                      <a:endParaRPr lang="en-US" sz="1000" dirty="0">
                        <a:latin typeface="Arial" panose="020B0604020202020204"/>
                        <a:ea typeface="Arial" panose="020B0604020202020204"/>
                        <a:cs typeface="Arial" panose="020B0604020202020204"/>
                      </a:endParaRPr>
                    </a:p>
                    <a:p>
                      <a:pPr algn="l" rtl="0" eaLnBrk="0">
                        <a:lnSpc>
                          <a:spcPct val="115000"/>
                        </a:lnSpc>
                      </a:pPr>
                      <a:endParaRPr lang="en-US" sz="1000" dirty="0">
                        <a:latin typeface="Arial" panose="020B0604020202020204"/>
                        <a:ea typeface="Arial" panose="020B0604020202020204"/>
                        <a:cs typeface="Arial" panose="020B0604020202020204"/>
                      </a:endParaRPr>
                    </a:p>
                    <a:p>
                      <a:pPr algn="l" rtl="0" eaLnBrk="0">
                        <a:lnSpc>
                          <a:spcPct val="115000"/>
                        </a:lnSpc>
                      </a:pPr>
                      <a:endParaRPr lang="en-US" sz="1000" dirty="0">
                        <a:latin typeface="Arial" panose="020B0604020202020204"/>
                        <a:ea typeface="Arial" panose="020B0604020202020204"/>
                        <a:cs typeface="Arial" panose="020B0604020202020204"/>
                      </a:endParaRPr>
                    </a:p>
                    <a:p>
                      <a:pPr algn="l" rtl="0" eaLnBrk="0">
                        <a:lnSpc>
                          <a:spcPct val="115000"/>
                        </a:lnSpc>
                      </a:pPr>
                      <a:endParaRPr lang="en-US" sz="1000" dirty="0">
                        <a:latin typeface="Arial" panose="020B0604020202020204"/>
                        <a:ea typeface="Arial" panose="020B0604020202020204"/>
                        <a:cs typeface="Arial" panose="020B0604020202020204"/>
                      </a:endParaRPr>
                    </a:p>
                    <a:p>
                      <a:pPr algn="l" rtl="0" eaLnBrk="0">
                        <a:lnSpc>
                          <a:spcPct val="115000"/>
                        </a:lnSpc>
                      </a:pPr>
                      <a:endParaRPr sz="1000" dirty="0">
                        <a:latin typeface="Arial" panose="020B0604020202020204"/>
                        <a:ea typeface="Arial" panose="020B0604020202020204"/>
                        <a:cs typeface="Arial" panose="020B0604020202020204"/>
                      </a:endParaRPr>
                    </a:p>
                    <a:p>
                      <a:pPr algn="l" rtl="0" eaLnBrk="0">
                        <a:lnSpc>
                          <a:spcPct val="115000"/>
                        </a:lnSpc>
                      </a:pPr>
                      <a:endParaRPr lang="en-US" sz="1000" dirty="0">
                        <a:latin typeface="Arial" panose="020B0604020202020204"/>
                        <a:ea typeface="Arial" panose="020B0604020202020204"/>
                        <a:cs typeface="Arial" panose="020B0604020202020204"/>
                      </a:endParaRPr>
                    </a:p>
                    <a:p>
                      <a:pPr algn="l" rtl="0" eaLnBrk="0">
                        <a:lnSpc>
                          <a:spcPct val="115000"/>
                        </a:lnSpc>
                      </a:pPr>
                      <a:endParaRPr lang="en-US" sz="1000" dirty="0">
                        <a:latin typeface="Arial" panose="020B0604020202020204"/>
                        <a:ea typeface="Arial" panose="020B0604020202020204"/>
                        <a:cs typeface="Arial" panose="020B0604020202020204"/>
                      </a:endParaRPr>
                    </a:p>
                    <a:p>
                      <a:pPr algn="l" rtl="0" eaLnBrk="0">
                        <a:lnSpc>
                          <a:spcPct val="115000"/>
                        </a:lnSpc>
                      </a:pPr>
                      <a:endParaRPr sz="1000" dirty="0">
                        <a:latin typeface="Arial" panose="020B0604020202020204"/>
                        <a:ea typeface="Arial" panose="020B0604020202020204"/>
                        <a:cs typeface="Arial" panose="020B0604020202020204"/>
                      </a:endParaRPr>
                    </a:p>
                    <a:p>
                      <a:pPr marL="816610" indent="12065" algn="l" rtl="0" eaLnBrk="0">
                        <a:lnSpc>
                          <a:spcPct val="123000"/>
                        </a:lnSpc>
                        <a:spcBef>
                          <a:spcPts val="455"/>
                        </a:spcBef>
                      </a:pPr>
                      <a:r>
                        <a:rPr sz="1500" kern="0" spc="-10" dirty="0" err="1">
                          <a:solidFill>
                            <a:srgbClr val="3E7D65">
                              <a:alpha val="100000"/>
                            </a:srgbClr>
                          </a:solidFill>
                          <a:latin typeface="Arial" panose="020B0604020202020204"/>
                          <a:ea typeface="Arial" panose="020B0604020202020204"/>
                          <a:cs typeface="Arial" panose="020B0604020202020204"/>
                        </a:rPr>
                        <a:t>KS</a:t>
                      </a:r>
                      <a:r>
                        <a:rPr sz="15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值衡量正负样本预测概率累</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积分布函数之间的</a:t>
                      </a:r>
                      <a:r>
                        <a:rPr sz="1500" kern="0" spc="-2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最</a:t>
                      </a:r>
                      <a:r>
                        <a:rPr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500" kern="0" spc="-2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大垂直距离</a:t>
                      </a:r>
                      <a:r>
                        <a:rPr lang="zh-CN" altLang="en-US" sz="15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a:t>
                      </a:r>
                      <a:r>
                        <a:rPr sz="1500" kern="0" spc="-40" dirty="0" err="1">
                          <a:solidFill>
                            <a:srgbClr val="3E7D65">
                              <a:alpha val="100000"/>
                            </a:srgbClr>
                          </a:solidFill>
                          <a:latin typeface="Arial" panose="020B0604020202020204"/>
                          <a:ea typeface="Arial" panose="020B0604020202020204"/>
                          <a:cs typeface="Arial" panose="020B0604020202020204"/>
                        </a:rPr>
                        <a:t>KS</a:t>
                      </a:r>
                      <a:r>
                        <a:rPr sz="15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值越大</a:t>
                      </a:r>
                      <a:r>
                        <a:rPr sz="1500" kern="0" spc="-22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模型</a:t>
                      </a:r>
                      <a:r>
                        <a:rPr sz="1500" kern="0" spc="-4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区分能力</a:t>
                      </a:r>
                      <a:r>
                        <a:rPr sz="15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越强</a:t>
                      </a:r>
                      <a:r>
                        <a:rPr lang="zh-CN" altLang="en-US"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6000"/>
                        </a:lnSpc>
                      </a:pPr>
                      <a:endParaRPr sz="1000" dirty="0">
                        <a:latin typeface="Arial" panose="020B0604020202020204"/>
                        <a:ea typeface="Arial" panose="020B0604020202020204"/>
                        <a:cs typeface="Arial" panose="020B0604020202020204"/>
                      </a:endParaRPr>
                    </a:p>
                    <a:p>
                      <a:pPr marL="828675" algn="l" rtl="0" eaLnBrk="0">
                        <a:lnSpc>
                          <a:spcPct val="83000"/>
                        </a:lnSpc>
                        <a:spcBef>
                          <a:spcPts val="460"/>
                        </a:spcBef>
                      </a:pPr>
                      <a:r>
                        <a:rPr sz="1500" kern="0" spc="-30" dirty="0">
                          <a:solidFill>
                            <a:srgbClr val="3E7D65">
                              <a:alpha val="100000"/>
                            </a:srgbClr>
                          </a:solidFill>
                          <a:latin typeface="Arial" panose="020B0604020202020204"/>
                          <a:ea typeface="Arial" panose="020B0604020202020204"/>
                          <a:cs typeface="Arial" panose="020B0604020202020204"/>
                        </a:rPr>
                        <a:t>KS &gt; 0.3 </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表示模型具有</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区分能力</a:t>
                      </a:r>
                      <a:endParaRPr sz="1500" dirty="0">
                        <a:latin typeface="微软雅黑" panose="020B0503020204020204" charset="-122"/>
                        <a:ea typeface="微软雅黑" panose="020B0503020204020204" charset="-122"/>
                        <a:cs typeface="微软雅黑" panose="020B0503020204020204" charset="-122"/>
                      </a:endParaRPr>
                    </a:p>
                    <a:p>
                      <a:pPr marL="828675" algn="l" rtl="0" eaLnBrk="0">
                        <a:lnSpc>
                          <a:spcPts val="2250"/>
                        </a:lnSpc>
                      </a:pPr>
                      <a:r>
                        <a:rPr sz="1500" kern="0" spc="-40" dirty="0">
                          <a:solidFill>
                            <a:srgbClr val="3E7D65">
                              <a:alpha val="100000"/>
                            </a:srgbClr>
                          </a:solidFill>
                          <a:latin typeface="Arial" panose="020B0604020202020204"/>
                          <a:ea typeface="Arial" panose="020B0604020202020204"/>
                          <a:cs typeface="Arial" panose="020B0604020202020204"/>
                        </a:rPr>
                        <a:t>KS &gt; 0.4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表示区分能力较强</a:t>
                      </a:r>
                      <a:endParaRPr sz="1500" dirty="0">
                        <a:latin typeface="微软雅黑" panose="020B0503020204020204" charset="-122"/>
                        <a:ea typeface="微软雅黑" panose="020B0503020204020204" charset="-122"/>
                        <a:cs typeface="微软雅黑" panose="020B0503020204020204" charset="-122"/>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3" name="picture 1024"/>
          <p:cNvPicPr>
            <a:picLocks noChangeAspect="1"/>
          </p:cNvPicPr>
          <p:nvPr/>
        </p:nvPicPr>
        <p:blipFill>
          <a:blip r:embed="rId3"/>
          <a:stretch>
            <a:fillRect/>
          </a:stretch>
        </p:blipFill>
        <p:spPr>
          <a:xfrm rot="21600000">
            <a:off x="942975" y="1379601"/>
            <a:ext cx="228600" cy="307847"/>
          </a:xfrm>
          <a:prstGeom prst="rect">
            <a:avLst/>
          </a:prstGeom>
        </p:spPr>
      </p:pic>
      <p:sp>
        <p:nvSpPr>
          <p:cNvPr id="14" name="rect 1026"/>
          <p:cNvSpPr/>
          <p:nvPr/>
        </p:nvSpPr>
        <p:spPr>
          <a:xfrm>
            <a:off x="6096000" y="1123950"/>
            <a:ext cx="5429250" cy="5182741"/>
          </a:xfrm>
          <a:prstGeom prst="rect">
            <a:avLst/>
          </a:prstGeom>
          <a:solidFill>
            <a:srgbClr val="FFFFFF">
              <a:alpha val="80000"/>
            </a:srgbClr>
          </a:solidFill>
          <a:ln w="0" cap="flat">
            <a:noFill/>
            <a:prstDash val="solid"/>
            <a:miter lim="0"/>
          </a:ln>
        </p:spPr>
        <p:txBody>
          <a:bodyPr rtlCol="0"/>
          <a:lstStyle/>
          <a:p>
            <a:pPr algn="ctr"/>
            <a:endParaRPr lang="zh-CN" altLang="en-US"/>
          </a:p>
        </p:txBody>
      </p:sp>
      <p:graphicFrame>
        <p:nvGraphicFramePr>
          <p:cNvPr id="15" name="table 1028"/>
          <p:cNvGraphicFramePr>
            <a:graphicFrameLocks noGrp="1"/>
          </p:cNvGraphicFramePr>
          <p:nvPr/>
        </p:nvGraphicFramePr>
        <p:xfrm>
          <a:off x="5894833" y="960119"/>
          <a:ext cx="5544184" cy="5346572"/>
        </p:xfrm>
        <a:graphic>
          <a:graphicData uri="http://schemas.openxmlformats.org/drawingml/2006/table">
            <a:tbl>
              <a:tblPr/>
              <a:tblGrid>
                <a:gridCol w="5544184"/>
              </a:tblGrid>
              <a:tr h="5346572">
                <a:tc>
                  <a:txBody>
                    <a:bodyPr/>
                    <a:lstStyle/>
                    <a:p>
                      <a:pPr algn="l" rtl="0" eaLnBrk="0">
                        <a:lnSpc>
                          <a:spcPct val="137000"/>
                        </a:lnSpc>
                      </a:pPr>
                      <a:endParaRPr sz="1000" dirty="0">
                        <a:latin typeface="Arial" panose="020B0604020202020204"/>
                        <a:ea typeface="Arial" panose="020B0604020202020204"/>
                        <a:cs typeface="Arial" panose="020B0604020202020204"/>
                      </a:endParaRPr>
                    </a:p>
                    <a:p>
                      <a:pPr algn="l" rtl="0" eaLnBrk="0">
                        <a:lnSpc>
                          <a:spcPct val="138000"/>
                        </a:lnSpc>
                      </a:pPr>
                      <a:endParaRPr sz="1000" dirty="0">
                        <a:latin typeface="Arial" panose="020B0604020202020204"/>
                        <a:ea typeface="Arial" panose="020B0604020202020204"/>
                        <a:cs typeface="Arial" panose="020B0604020202020204"/>
                      </a:endParaRPr>
                    </a:p>
                    <a:p>
                      <a:pPr marL="502920" algn="l" rtl="0" eaLnBrk="0">
                        <a:lnSpc>
                          <a:spcPts val="2425"/>
                        </a:lnSpc>
                        <a:spcBef>
                          <a:spcPts val="5"/>
                        </a:spcBef>
                        <a:tabLst>
                          <a:tab pos="67945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模型</a:t>
                      </a:r>
                      <a:r>
                        <a:rPr sz="1800" kern="0" spc="-20" dirty="0">
                          <a:solidFill>
                            <a:srgbClr val="154734">
                              <a:alpha val="100000"/>
                            </a:srgbClr>
                          </a:solidFill>
                          <a:latin typeface="Arial" panose="020B0604020202020204"/>
                          <a:ea typeface="Arial" panose="020B0604020202020204"/>
                          <a:cs typeface="Arial" panose="020B0604020202020204"/>
                        </a:rPr>
                        <a:t>KS</a:t>
                      </a:r>
                      <a:r>
                        <a:rPr sz="18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统计量比较</a:t>
                      </a:r>
                      <a:endParaRPr sz="1800" dirty="0">
                        <a:latin typeface="微软雅黑" panose="020B0503020204020204" charset="-122"/>
                        <a:ea typeface="微软雅黑" panose="020B0503020204020204" charset="-122"/>
                        <a:cs typeface="微软雅黑" panose="020B0503020204020204" charset="-122"/>
                      </a:endParaRPr>
                    </a:p>
                    <a:p>
                      <a:pPr algn="l" rtl="0" eaLnBrk="0">
                        <a:lnSpc>
                          <a:spcPct val="100000"/>
                        </a:lnSpc>
                      </a:pPr>
                      <a:endParaRPr sz="1000" dirty="0">
                        <a:latin typeface="Arial" panose="020B0604020202020204"/>
                        <a:ea typeface="Arial" panose="020B0604020202020204"/>
                        <a:cs typeface="Arial" panose="020B0604020202020204"/>
                      </a:endParaRPr>
                    </a:p>
                    <a:p>
                      <a:pPr algn="l" rtl="0" eaLnBrk="0">
                        <a:lnSpc>
                          <a:spcPct val="100000"/>
                        </a:lnSpc>
                      </a:pPr>
                      <a:endParaRPr sz="1000" dirty="0">
                        <a:latin typeface="Arial" panose="020B0604020202020204"/>
                        <a:ea typeface="Arial" panose="020B0604020202020204"/>
                        <a:cs typeface="Arial" panose="020B0604020202020204"/>
                      </a:endParaRPr>
                    </a:p>
                    <a:p>
                      <a:pPr algn="l" rtl="0" eaLnBrk="0">
                        <a:lnSpc>
                          <a:spcPct val="100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marL="817245" indent="-358775" algn="l" rtl="0" eaLnBrk="0">
                        <a:lnSpc>
                          <a:spcPct val="120000"/>
                        </a:lnSpc>
                        <a:spcBef>
                          <a:spcPts val="1210"/>
                        </a:spcBef>
                        <a:tabLst>
                          <a:tab pos="647700" algn="l"/>
                        </a:tabLst>
                      </a:pPr>
                      <a:endParaRPr lang="en-US" sz="1500" kern="0" spc="0" dirty="0">
                        <a:solidFill>
                          <a:srgbClr val="2E7D5E">
                            <a:alpha val="100000"/>
                          </a:srgbClr>
                        </a:solidFill>
                        <a:latin typeface="Arial" panose="020B0604020202020204"/>
                        <a:ea typeface="Arial" panose="020B0604020202020204"/>
                        <a:cs typeface="Arial" panose="020B0604020202020204"/>
                      </a:endParaRPr>
                    </a:p>
                    <a:p>
                      <a:pPr marL="817245" indent="-358775" algn="l" rtl="0" eaLnBrk="0">
                        <a:lnSpc>
                          <a:spcPct val="120000"/>
                        </a:lnSpc>
                        <a:spcBef>
                          <a:spcPts val="1210"/>
                        </a:spcBef>
                        <a:tabLst>
                          <a:tab pos="647700" algn="l"/>
                        </a:tabLst>
                      </a:pPr>
                      <a:endParaRPr lang="en-US" sz="1500" kern="0" spc="0" dirty="0">
                        <a:solidFill>
                          <a:srgbClr val="2E7D5E">
                            <a:alpha val="100000"/>
                          </a:srgbClr>
                        </a:solidFill>
                        <a:latin typeface="Arial" panose="020B0604020202020204"/>
                        <a:ea typeface="Arial" panose="020B0604020202020204"/>
                        <a:cs typeface="Arial" panose="020B0604020202020204"/>
                      </a:endParaRPr>
                    </a:p>
                    <a:p>
                      <a:pPr marL="817245" indent="-358775" algn="l" rtl="0" eaLnBrk="0">
                        <a:lnSpc>
                          <a:spcPct val="120000"/>
                        </a:lnSpc>
                        <a:spcBef>
                          <a:spcPts val="1210"/>
                        </a:spcBef>
                        <a:tabLst>
                          <a:tab pos="647700" algn="l"/>
                        </a:tabLst>
                      </a:pPr>
                      <a:endParaRPr lang="en-US" sz="1500" kern="0" spc="0" dirty="0">
                        <a:solidFill>
                          <a:srgbClr val="2E7D5E">
                            <a:alpha val="100000"/>
                          </a:srgbClr>
                        </a:solidFill>
                        <a:latin typeface="Arial" panose="020B0604020202020204"/>
                        <a:ea typeface="Arial" panose="020B0604020202020204"/>
                        <a:cs typeface="Arial" panose="020B0604020202020204"/>
                      </a:endParaRPr>
                    </a:p>
                    <a:p>
                      <a:pPr marL="817245" indent="-358775" algn="l" rtl="0" eaLnBrk="0">
                        <a:lnSpc>
                          <a:spcPct val="120000"/>
                        </a:lnSpc>
                        <a:spcBef>
                          <a:spcPts val="1210"/>
                        </a:spcBef>
                        <a:tabLst>
                          <a:tab pos="647700" algn="l"/>
                        </a:tabLst>
                      </a:pPr>
                      <a:r>
                        <a:rPr sz="1500" kern="0" spc="0" dirty="0">
                          <a:solidFill>
                            <a:srgbClr val="2E7D5E">
                              <a:alpha val="100000"/>
                            </a:srgbClr>
                          </a:solidFill>
                          <a:latin typeface="Arial" panose="020B0604020202020204"/>
                          <a:ea typeface="Arial" panose="020B0604020202020204"/>
                          <a:cs typeface="Arial" panose="020B0604020202020204"/>
                        </a:rPr>
                        <a:t>	</a:t>
                      </a:r>
                      <a:r>
                        <a:rPr sz="1500" kern="0" spc="60" dirty="0">
                          <a:solidFill>
                            <a:srgbClr val="2E7D5E">
                              <a:alpha val="100000"/>
                            </a:srgbClr>
                          </a:solidFill>
                          <a:latin typeface="Arial" panose="020B0604020202020204"/>
                          <a:ea typeface="Arial" panose="020B0604020202020204"/>
                          <a:cs typeface="Arial" panose="020B0604020202020204"/>
                        </a:rPr>
                        <a:t>   </a:t>
                      </a:r>
                      <a:r>
                        <a:rPr sz="1400" kern="0" spc="0" dirty="0">
                          <a:solidFill>
                            <a:srgbClr val="2E7D5E">
                              <a:alpha val="100000"/>
                            </a:srgbClr>
                          </a:solidFill>
                          <a:latin typeface="Arial" panose="020B0604020202020204"/>
                          <a:ea typeface="Arial" panose="020B0604020202020204"/>
                          <a:cs typeface="Arial" panose="020B0604020202020204"/>
                        </a:rPr>
                        <a:t>Random</a:t>
                      </a:r>
                      <a:r>
                        <a:rPr sz="1400" kern="0" spc="30" dirty="0">
                          <a:solidFill>
                            <a:srgbClr val="2E7D5E">
                              <a:alpha val="100000"/>
                            </a:srgbClr>
                          </a:solidFill>
                          <a:latin typeface="Arial" panose="020B0604020202020204"/>
                          <a:ea typeface="Arial" panose="020B0604020202020204"/>
                          <a:cs typeface="Arial" panose="020B0604020202020204"/>
                        </a:rPr>
                        <a:t> </a:t>
                      </a:r>
                      <a:r>
                        <a:rPr sz="1400" kern="0" spc="0" dirty="0" err="1">
                          <a:solidFill>
                            <a:srgbClr val="2E7D5E">
                              <a:alpha val="100000"/>
                            </a:srgbClr>
                          </a:solidFill>
                          <a:latin typeface="Arial" panose="020B0604020202020204"/>
                          <a:ea typeface="Arial" panose="020B0604020202020204"/>
                          <a:cs typeface="Arial" panose="020B0604020202020204"/>
                        </a:rPr>
                        <a:t>Forest</a:t>
                      </a:r>
                      <a:r>
                        <a:rPr sz="14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取得了最高的</a:t>
                      </a:r>
                      <a:r>
                        <a:rPr sz="1400" kern="0" spc="0" dirty="0" err="1">
                          <a:solidFill>
                            <a:srgbClr val="3E7D65">
                              <a:alpha val="100000"/>
                            </a:srgbClr>
                          </a:solidFill>
                          <a:latin typeface="Arial" panose="020B0604020202020204"/>
                          <a:ea typeface="Arial" panose="020B0604020202020204"/>
                          <a:cs typeface="Arial" panose="020B0604020202020204"/>
                        </a:rPr>
                        <a:t>KS</a:t>
                      </a:r>
                      <a:r>
                        <a:rPr sz="14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统计量</a:t>
                      </a:r>
                      <a:r>
                        <a:rPr sz="14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400" kern="0" spc="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表明其在区分订阅与非订阅客户方面具</a:t>
                      </a:r>
                      <a:r>
                        <a:rPr sz="14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有最强的判别力</a:t>
                      </a:r>
                      <a:endParaRPr sz="1400" dirty="0">
                        <a:latin typeface="微软雅黑" panose="020B0503020204020204" charset="-122"/>
                        <a:ea typeface="微软雅黑" panose="020B0503020204020204" charset="-122"/>
                        <a:cs typeface="微软雅黑" panose="020B0503020204020204" charset="-122"/>
                      </a:endParaRPr>
                    </a:p>
                    <a:p>
                      <a:pPr marL="815975" indent="-357505" algn="l" rtl="0" eaLnBrk="0">
                        <a:lnSpc>
                          <a:spcPct val="122000"/>
                        </a:lnSpc>
                        <a:spcBef>
                          <a:spcPts val="1295"/>
                        </a:spcBef>
                        <a:tabLst>
                          <a:tab pos="647700" algn="l"/>
                        </a:tabLst>
                      </a:pPr>
                      <a:r>
                        <a:rPr sz="14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400" kern="0" spc="2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从区分能力最大化的角度来看</a:t>
                      </a:r>
                      <a:r>
                        <a:rPr sz="1400" kern="0" spc="-2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400" kern="0" spc="-3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3E7D65">
                              <a:alpha val="100000"/>
                            </a:srgbClr>
                          </a:solidFill>
                          <a:latin typeface="Arial" panose="020B0604020202020204"/>
                          <a:ea typeface="Arial" panose="020B0604020202020204"/>
                          <a:cs typeface="Arial" panose="020B0604020202020204"/>
                        </a:rPr>
                        <a:t>R</a:t>
                      </a:r>
                      <a:r>
                        <a:rPr sz="1400" kern="0" spc="-10" dirty="0">
                          <a:solidFill>
                            <a:srgbClr val="3E7D65">
                              <a:alpha val="100000"/>
                            </a:srgbClr>
                          </a:solidFill>
                          <a:latin typeface="Arial" panose="020B0604020202020204"/>
                          <a:ea typeface="Arial" panose="020B0604020202020204"/>
                          <a:cs typeface="Arial" panose="020B0604020202020204"/>
                        </a:rPr>
                        <a:t>andom </a:t>
                      </a:r>
                      <a:r>
                        <a:rPr sz="1400" kern="0" spc="-10" dirty="0" err="1">
                          <a:solidFill>
                            <a:srgbClr val="3E7D65">
                              <a:alpha val="100000"/>
                            </a:srgbClr>
                          </a:solidFill>
                          <a:latin typeface="Arial" panose="020B0604020202020204"/>
                          <a:ea typeface="Arial" panose="020B0604020202020204"/>
                          <a:cs typeface="Arial" panose="020B0604020202020204"/>
                        </a:rPr>
                        <a:t>Forest</a:t>
                      </a:r>
                      <a:r>
                        <a:rPr sz="14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略胜一筹</a:t>
                      </a:r>
                      <a:r>
                        <a:rPr sz="14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4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这与成本敏感评估中表现最优</a:t>
                      </a:r>
                      <a:r>
                        <a:rPr sz="14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的</a:t>
                      </a:r>
                      <a:r>
                        <a:rPr sz="1400" kern="0" spc="-20" dirty="0" err="1">
                          <a:solidFill>
                            <a:srgbClr val="3E7D65">
                              <a:alpha val="100000"/>
                            </a:srgbClr>
                          </a:solidFill>
                          <a:latin typeface="Arial" panose="020B0604020202020204"/>
                          <a:ea typeface="Arial" panose="020B0604020202020204"/>
                          <a:cs typeface="Arial" panose="020B0604020202020204"/>
                        </a:rPr>
                        <a:t>XGBoost</a:t>
                      </a:r>
                      <a:r>
                        <a:rPr sz="14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模型有所不同</a:t>
                      </a:r>
                      <a:endParaRPr sz="1400" dirty="0">
                        <a:latin typeface="微软雅黑" panose="020B0503020204020204" charset="-122"/>
                        <a:ea typeface="微软雅黑" panose="020B0503020204020204" charset="-122"/>
                        <a:cs typeface="微软雅黑" panose="020B0503020204020204" charset="-122"/>
                      </a:endParaRPr>
                    </a:p>
                    <a:p>
                      <a:pPr algn="l" rtl="0" eaLnBrk="0">
                        <a:lnSpc>
                          <a:spcPct val="108000"/>
                        </a:lnSpc>
                      </a:pPr>
                      <a:endParaRPr sz="900" dirty="0">
                        <a:latin typeface="Arial" panose="020B0604020202020204"/>
                        <a:ea typeface="Arial" panose="020B0604020202020204"/>
                        <a:cs typeface="Arial" panose="020B0604020202020204"/>
                      </a:endParaRPr>
                    </a:p>
                    <a:p>
                      <a:pPr marL="818515" indent="-360045" algn="l" rtl="0" eaLnBrk="0">
                        <a:lnSpc>
                          <a:spcPct val="120000"/>
                        </a:lnSpc>
                        <a:spcBef>
                          <a:spcPts val="5"/>
                        </a:spcBef>
                        <a:tabLst>
                          <a:tab pos="647700" algn="l"/>
                        </a:tabLst>
                      </a:pPr>
                      <a:r>
                        <a:rPr sz="14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400" kern="0" spc="2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绝大部分树模型的</a:t>
                      </a:r>
                      <a:r>
                        <a:rPr sz="1400" kern="0" spc="-10" dirty="0">
                          <a:solidFill>
                            <a:srgbClr val="3E7D65">
                              <a:alpha val="100000"/>
                            </a:srgbClr>
                          </a:solidFill>
                          <a:latin typeface="Arial" panose="020B0604020202020204"/>
                          <a:ea typeface="Arial" panose="020B0604020202020204"/>
                          <a:cs typeface="Arial" panose="020B0604020202020204"/>
                        </a:rPr>
                        <a:t>KS</a:t>
                      </a:r>
                      <a:r>
                        <a:rPr sz="14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值均显著高于</a:t>
                      </a:r>
                      <a:r>
                        <a:rPr sz="1400" kern="0" spc="-10" dirty="0">
                          <a:solidFill>
                            <a:srgbClr val="3E7D65">
                              <a:alpha val="100000"/>
                            </a:srgbClr>
                          </a:solidFill>
                          <a:latin typeface="Arial" panose="020B0604020202020204"/>
                          <a:ea typeface="Arial" panose="020B0604020202020204"/>
                          <a:cs typeface="Arial" panose="020B0604020202020204"/>
                        </a:rPr>
                        <a:t>Decision Tr</a:t>
                      </a:r>
                      <a:r>
                        <a:rPr sz="1400" kern="0" spc="-20" dirty="0">
                          <a:solidFill>
                            <a:srgbClr val="3E7D65">
                              <a:alpha val="100000"/>
                            </a:srgbClr>
                          </a:solidFill>
                          <a:latin typeface="Arial" panose="020B0604020202020204"/>
                          <a:ea typeface="Arial" panose="020B0604020202020204"/>
                          <a:cs typeface="Arial" panose="020B0604020202020204"/>
                        </a:rPr>
                        <a:t>ee</a:t>
                      </a:r>
                      <a:r>
                        <a:rPr sz="1400" kern="0" spc="-210" dirty="0">
                          <a:solidFill>
                            <a:srgbClr val="3E7D65">
                              <a:alpha val="100000"/>
                            </a:srgbClr>
                          </a:solidFill>
                          <a:latin typeface="Arial" panose="020B0604020202020204"/>
                          <a:ea typeface="Arial" panose="020B0604020202020204"/>
                          <a:cs typeface="Arial" panose="020B0604020202020204"/>
                        </a:rPr>
                        <a:t> </a:t>
                      </a:r>
                      <a:r>
                        <a:rPr sz="14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4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再</a:t>
                      </a:r>
                      <a:r>
                        <a:rPr sz="1400" kern="0" spc="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次证明了集成方法在提升模型判</a:t>
                      </a:r>
                      <a:r>
                        <a:rPr sz="1400"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别力方面的有效性</a:t>
                      </a:r>
                      <a:endParaRPr sz="1400" dirty="0">
                        <a:latin typeface="微软雅黑" panose="020B0503020204020204" charset="-122"/>
                        <a:ea typeface="微软雅黑" panose="020B0503020204020204" charset="-122"/>
                        <a:cs typeface="微软雅黑" panose="020B0503020204020204" charset="-122"/>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6" name="picture 1030"/>
          <p:cNvPicPr>
            <a:picLocks noChangeAspect="1"/>
          </p:cNvPicPr>
          <p:nvPr/>
        </p:nvPicPr>
        <p:blipFill>
          <a:blip r:embed="rId4"/>
          <a:stretch>
            <a:fillRect/>
          </a:stretch>
        </p:blipFill>
        <p:spPr>
          <a:xfrm rot="21600000">
            <a:off x="6391428" y="5575743"/>
            <a:ext cx="190194" cy="230885"/>
          </a:xfrm>
          <a:prstGeom prst="rect">
            <a:avLst/>
          </a:prstGeom>
        </p:spPr>
      </p:pic>
      <p:pic>
        <p:nvPicPr>
          <p:cNvPr id="17" name="picture 1032"/>
          <p:cNvPicPr>
            <a:picLocks noChangeAspect="1"/>
          </p:cNvPicPr>
          <p:nvPr/>
        </p:nvPicPr>
        <p:blipFill>
          <a:blip r:embed="rId5"/>
          <a:stretch>
            <a:fillRect/>
          </a:stretch>
        </p:blipFill>
        <p:spPr>
          <a:xfrm rot="21600000">
            <a:off x="6353328" y="5075682"/>
            <a:ext cx="190194" cy="230885"/>
          </a:xfrm>
          <a:prstGeom prst="rect">
            <a:avLst/>
          </a:prstGeom>
        </p:spPr>
      </p:pic>
      <p:pic>
        <p:nvPicPr>
          <p:cNvPr id="18" name="picture 1034"/>
          <p:cNvPicPr>
            <a:picLocks noChangeAspect="1"/>
          </p:cNvPicPr>
          <p:nvPr/>
        </p:nvPicPr>
        <p:blipFill>
          <a:blip r:embed="rId6"/>
          <a:stretch>
            <a:fillRect/>
          </a:stretch>
        </p:blipFill>
        <p:spPr>
          <a:xfrm rot="21600000">
            <a:off x="6353328" y="4361307"/>
            <a:ext cx="190194" cy="230885"/>
          </a:xfrm>
          <a:prstGeom prst="rect">
            <a:avLst/>
          </a:prstGeom>
        </p:spPr>
      </p:pic>
      <p:pic>
        <p:nvPicPr>
          <p:cNvPr id="19" name="picture 1036"/>
          <p:cNvPicPr>
            <a:picLocks noChangeAspect="1"/>
          </p:cNvPicPr>
          <p:nvPr/>
        </p:nvPicPr>
        <p:blipFill>
          <a:blip r:embed="rId7"/>
          <a:stretch>
            <a:fillRect/>
          </a:stretch>
        </p:blipFill>
        <p:spPr>
          <a:xfrm rot="21600000">
            <a:off x="6397829" y="1379601"/>
            <a:ext cx="177393" cy="307847"/>
          </a:xfrm>
          <a:prstGeom prst="rect">
            <a:avLst/>
          </a:prstGeom>
        </p:spPr>
      </p:pic>
      <p:sp>
        <p:nvSpPr>
          <p:cNvPr id="21" name="textbox 1040"/>
          <p:cNvSpPr/>
          <p:nvPr/>
        </p:nvSpPr>
        <p:spPr>
          <a:xfrm>
            <a:off x="688721" y="471169"/>
            <a:ext cx="2385695" cy="4457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kern="0" spc="-70" dirty="0">
                <a:solidFill>
                  <a:srgbClr val="154734">
                    <a:alpha val="100000"/>
                  </a:srgbClr>
                </a:solidFill>
                <a:latin typeface="Arial" panose="020B0604020202020204"/>
                <a:ea typeface="Arial" panose="020B0604020202020204"/>
                <a:cs typeface="Arial" panose="020B0604020202020204"/>
              </a:rPr>
              <a:t>KS</a:t>
            </a:r>
            <a:r>
              <a:rPr sz="3000" kern="0" spc="-70" dirty="0">
                <a:solidFill>
                  <a:srgbClr val="154734">
                    <a:alpha val="100000"/>
                  </a:srgbClr>
                </a:solidFill>
                <a:latin typeface="微软雅黑" panose="020B0503020204020204" charset="-122"/>
                <a:ea typeface="微软雅黑" panose="020B0503020204020204" charset="-122"/>
                <a:cs typeface="微软雅黑" panose="020B0503020204020204" charset="-122"/>
              </a:rPr>
              <a:t>统计量分析</a:t>
            </a:r>
            <a:endParaRPr sz="3000" dirty="0">
              <a:latin typeface="微软雅黑" panose="020B0503020204020204" charset="-122"/>
              <a:ea typeface="微软雅黑" panose="020B0503020204020204" charset="-122"/>
              <a:cs typeface="微软雅黑" panose="020B0503020204020204" charset="-122"/>
            </a:endParaRPr>
          </a:p>
        </p:txBody>
      </p:sp>
      <p:graphicFrame>
        <p:nvGraphicFramePr>
          <p:cNvPr id="32" name="表格 31"/>
          <p:cNvGraphicFramePr>
            <a:graphicFrameLocks noGrp="1"/>
          </p:cNvGraphicFramePr>
          <p:nvPr/>
        </p:nvGraphicFramePr>
        <p:xfrm>
          <a:off x="6634957" y="1851279"/>
          <a:ext cx="4603782" cy="2264255"/>
        </p:xfrm>
        <a:graphic>
          <a:graphicData uri="http://schemas.openxmlformats.org/drawingml/2006/table">
            <a:tbl>
              <a:tblPr firstRow="1" firstCol="1" bandRow="1">
                <a:tableStyleId>{5C22544A-7EE6-4342-B048-85BDC9FD1C3A}</a:tableStyleId>
              </a:tblPr>
              <a:tblGrid>
                <a:gridCol w="1795297"/>
                <a:gridCol w="2808485"/>
              </a:tblGrid>
              <a:tr h="323465">
                <a:tc>
                  <a:txBody>
                    <a:bodyPr/>
                    <a:lstStyle/>
                    <a:p>
                      <a:pPr algn="ctr"/>
                      <a:r>
                        <a:rPr lang="zh-CN" sz="1400" kern="100" dirty="0">
                          <a:solidFill>
                            <a:srgbClr val="154734"/>
                          </a:solidFill>
                          <a:effectLst/>
                        </a:rPr>
                        <a:t>模型</a:t>
                      </a:r>
                      <a:endParaRPr lang="zh-CN" sz="1400" kern="100" dirty="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c>
                  <a:txBody>
                    <a:bodyPr/>
                    <a:lstStyle/>
                    <a:p>
                      <a:pPr algn="ctr"/>
                      <a:r>
                        <a:rPr lang="en-US" sz="1400" kern="100">
                          <a:solidFill>
                            <a:srgbClr val="154734"/>
                          </a:solidFill>
                          <a:effectLst/>
                        </a:rPr>
                        <a:t>KS</a:t>
                      </a:r>
                      <a:r>
                        <a:rPr lang="zh-CN" sz="1400" kern="100">
                          <a:solidFill>
                            <a:srgbClr val="154734"/>
                          </a:solidFill>
                          <a:effectLst/>
                        </a:rPr>
                        <a:t>统计量</a:t>
                      </a:r>
                      <a:endParaRPr lang="zh-CN" sz="1400" kern="10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r>
              <a:tr h="323465">
                <a:tc>
                  <a:txBody>
                    <a:bodyPr/>
                    <a:lstStyle/>
                    <a:p>
                      <a:pPr algn="ctr"/>
                      <a:r>
                        <a:rPr lang="en-US" sz="1400" kern="100" dirty="0">
                          <a:solidFill>
                            <a:srgbClr val="154734"/>
                          </a:solidFill>
                          <a:effectLst/>
                        </a:rPr>
                        <a:t>Decision Tree</a:t>
                      </a:r>
                      <a:endParaRPr lang="zh-CN" sz="1400" kern="100" dirty="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c>
                  <a:txBody>
                    <a:bodyPr/>
                    <a:lstStyle/>
                    <a:p>
                      <a:pPr algn="ctr"/>
                      <a:r>
                        <a:rPr lang="en-US" sz="1400" kern="100">
                          <a:solidFill>
                            <a:srgbClr val="154734"/>
                          </a:solidFill>
                          <a:effectLst/>
                        </a:rPr>
                        <a:t>0.7156</a:t>
                      </a:r>
                      <a:endParaRPr lang="zh-CN" sz="1400" kern="10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r>
              <a:tr h="323465">
                <a:tc>
                  <a:txBody>
                    <a:bodyPr/>
                    <a:lstStyle/>
                    <a:p>
                      <a:pPr algn="ctr"/>
                      <a:r>
                        <a:rPr lang="en-US" sz="1400" kern="100" dirty="0">
                          <a:solidFill>
                            <a:srgbClr val="154734"/>
                          </a:solidFill>
                          <a:effectLst/>
                        </a:rPr>
                        <a:t>Random Forest</a:t>
                      </a:r>
                      <a:endParaRPr lang="zh-CN" sz="1400" kern="100" dirty="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c>
                  <a:txBody>
                    <a:bodyPr/>
                    <a:lstStyle/>
                    <a:p>
                      <a:pPr algn="ctr"/>
                      <a:r>
                        <a:rPr lang="en-US" sz="1400" kern="100">
                          <a:solidFill>
                            <a:srgbClr val="154734"/>
                          </a:solidFill>
                          <a:effectLst/>
                        </a:rPr>
                        <a:t>0.7511</a:t>
                      </a:r>
                      <a:endParaRPr lang="zh-CN" sz="1400" kern="10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r>
              <a:tr h="323465">
                <a:tc>
                  <a:txBody>
                    <a:bodyPr/>
                    <a:lstStyle/>
                    <a:p>
                      <a:pPr algn="ctr"/>
                      <a:r>
                        <a:rPr lang="en-US" sz="1400" kern="100">
                          <a:solidFill>
                            <a:srgbClr val="154734"/>
                          </a:solidFill>
                          <a:effectLst/>
                        </a:rPr>
                        <a:t>AdaBoost</a:t>
                      </a:r>
                      <a:endParaRPr lang="zh-CN" sz="1400" kern="10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c>
                  <a:txBody>
                    <a:bodyPr/>
                    <a:lstStyle/>
                    <a:p>
                      <a:pPr algn="ctr"/>
                      <a:r>
                        <a:rPr lang="en-US" sz="1400" kern="100" dirty="0">
                          <a:solidFill>
                            <a:srgbClr val="154734"/>
                          </a:solidFill>
                          <a:effectLst/>
                        </a:rPr>
                        <a:t>0.7340</a:t>
                      </a:r>
                      <a:endParaRPr lang="zh-CN" sz="1400" kern="100" dirty="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r>
              <a:tr h="323465">
                <a:tc>
                  <a:txBody>
                    <a:bodyPr/>
                    <a:lstStyle/>
                    <a:p>
                      <a:pPr algn="ctr"/>
                      <a:r>
                        <a:rPr lang="en-US" sz="1400" kern="100">
                          <a:solidFill>
                            <a:srgbClr val="154734"/>
                          </a:solidFill>
                          <a:effectLst/>
                        </a:rPr>
                        <a:t>Gradient Boosting</a:t>
                      </a:r>
                      <a:endParaRPr lang="zh-CN" sz="1400" kern="10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c>
                  <a:txBody>
                    <a:bodyPr/>
                    <a:lstStyle/>
                    <a:p>
                      <a:pPr algn="ctr"/>
                      <a:r>
                        <a:rPr lang="en-US" sz="1400" kern="100" dirty="0">
                          <a:solidFill>
                            <a:srgbClr val="154734"/>
                          </a:solidFill>
                          <a:effectLst/>
                        </a:rPr>
                        <a:t>0.7204</a:t>
                      </a:r>
                      <a:endParaRPr lang="zh-CN" sz="1400" kern="100" dirty="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r>
              <a:tr h="323465">
                <a:tc>
                  <a:txBody>
                    <a:bodyPr/>
                    <a:lstStyle/>
                    <a:p>
                      <a:pPr algn="ctr"/>
                      <a:r>
                        <a:rPr lang="en-US" sz="1400" kern="100">
                          <a:solidFill>
                            <a:srgbClr val="154734"/>
                          </a:solidFill>
                          <a:effectLst/>
                        </a:rPr>
                        <a:t>XGBoost</a:t>
                      </a:r>
                      <a:endParaRPr lang="zh-CN" sz="1400" kern="10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c>
                  <a:txBody>
                    <a:bodyPr/>
                    <a:lstStyle/>
                    <a:p>
                      <a:pPr algn="ctr"/>
                      <a:r>
                        <a:rPr lang="en-US" sz="1400" kern="100" dirty="0">
                          <a:solidFill>
                            <a:srgbClr val="154734"/>
                          </a:solidFill>
                          <a:effectLst/>
                        </a:rPr>
                        <a:t>0.7289</a:t>
                      </a:r>
                      <a:endParaRPr lang="zh-CN" sz="1400" kern="100" dirty="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r>
              <a:tr h="323465">
                <a:tc>
                  <a:txBody>
                    <a:bodyPr/>
                    <a:lstStyle/>
                    <a:p>
                      <a:pPr algn="ctr"/>
                      <a:r>
                        <a:rPr lang="en-US" sz="1400" kern="100">
                          <a:solidFill>
                            <a:srgbClr val="154734"/>
                          </a:solidFill>
                          <a:effectLst/>
                        </a:rPr>
                        <a:t>LightGBM</a:t>
                      </a:r>
                      <a:endParaRPr lang="zh-CN" sz="1400" kern="10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c>
                  <a:txBody>
                    <a:bodyPr/>
                    <a:lstStyle/>
                    <a:p>
                      <a:pPr algn="ctr"/>
                      <a:r>
                        <a:rPr lang="en-US" sz="1400" kern="100" dirty="0">
                          <a:solidFill>
                            <a:srgbClr val="154734"/>
                          </a:solidFill>
                          <a:effectLst/>
                        </a:rPr>
                        <a:t>0.7125</a:t>
                      </a:r>
                      <a:endParaRPr lang="zh-CN" sz="1400" kern="100" dirty="0">
                        <a:solidFill>
                          <a:srgbClr val="154734"/>
                        </a:solidFill>
                        <a:effectLst/>
                        <a:latin typeface="等线" panose="02010600030101010101" charset="-122"/>
                        <a:ea typeface="等线" panose="02010600030101010101" charset="-122"/>
                        <a:cs typeface="Arial" panose="020B0604020202020204" pitchFamily="34" charset="0"/>
                      </a:endParaRPr>
                    </a:p>
                  </a:txBody>
                  <a:tcPr marL="68580" marR="68580" marT="0" marB="0" anchor="b">
                    <a:solidFill>
                      <a:srgbClr val="EBF6F1"/>
                    </a:solidFill>
                  </a:tcPr>
                </a:tc>
              </a:tr>
            </a:tbl>
          </a:graphicData>
        </a:graphic>
      </p:graphicFrame>
      <p:pic>
        <p:nvPicPr>
          <p:cNvPr id="34" name="图片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0433" y="2228302"/>
            <a:ext cx="3820312" cy="240139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06"/>
          <p:cNvPicPr>
            <a:picLocks noChangeAspect="1"/>
          </p:cNvPicPr>
          <p:nvPr/>
        </p:nvPicPr>
        <p:blipFill>
          <a:blip r:embed="rId1"/>
          <a:stretch>
            <a:fillRect/>
          </a:stretch>
        </p:blipFill>
        <p:spPr>
          <a:xfrm rot="21600000">
            <a:off x="0" y="1"/>
            <a:ext cx="12192000" cy="6858000"/>
          </a:xfrm>
          <a:prstGeom prst="rect">
            <a:avLst/>
          </a:prstGeom>
        </p:spPr>
      </p:pic>
      <p:pic>
        <p:nvPicPr>
          <p:cNvPr id="3" name="picture 1108"/>
          <p:cNvPicPr>
            <a:picLocks noChangeAspect="1"/>
          </p:cNvPicPr>
          <p:nvPr/>
        </p:nvPicPr>
        <p:blipFill>
          <a:blip r:embed="rId2"/>
          <a:stretch>
            <a:fillRect/>
          </a:stretch>
        </p:blipFill>
        <p:spPr>
          <a:xfrm rot="21600000">
            <a:off x="639696" y="375347"/>
            <a:ext cx="10853571" cy="5681947"/>
          </a:xfrm>
          <a:prstGeom prst="rect">
            <a:avLst/>
          </a:prstGeom>
        </p:spPr>
      </p:pic>
      <p:sp>
        <p:nvSpPr>
          <p:cNvPr id="4" name="textbox 1110"/>
          <p:cNvSpPr/>
          <p:nvPr/>
        </p:nvSpPr>
        <p:spPr>
          <a:xfrm>
            <a:off x="931307" y="1263244"/>
            <a:ext cx="2997200" cy="5283834"/>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100000"/>
              </a:lnSpc>
              <a:tabLst>
                <a:tab pos="297815"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19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70" baseline="5800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综合性能最优模型</a:t>
            </a:r>
            <a:endParaRPr sz="1500" dirty="0">
              <a:latin typeface="Arial" panose="020B0604020202020204"/>
              <a:ea typeface="Arial" panose="020B0604020202020204"/>
              <a:cs typeface="Arial" panose="020B0604020202020204"/>
            </a:endParaRPr>
          </a:p>
        </p:txBody>
      </p:sp>
      <p:pic>
        <p:nvPicPr>
          <p:cNvPr id="5" name="picture 1112"/>
          <p:cNvPicPr>
            <a:picLocks noChangeAspect="1"/>
          </p:cNvPicPr>
          <p:nvPr/>
        </p:nvPicPr>
        <p:blipFill>
          <a:blip r:embed="rId3"/>
          <a:stretch>
            <a:fillRect/>
          </a:stretch>
        </p:blipFill>
        <p:spPr>
          <a:xfrm rot="21600000">
            <a:off x="1057910" y="4942331"/>
            <a:ext cx="221894" cy="269367"/>
          </a:xfrm>
          <a:prstGeom prst="rect">
            <a:avLst/>
          </a:prstGeom>
        </p:spPr>
      </p:pic>
      <p:pic>
        <p:nvPicPr>
          <p:cNvPr id="7" name="picture 1116"/>
          <p:cNvPicPr>
            <a:picLocks noChangeAspect="1"/>
          </p:cNvPicPr>
          <p:nvPr/>
        </p:nvPicPr>
        <p:blipFill>
          <a:blip r:embed="rId4"/>
          <a:stretch>
            <a:fillRect/>
          </a:stretch>
        </p:blipFill>
        <p:spPr>
          <a:xfrm rot="21600000">
            <a:off x="1089609" y="2908714"/>
            <a:ext cx="190195" cy="230885"/>
          </a:xfrm>
          <a:prstGeom prst="rect">
            <a:avLst/>
          </a:prstGeom>
        </p:spPr>
      </p:pic>
      <p:pic>
        <p:nvPicPr>
          <p:cNvPr id="8" name="picture 1118"/>
          <p:cNvPicPr>
            <a:picLocks noChangeAspect="1"/>
          </p:cNvPicPr>
          <p:nvPr/>
        </p:nvPicPr>
        <p:blipFill>
          <a:blip r:embed="rId5"/>
          <a:stretch>
            <a:fillRect/>
          </a:stretch>
        </p:blipFill>
        <p:spPr>
          <a:xfrm rot="21600000">
            <a:off x="1089610" y="2335365"/>
            <a:ext cx="190195" cy="230885"/>
          </a:xfrm>
          <a:prstGeom prst="rect">
            <a:avLst/>
          </a:prstGeom>
        </p:spPr>
      </p:pic>
      <p:pic>
        <p:nvPicPr>
          <p:cNvPr id="9" name="picture 1120"/>
          <p:cNvPicPr>
            <a:picLocks noChangeAspect="1"/>
          </p:cNvPicPr>
          <p:nvPr/>
        </p:nvPicPr>
        <p:blipFill>
          <a:blip r:embed="rId6"/>
          <a:stretch>
            <a:fillRect/>
          </a:stretch>
        </p:blipFill>
        <p:spPr>
          <a:xfrm rot="21600000">
            <a:off x="1108355" y="1809353"/>
            <a:ext cx="171450" cy="224640"/>
          </a:xfrm>
          <a:prstGeom prst="rect">
            <a:avLst/>
          </a:prstGeom>
        </p:spPr>
      </p:pic>
      <p:pic>
        <p:nvPicPr>
          <p:cNvPr id="10" name="picture 1122"/>
          <p:cNvPicPr>
            <a:picLocks noChangeAspect="1"/>
          </p:cNvPicPr>
          <p:nvPr/>
        </p:nvPicPr>
        <p:blipFill>
          <a:blip r:embed="rId7"/>
          <a:stretch>
            <a:fillRect/>
          </a:stretch>
        </p:blipFill>
        <p:spPr>
          <a:xfrm rot="21600000">
            <a:off x="975081" y="1134514"/>
            <a:ext cx="285292" cy="343171"/>
          </a:xfrm>
          <a:prstGeom prst="rect">
            <a:avLst/>
          </a:prstGeom>
        </p:spPr>
      </p:pic>
      <p:sp>
        <p:nvSpPr>
          <p:cNvPr id="11" name="textbox 1124"/>
          <p:cNvSpPr/>
          <p:nvPr/>
        </p:nvSpPr>
        <p:spPr>
          <a:xfrm>
            <a:off x="8796327" y="1477049"/>
            <a:ext cx="2337764" cy="5205729"/>
          </a:xfrm>
          <a:prstGeom prst="rect">
            <a:avLst/>
          </a:prstGeom>
          <a:noFill/>
          <a:ln w="0" cap="flat">
            <a:noFill/>
            <a:prstDash val="solid"/>
            <a:miter lim="0"/>
          </a:ln>
        </p:spPr>
        <p:txBody>
          <a:bodyPr vert="horz" wrap="square" lIns="0" tIns="0" rIns="0" bIns="0"/>
          <a:lstStyle/>
          <a:p>
            <a:pPr algn="l" rtl="0" eaLnBrk="0">
              <a:lnSpc>
                <a:spcPct val="97000"/>
              </a:lnSpc>
            </a:pPr>
            <a:endParaRPr sz="100" dirty="0">
              <a:latin typeface="Arial" panose="020B0604020202020204"/>
              <a:ea typeface="Arial" panose="020B0604020202020204"/>
              <a:cs typeface="Arial" panose="020B0604020202020204"/>
            </a:endParaRPr>
          </a:p>
          <a:p>
            <a:pPr marL="12700" algn="l" rtl="0" eaLnBrk="0">
              <a:lnSpc>
                <a:spcPct val="91000"/>
              </a:lnSpc>
            </a:pPr>
            <a:r>
              <a:rPr sz="2700" kern="0" spc="30" baseline="6900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其他模型特点</a:t>
            </a:r>
            <a:endParaRPr sz="6900" baseline="-13000" dirty="0">
              <a:latin typeface="Arial" panose="020B0604020202020204"/>
              <a:ea typeface="Arial" panose="020B0604020202020204"/>
              <a:cs typeface="Arial" panose="020B0604020202020204"/>
            </a:endParaRPr>
          </a:p>
          <a:p>
            <a:pPr marL="49530" algn="l" rtl="0" eaLnBrk="0">
              <a:lnSpc>
                <a:spcPct val="93000"/>
              </a:lnSpc>
              <a:spcBef>
                <a:spcPts val="10"/>
              </a:spcBef>
            </a:pPr>
            <a:r>
              <a:rPr sz="1500" kern="0" spc="0" dirty="0" err="1">
                <a:solidFill>
                  <a:srgbClr val="3E7D65">
                    <a:alpha val="100000"/>
                  </a:srgbClr>
                </a:solidFill>
                <a:latin typeface="Arial" panose="020B0604020202020204"/>
                <a:ea typeface="Arial" panose="020B0604020202020204"/>
                <a:cs typeface="Arial" panose="020B0604020202020204"/>
              </a:rPr>
              <a:t>LightGBM</a:t>
            </a:r>
            <a:r>
              <a:rPr lang="zh-CN" altLang="en-US" sz="1500" kern="0" spc="100" dirty="0">
                <a:solidFill>
                  <a:srgbClr val="3E7D65">
                    <a:alpha val="100000"/>
                  </a:srgbClr>
                </a:solidFill>
                <a:latin typeface="Arial" panose="020B0604020202020204"/>
                <a:ea typeface="Arial" panose="020B0604020202020204"/>
                <a:cs typeface="Arial" panose="020B0604020202020204"/>
              </a:rPr>
              <a:t>：</a:t>
            </a:r>
            <a:r>
              <a:rPr lang="zh-CN" altLang="en-US" sz="1500" kern="0" spc="100" dirty="0">
                <a:solidFill>
                  <a:srgbClr val="3E7D65">
                    <a:alpha val="100000"/>
                  </a:srgbClr>
                </a:solidFill>
                <a:latin typeface="微软雅黑" panose="020B0503020204020204" charset="-122"/>
                <a:ea typeface="微软雅黑" panose="020B0503020204020204" charset="-122"/>
                <a:cs typeface="微软雅黑" panose="020B0503020204020204" charset="-122"/>
              </a:rPr>
              <a:t>随机性强，效率高</a:t>
            </a:r>
            <a:endParaRPr sz="1000" dirty="0">
              <a:latin typeface="Arial" panose="020B0604020202020204"/>
              <a:ea typeface="Arial" panose="020B0604020202020204"/>
              <a:cs typeface="Arial" panose="020B0604020202020204"/>
            </a:endParaRPr>
          </a:p>
          <a:p>
            <a:pPr algn="l" rtl="0" eaLnBrk="0">
              <a:lnSpc>
                <a:spcPct val="121000"/>
              </a:lnSpc>
            </a:pPr>
            <a:endParaRPr lang="en-US" sz="1000" dirty="0">
              <a:latin typeface="Arial" panose="020B0604020202020204"/>
              <a:ea typeface="Arial" panose="020B0604020202020204"/>
              <a:cs typeface="Arial" panose="020B0604020202020204"/>
            </a:endParaRPr>
          </a:p>
          <a:p>
            <a:pPr algn="l" rtl="0" eaLnBrk="0">
              <a:lnSpc>
                <a:spcPct val="121000"/>
              </a:lnSpc>
            </a:pPr>
            <a:endParaRPr sz="1000" dirty="0">
              <a:latin typeface="Arial" panose="020B0604020202020204"/>
              <a:ea typeface="Arial" panose="020B0604020202020204"/>
              <a:cs typeface="Arial" panose="020B0604020202020204"/>
            </a:endParaRPr>
          </a:p>
          <a:p>
            <a:pPr marL="40640" indent="-8890" algn="l" rtl="0" eaLnBrk="0">
              <a:lnSpc>
                <a:spcPct val="113000"/>
              </a:lnSpc>
              <a:spcBef>
                <a:spcPts val="460"/>
              </a:spcBef>
            </a:pPr>
            <a:r>
              <a:rPr sz="1500" kern="0" spc="0" dirty="0">
                <a:solidFill>
                  <a:srgbClr val="3E7D65">
                    <a:alpha val="100000"/>
                  </a:srgbClr>
                </a:solidFill>
                <a:latin typeface="Arial" panose="020B0604020202020204"/>
                <a:ea typeface="Arial" panose="020B0604020202020204"/>
                <a:cs typeface="Arial" panose="020B0604020202020204"/>
              </a:rPr>
              <a:t>AdaBoost</a:t>
            </a:r>
            <a:r>
              <a:rPr lang="zh-CN" altLang="en-US" sz="1500" kern="0" spc="90" dirty="0">
                <a:solidFill>
                  <a:srgbClr val="3E7D65">
                    <a:alpha val="100000"/>
                  </a:srgbClr>
                </a:solidFill>
                <a:latin typeface="Arial" panose="020B0604020202020204"/>
                <a:ea typeface="Arial" panose="020B0604020202020204"/>
                <a:cs typeface="Arial" panose="020B0604020202020204"/>
              </a:rPr>
              <a:t>：</a:t>
            </a:r>
            <a:r>
              <a:rPr sz="1500" kern="0" spc="0" dirty="0" err="1">
                <a:solidFill>
                  <a:srgbClr val="3E7D65">
                    <a:alpha val="100000"/>
                  </a:srgbClr>
                </a:solidFill>
                <a:latin typeface="Arial" panose="020B0604020202020204"/>
                <a:ea typeface="Arial" panose="020B0604020202020204"/>
                <a:cs typeface="Arial" panose="020B0604020202020204"/>
              </a:rPr>
              <a:t>KS</a:t>
            </a:r>
            <a:r>
              <a:rPr sz="1500" kern="0" spc="9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统计量表</a:t>
            </a:r>
            <a:r>
              <a:rPr sz="15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现优异</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16000"/>
              </a:lnSpc>
            </a:pPr>
            <a:endParaRPr sz="1000" dirty="0">
              <a:latin typeface="Arial" panose="020B0604020202020204"/>
              <a:ea typeface="Arial" panose="020B0604020202020204"/>
              <a:cs typeface="Arial" panose="020B0604020202020204"/>
            </a:endParaRPr>
          </a:p>
          <a:p>
            <a:pPr marL="47625" indent="-5080" algn="l" rtl="0" eaLnBrk="0">
              <a:lnSpc>
                <a:spcPct val="117000"/>
              </a:lnSpc>
              <a:spcBef>
                <a:spcPts val="455"/>
              </a:spcBef>
            </a:pPr>
            <a:r>
              <a:rPr sz="1500" kern="0" spc="70" dirty="0">
                <a:solidFill>
                  <a:srgbClr val="3E7D65">
                    <a:alpha val="100000"/>
                  </a:srgbClr>
                </a:solidFill>
                <a:latin typeface="Arial" panose="020B0604020202020204"/>
                <a:ea typeface="Arial" panose="020B0604020202020204"/>
                <a:cs typeface="Arial" panose="020B0604020202020204"/>
              </a:rPr>
              <a:t>Gradient Boosting</a:t>
            </a:r>
            <a:r>
              <a:rPr lang="zh-CN" altLang="en-US" sz="1500" kern="0" spc="70" dirty="0">
                <a:solidFill>
                  <a:srgbClr val="3E7D65">
                    <a:alpha val="100000"/>
                  </a:srgbClr>
                </a:solidFill>
                <a:latin typeface="Arial" panose="020B0604020202020204"/>
                <a:ea typeface="Arial" panose="020B0604020202020204"/>
                <a:cs typeface="Arial" panose="020B0604020202020204"/>
              </a:rPr>
              <a:t>：</a:t>
            </a:r>
            <a:r>
              <a:rPr sz="1500" kern="0" spc="7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召</a:t>
            </a:r>
            <a:r>
              <a:rPr sz="1500" kern="0" spc="-2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回率仅次于</a:t>
            </a:r>
            <a:r>
              <a:rPr sz="1500" kern="0" spc="-20" dirty="0" err="1">
                <a:solidFill>
                  <a:srgbClr val="3E7D65">
                    <a:alpha val="100000"/>
                  </a:srgbClr>
                </a:solidFill>
                <a:latin typeface="Arial" panose="020B0604020202020204"/>
                <a:ea typeface="Arial" panose="020B0604020202020204"/>
                <a:cs typeface="Arial" panose="020B0604020202020204"/>
              </a:rPr>
              <a:t>XGBoo</a:t>
            </a:r>
            <a:r>
              <a:rPr sz="1500" kern="0" spc="-30" dirty="0" err="1">
                <a:solidFill>
                  <a:srgbClr val="3E7D65">
                    <a:alpha val="100000"/>
                  </a:srgbClr>
                </a:solidFill>
                <a:latin typeface="Arial" panose="020B0604020202020204"/>
                <a:ea typeface="Arial" panose="020B0604020202020204"/>
                <a:cs typeface="Arial" panose="020B0604020202020204"/>
              </a:rPr>
              <a:t>st</a:t>
            </a:r>
            <a:endParaRPr sz="15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marL="41275" indent="8255" algn="l" rtl="0" eaLnBrk="0">
              <a:lnSpc>
                <a:spcPct val="113000"/>
              </a:lnSpc>
              <a:spcBef>
                <a:spcPts val="460"/>
              </a:spcBef>
            </a:pPr>
            <a:r>
              <a:rPr sz="1500" kern="0" spc="0" dirty="0">
                <a:solidFill>
                  <a:srgbClr val="3E7D65">
                    <a:alpha val="100000"/>
                  </a:srgbClr>
                </a:solidFill>
                <a:latin typeface="Arial" panose="020B0604020202020204"/>
                <a:ea typeface="Arial" panose="020B0604020202020204"/>
                <a:cs typeface="Arial" panose="020B0604020202020204"/>
              </a:rPr>
              <a:t>Decision</a:t>
            </a:r>
            <a:r>
              <a:rPr sz="1500" kern="0" spc="110" dirty="0">
                <a:solidFill>
                  <a:srgbClr val="3E7D65">
                    <a:alpha val="100000"/>
                  </a:srgbClr>
                </a:solidFill>
                <a:latin typeface="Arial" panose="020B0604020202020204"/>
                <a:ea typeface="Arial" panose="020B0604020202020204"/>
                <a:cs typeface="Arial" panose="020B0604020202020204"/>
              </a:rPr>
              <a:t> </a:t>
            </a:r>
            <a:r>
              <a:rPr sz="1500" kern="0" spc="0" dirty="0">
                <a:solidFill>
                  <a:srgbClr val="3E7D65">
                    <a:alpha val="100000"/>
                  </a:srgbClr>
                </a:solidFill>
                <a:latin typeface="Arial" panose="020B0604020202020204"/>
                <a:ea typeface="Arial" panose="020B0604020202020204"/>
                <a:cs typeface="Arial" panose="020B0604020202020204"/>
              </a:rPr>
              <a:t>Tree</a:t>
            </a:r>
            <a:r>
              <a:rPr lang="zh-CN" altLang="en-US" sz="1500" kern="0" spc="110" dirty="0">
                <a:solidFill>
                  <a:srgbClr val="3E7D65">
                    <a:alpha val="100000"/>
                  </a:srgbClr>
                </a:solidFill>
                <a:latin typeface="Arial" panose="020B0604020202020204"/>
                <a:ea typeface="Arial" panose="020B0604020202020204"/>
                <a:cs typeface="Arial" panose="020B0604020202020204"/>
              </a:rPr>
              <a:t>：</a:t>
            </a:r>
            <a:r>
              <a:rPr sz="1500" kern="0" spc="1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基准模</a:t>
            </a:r>
            <a:r>
              <a:rPr sz="1500" kern="0" spc="-5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型</a:t>
            </a:r>
            <a:r>
              <a:rPr sz="1500" kern="0" spc="-19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，可解释性强</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28000"/>
              </a:lnSpc>
            </a:pPr>
            <a:endParaRPr sz="1000" dirty="0">
              <a:latin typeface="Arial" panose="020B0604020202020204"/>
              <a:ea typeface="Arial" panose="020B0604020202020204"/>
              <a:cs typeface="Arial" panose="020B0604020202020204"/>
            </a:endParaRPr>
          </a:p>
          <a:p>
            <a:pPr algn="l" rtl="0" eaLnBrk="0">
              <a:lnSpc>
                <a:spcPct val="126000"/>
              </a:lnSpc>
            </a:pPr>
            <a:endParaRPr sz="300" dirty="0">
              <a:latin typeface="Arial" panose="020B0604020202020204"/>
              <a:ea typeface="Arial" panose="020B0604020202020204"/>
              <a:cs typeface="Arial" panose="020B0604020202020204"/>
            </a:endParaRPr>
          </a:p>
          <a:p>
            <a:pPr marL="77470" indent="1270" algn="l" rtl="0" eaLnBrk="0">
              <a:lnSpc>
                <a:spcPct val="124000"/>
              </a:lnSpc>
              <a:spcBef>
                <a:spcPts val="5"/>
              </a:spcBef>
            </a:pP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不同模型适用于不同业务</a:t>
            </a: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场景</a:t>
            </a:r>
            <a:r>
              <a:rPr sz="1500" kern="0" spc="-19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，需根据具体需求选</a:t>
            </a: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择</a:t>
            </a:r>
            <a:endParaRPr sz="1500" dirty="0">
              <a:latin typeface="微软雅黑" panose="020B0503020204020204" charset="-122"/>
              <a:ea typeface="微软雅黑" panose="020B0503020204020204" charset="-122"/>
              <a:cs typeface="微软雅黑" panose="020B0503020204020204" charset="-122"/>
            </a:endParaRPr>
          </a:p>
        </p:txBody>
      </p:sp>
      <p:sp>
        <p:nvSpPr>
          <p:cNvPr id="12" name="textbox 1126"/>
          <p:cNvSpPr/>
          <p:nvPr/>
        </p:nvSpPr>
        <p:spPr>
          <a:xfrm>
            <a:off x="5102530" y="1303884"/>
            <a:ext cx="2527935" cy="5202554"/>
          </a:xfrm>
          <a:prstGeom prst="rect">
            <a:avLst/>
          </a:prstGeom>
          <a:noFill/>
          <a:ln w="0" cap="flat">
            <a:noFill/>
            <a:prstDash val="solid"/>
            <a:miter lim="0"/>
          </a:ln>
        </p:spPr>
        <p:txBody>
          <a:bodyPr vert="horz" wrap="square" lIns="0" tIns="0" rIns="0" bIns="0"/>
          <a:lstStyle/>
          <a:p>
            <a:pPr algn="l" rtl="0" eaLnBrk="0">
              <a:lnSpc>
                <a:spcPct val="97000"/>
              </a:lnSpc>
            </a:pPr>
            <a:endParaRPr sz="100" dirty="0">
              <a:latin typeface="Arial" panose="020B0604020202020204"/>
              <a:ea typeface="Arial" panose="020B0604020202020204"/>
              <a:cs typeface="Arial" panose="020B0604020202020204"/>
            </a:endParaRPr>
          </a:p>
          <a:p>
            <a:pPr marL="12700" algn="l" rtl="0" eaLnBrk="0">
              <a:lnSpc>
                <a:spcPct val="91000"/>
              </a:lnSpc>
            </a:pPr>
            <a:r>
              <a:rPr sz="2700" kern="0" spc="60" baseline="6200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高召回率导向模型</a:t>
            </a:r>
            <a:endParaRPr sz="1500" dirty="0">
              <a:latin typeface="微软雅黑" panose="020B0503020204020204" charset="-122"/>
              <a:ea typeface="微软雅黑" panose="020B0503020204020204" charset="-122"/>
              <a:cs typeface="微软雅黑" panose="020B0503020204020204" charset="-122"/>
            </a:endParaRPr>
          </a:p>
        </p:txBody>
      </p:sp>
      <p:sp>
        <p:nvSpPr>
          <p:cNvPr id="13" name="textbox 1128"/>
          <p:cNvSpPr/>
          <p:nvPr/>
        </p:nvSpPr>
        <p:spPr>
          <a:xfrm>
            <a:off x="4663847" y="1347660"/>
            <a:ext cx="356234" cy="5153025"/>
          </a:xfrm>
          <a:prstGeom prst="rect">
            <a:avLst/>
          </a:prstGeom>
          <a:noFill/>
          <a:ln w="0" cap="flat">
            <a:noFill/>
            <a:prstDash val="solid"/>
            <a:miter lim="0"/>
          </a:ln>
        </p:spPr>
        <p:txBody>
          <a:bodyPr vert="horz" wrap="square" lIns="0" tIns="0" rIns="0" bIns="0"/>
          <a:lstStyle/>
          <a:p>
            <a:pPr algn="l" rtl="0" eaLnBrk="0">
              <a:lnSpc>
                <a:spcPct val="88000"/>
              </a:lnSpc>
            </a:pPr>
            <a:endParaRPr sz="100" dirty="0">
              <a:latin typeface="Arial" panose="020B0604020202020204"/>
              <a:ea typeface="Arial" panose="020B0604020202020204"/>
              <a:cs typeface="Arial" panose="020B0604020202020204"/>
            </a:endParaRPr>
          </a:p>
          <a:p>
            <a:pPr marL="12700" algn="l" rtl="0" eaLnBrk="0">
              <a:lnSpc>
                <a:spcPct val="84000"/>
              </a:lnSpc>
              <a:tabLst>
                <a:tab pos="241300" algn="l"/>
              </a:tabLst>
            </a:pPr>
            <a:r>
              <a:rPr sz="2700" kern="0" spc="0" dirty="0">
                <a:solidFill>
                  <a:srgbClr val="000000">
                    <a:alpha val="100000"/>
                  </a:srgbClr>
                </a:solidFill>
                <a:latin typeface="Arial Unicode MS"/>
                <a:ea typeface="Arial Unicode MS"/>
                <a:cs typeface="Arial Unicode MS"/>
              </a:rPr>
              <a:t>	</a:t>
            </a:r>
            <a:endParaRPr sz="2700" dirty="0">
              <a:latin typeface="Arial Unicode MS"/>
              <a:ea typeface="Arial Unicode MS"/>
              <a:cs typeface="Arial Unicode MS"/>
            </a:endParaRPr>
          </a:p>
          <a:p>
            <a:pPr algn="l" rtl="0" eaLnBrk="0">
              <a:lnSpc>
                <a:spcPct val="172000"/>
              </a:lnSpc>
            </a:pPr>
            <a:endParaRPr sz="1000" dirty="0">
              <a:latin typeface="Arial" panose="020B0604020202020204"/>
              <a:ea typeface="Arial" panose="020B0604020202020204"/>
              <a:cs typeface="Arial" panose="020B0604020202020204"/>
            </a:endParaRPr>
          </a:p>
          <a:p>
            <a:pPr marL="136525" algn="l" rtl="0" eaLnBrk="0">
              <a:lnSpc>
                <a:spcPct val="84000"/>
              </a:lnSpc>
              <a:spcBef>
                <a:spcPts val="540"/>
              </a:spcBef>
              <a:tabLst>
                <a:tab pos="288925"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marL="127000" algn="l" rtl="0" eaLnBrk="0">
              <a:lnSpc>
                <a:spcPct val="84000"/>
              </a:lnSpc>
              <a:spcBef>
                <a:spcPts val="550"/>
              </a:spcBef>
              <a:tabLst>
                <a:tab pos="298450"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marL="117475" algn="l" rtl="0" eaLnBrk="0">
              <a:lnSpc>
                <a:spcPct val="84000"/>
              </a:lnSpc>
              <a:spcBef>
                <a:spcPts val="550"/>
              </a:spcBef>
              <a:tabLst>
                <a:tab pos="298450"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marL="117475" algn="l" rtl="0" eaLnBrk="0">
              <a:lnSpc>
                <a:spcPct val="84000"/>
              </a:lnSpc>
              <a:spcBef>
                <a:spcPts val="550"/>
              </a:spcBef>
              <a:tabLst>
                <a:tab pos="307975"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5000"/>
              </a:lnSpc>
            </a:pPr>
            <a:endParaRPr sz="500" dirty="0">
              <a:latin typeface="Arial" panose="020B0604020202020204"/>
              <a:ea typeface="Arial" panose="020B0604020202020204"/>
              <a:cs typeface="Arial" panose="020B0604020202020204"/>
            </a:endParaRPr>
          </a:p>
          <a:p>
            <a:pPr marL="120650" algn="l" rtl="0" eaLnBrk="0">
              <a:lnSpc>
                <a:spcPct val="84000"/>
              </a:lnSpc>
              <a:spcBef>
                <a:spcPts val="0"/>
              </a:spcBef>
              <a:tabLst>
                <a:tab pos="342900" algn="l"/>
              </a:tabLst>
            </a:pPr>
            <a:r>
              <a:rPr sz="2100" kern="0" spc="0" dirty="0">
                <a:solidFill>
                  <a:srgbClr val="000000">
                    <a:alpha val="100000"/>
                  </a:srgbClr>
                </a:solidFill>
                <a:latin typeface="Arial Unicode MS"/>
                <a:ea typeface="Arial Unicode MS"/>
                <a:cs typeface="Arial Unicode MS"/>
              </a:rPr>
              <a:t>	</a:t>
            </a:r>
            <a:endParaRPr sz="2100" dirty="0">
              <a:latin typeface="Arial Unicode MS"/>
              <a:ea typeface="Arial Unicode MS"/>
              <a:cs typeface="Arial Unicode MS"/>
            </a:endParaRPr>
          </a:p>
        </p:txBody>
      </p:sp>
      <p:pic>
        <p:nvPicPr>
          <p:cNvPr id="14" name="picture 1130"/>
          <p:cNvPicPr>
            <a:picLocks noChangeAspect="1"/>
          </p:cNvPicPr>
          <p:nvPr/>
        </p:nvPicPr>
        <p:blipFill>
          <a:blip r:embed="rId8"/>
          <a:stretch>
            <a:fillRect/>
          </a:stretch>
        </p:blipFill>
        <p:spPr>
          <a:xfrm rot="21600000">
            <a:off x="4693247" y="5173216"/>
            <a:ext cx="221894" cy="269367"/>
          </a:xfrm>
          <a:prstGeom prst="rect">
            <a:avLst/>
          </a:prstGeom>
        </p:spPr>
      </p:pic>
      <p:pic>
        <p:nvPicPr>
          <p:cNvPr id="15" name="picture 1132"/>
          <p:cNvPicPr>
            <a:picLocks noChangeAspect="1"/>
          </p:cNvPicPr>
          <p:nvPr/>
        </p:nvPicPr>
        <p:blipFill>
          <a:blip r:embed="rId9"/>
          <a:stretch>
            <a:fillRect/>
          </a:stretch>
        </p:blipFill>
        <p:spPr>
          <a:xfrm rot="21600000">
            <a:off x="4786529" y="3467968"/>
            <a:ext cx="190195" cy="230885"/>
          </a:xfrm>
          <a:prstGeom prst="rect">
            <a:avLst/>
          </a:prstGeom>
        </p:spPr>
      </p:pic>
      <p:pic>
        <p:nvPicPr>
          <p:cNvPr id="16" name="picture 1134"/>
          <p:cNvPicPr>
            <a:picLocks noChangeAspect="1"/>
          </p:cNvPicPr>
          <p:nvPr/>
        </p:nvPicPr>
        <p:blipFill>
          <a:blip r:embed="rId10"/>
          <a:stretch>
            <a:fillRect/>
          </a:stretch>
        </p:blipFill>
        <p:spPr>
          <a:xfrm rot="21600000">
            <a:off x="4772853" y="2902690"/>
            <a:ext cx="180822" cy="230885"/>
          </a:xfrm>
          <a:prstGeom prst="rect">
            <a:avLst/>
          </a:prstGeom>
        </p:spPr>
      </p:pic>
      <p:pic>
        <p:nvPicPr>
          <p:cNvPr id="17" name="picture 1136"/>
          <p:cNvPicPr>
            <a:picLocks noChangeAspect="1"/>
          </p:cNvPicPr>
          <p:nvPr/>
        </p:nvPicPr>
        <p:blipFill>
          <a:blip r:embed="rId11"/>
          <a:stretch>
            <a:fillRect/>
          </a:stretch>
        </p:blipFill>
        <p:spPr>
          <a:xfrm rot="21600000">
            <a:off x="4785106" y="2349966"/>
            <a:ext cx="171450" cy="230885"/>
          </a:xfrm>
          <a:prstGeom prst="rect">
            <a:avLst/>
          </a:prstGeom>
        </p:spPr>
      </p:pic>
      <p:pic>
        <p:nvPicPr>
          <p:cNvPr id="18" name="picture 1138"/>
          <p:cNvPicPr>
            <a:picLocks noChangeAspect="1"/>
          </p:cNvPicPr>
          <p:nvPr/>
        </p:nvPicPr>
        <p:blipFill>
          <a:blip r:embed="rId12"/>
          <a:stretch>
            <a:fillRect/>
          </a:stretch>
        </p:blipFill>
        <p:spPr>
          <a:xfrm rot="21600000">
            <a:off x="4772853" y="1785398"/>
            <a:ext cx="152704" cy="230885"/>
          </a:xfrm>
          <a:prstGeom prst="rect">
            <a:avLst/>
          </a:prstGeom>
        </p:spPr>
      </p:pic>
      <p:pic>
        <p:nvPicPr>
          <p:cNvPr id="19" name="picture 1140"/>
          <p:cNvPicPr>
            <a:picLocks noChangeAspect="1"/>
          </p:cNvPicPr>
          <p:nvPr/>
        </p:nvPicPr>
        <p:blipFill>
          <a:blip r:embed="rId13"/>
          <a:stretch>
            <a:fillRect/>
          </a:stretch>
        </p:blipFill>
        <p:spPr>
          <a:xfrm rot="21600000">
            <a:off x="4676546" y="1130720"/>
            <a:ext cx="229057" cy="346329"/>
          </a:xfrm>
          <a:prstGeom prst="rect">
            <a:avLst/>
          </a:prstGeom>
        </p:spPr>
      </p:pic>
      <p:sp>
        <p:nvSpPr>
          <p:cNvPr id="20" name="textbox 1142"/>
          <p:cNvSpPr/>
          <p:nvPr/>
        </p:nvSpPr>
        <p:spPr>
          <a:xfrm>
            <a:off x="8350479" y="1347660"/>
            <a:ext cx="361950" cy="5010150"/>
          </a:xfrm>
          <a:prstGeom prst="rect">
            <a:avLst/>
          </a:prstGeom>
          <a:noFill/>
          <a:ln w="0" cap="flat">
            <a:noFill/>
            <a:prstDash val="solid"/>
            <a:miter lim="0"/>
          </a:ln>
        </p:spPr>
        <p:txBody>
          <a:bodyPr vert="horz" wrap="square" lIns="0" tIns="0" rIns="0" bIns="0"/>
          <a:lstStyle/>
          <a:p>
            <a:pPr algn="l" rtl="0" eaLnBrk="0">
              <a:lnSpc>
                <a:spcPct val="88000"/>
              </a:lnSpc>
            </a:pPr>
            <a:endParaRPr sz="100" dirty="0">
              <a:latin typeface="Arial" panose="020B0604020202020204"/>
              <a:ea typeface="Arial" panose="020B0604020202020204"/>
              <a:cs typeface="Arial" panose="020B0604020202020204"/>
            </a:endParaRPr>
          </a:p>
          <a:p>
            <a:pPr marL="12700" algn="l" rtl="0" eaLnBrk="0">
              <a:lnSpc>
                <a:spcPct val="84000"/>
              </a:lnSpc>
              <a:tabLst>
                <a:tab pos="297815" algn="l"/>
              </a:tabLst>
            </a:pPr>
            <a:r>
              <a:rPr sz="2700" kern="0" spc="0" dirty="0">
                <a:solidFill>
                  <a:srgbClr val="000000">
                    <a:alpha val="100000"/>
                  </a:srgbClr>
                </a:solidFill>
                <a:latin typeface="Arial Unicode MS"/>
                <a:ea typeface="Arial Unicode MS"/>
                <a:cs typeface="Arial Unicode MS"/>
              </a:rPr>
              <a:t>	</a:t>
            </a:r>
            <a:endParaRPr sz="2700" dirty="0">
              <a:latin typeface="Arial Unicode MS"/>
              <a:ea typeface="Arial Unicode MS"/>
              <a:cs typeface="Arial Unicode MS"/>
            </a:endParaRPr>
          </a:p>
          <a:p>
            <a:pPr algn="l" rtl="0" eaLnBrk="0">
              <a:lnSpc>
                <a:spcPct val="129000"/>
              </a:lnSpc>
            </a:pPr>
            <a:endParaRPr sz="1000" dirty="0">
              <a:latin typeface="Arial" panose="020B0604020202020204"/>
              <a:ea typeface="Arial" panose="020B0604020202020204"/>
              <a:cs typeface="Arial" panose="020B0604020202020204"/>
            </a:endParaRPr>
          </a:p>
          <a:p>
            <a:pPr algn="l" rtl="0" eaLnBrk="0">
              <a:lnSpc>
                <a:spcPct val="130000"/>
              </a:lnSpc>
            </a:pPr>
            <a:endParaRPr sz="1000" dirty="0">
              <a:latin typeface="Arial" panose="020B0604020202020204"/>
              <a:ea typeface="Arial" panose="020B0604020202020204"/>
              <a:cs typeface="Arial" panose="020B0604020202020204"/>
            </a:endParaRPr>
          </a:p>
          <a:p>
            <a:pPr marL="190500" algn="l" rtl="0" eaLnBrk="0">
              <a:lnSpc>
                <a:spcPct val="84000"/>
              </a:lnSpc>
              <a:spcBef>
                <a:spcPts val="550"/>
              </a:spcBef>
              <a:tabLst>
                <a:tab pos="290195"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marL="202565" algn="l" rtl="0" eaLnBrk="0">
              <a:lnSpc>
                <a:spcPct val="84000"/>
              </a:lnSpc>
              <a:spcBef>
                <a:spcPts val="540"/>
              </a:spcBef>
              <a:tabLst>
                <a:tab pos="278765"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marL="145415" algn="l" rtl="0" eaLnBrk="0">
              <a:lnSpc>
                <a:spcPct val="84000"/>
              </a:lnSpc>
              <a:spcBef>
                <a:spcPts val="540"/>
              </a:spcBef>
              <a:tabLst>
                <a:tab pos="335915"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marL="145415" algn="l" rtl="0" eaLnBrk="0">
              <a:lnSpc>
                <a:spcPct val="84000"/>
              </a:lnSpc>
              <a:spcBef>
                <a:spcPts val="540"/>
              </a:spcBef>
              <a:tabLst>
                <a:tab pos="335915"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5000"/>
              </a:lnSpc>
            </a:pPr>
            <a:endParaRPr sz="500" dirty="0">
              <a:latin typeface="Arial" panose="020B0604020202020204"/>
              <a:ea typeface="Arial" panose="020B0604020202020204"/>
              <a:cs typeface="Arial" panose="020B0604020202020204"/>
            </a:endParaRPr>
          </a:p>
          <a:p>
            <a:pPr marL="169545" algn="l" rtl="0" eaLnBrk="0">
              <a:lnSpc>
                <a:spcPct val="84000"/>
              </a:lnSpc>
              <a:spcBef>
                <a:spcPts val="0"/>
              </a:spcBef>
              <a:tabLst>
                <a:tab pos="348615" algn="l"/>
              </a:tabLst>
            </a:pPr>
            <a:r>
              <a:rPr sz="2100" kern="0" spc="0" dirty="0">
                <a:solidFill>
                  <a:srgbClr val="000000">
                    <a:alpha val="100000"/>
                  </a:srgbClr>
                </a:solidFill>
                <a:latin typeface="Arial Unicode MS"/>
                <a:ea typeface="Arial Unicode MS"/>
                <a:cs typeface="Arial Unicode MS"/>
              </a:rPr>
              <a:t>	</a:t>
            </a:r>
            <a:endParaRPr sz="2100" dirty="0">
              <a:latin typeface="Arial Unicode MS"/>
              <a:ea typeface="Arial Unicode MS"/>
              <a:cs typeface="Arial Unicode MS"/>
            </a:endParaRPr>
          </a:p>
        </p:txBody>
      </p:sp>
      <p:pic>
        <p:nvPicPr>
          <p:cNvPr id="21" name="picture 1144"/>
          <p:cNvPicPr>
            <a:picLocks noChangeAspect="1"/>
          </p:cNvPicPr>
          <p:nvPr/>
        </p:nvPicPr>
        <p:blipFill>
          <a:blip r:embed="rId14"/>
          <a:stretch>
            <a:fillRect/>
          </a:stretch>
        </p:blipFill>
        <p:spPr>
          <a:xfrm rot="21600000">
            <a:off x="8483169" y="4977788"/>
            <a:ext cx="179222" cy="269367"/>
          </a:xfrm>
          <a:prstGeom prst="rect">
            <a:avLst/>
          </a:prstGeom>
        </p:spPr>
      </p:pic>
      <p:pic>
        <p:nvPicPr>
          <p:cNvPr id="22" name="picture 1146"/>
          <p:cNvPicPr>
            <a:picLocks noChangeAspect="1"/>
          </p:cNvPicPr>
          <p:nvPr/>
        </p:nvPicPr>
        <p:blipFill>
          <a:blip r:embed="rId15"/>
          <a:stretch>
            <a:fillRect/>
          </a:stretch>
        </p:blipFill>
        <p:spPr>
          <a:xfrm rot="21600000">
            <a:off x="8485963" y="4232687"/>
            <a:ext cx="190194" cy="230885"/>
          </a:xfrm>
          <a:prstGeom prst="rect">
            <a:avLst/>
          </a:prstGeom>
        </p:spPr>
      </p:pic>
      <p:pic>
        <p:nvPicPr>
          <p:cNvPr id="23" name="picture 1148"/>
          <p:cNvPicPr>
            <a:picLocks noChangeAspect="1"/>
          </p:cNvPicPr>
          <p:nvPr/>
        </p:nvPicPr>
        <p:blipFill>
          <a:blip r:embed="rId4"/>
          <a:stretch>
            <a:fillRect/>
          </a:stretch>
        </p:blipFill>
        <p:spPr>
          <a:xfrm rot="21600000">
            <a:off x="8478878" y="3427190"/>
            <a:ext cx="190194" cy="230885"/>
          </a:xfrm>
          <a:prstGeom prst="rect">
            <a:avLst/>
          </a:prstGeom>
        </p:spPr>
      </p:pic>
      <p:pic>
        <p:nvPicPr>
          <p:cNvPr id="24" name="picture 1150"/>
          <p:cNvPicPr>
            <a:picLocks noChangeAspect="1"/>
          </p:cNvPicPr>
          <p:nvPr/>
        </p:nvPicPr>
        <p:blipFill>
          <a:blip r:embed="rId16"/>
          <a:stretch>
            <a:fillRect/>
          </a:stretch>
        </p:blipFill>
        <p:spPr>
          <a:xfrm rot="21600000">
            <a:off x="8522973" y="2619620"/>
            <a:ext cx="75894" cy="230885"/>
          </a:xfrm>
          <a:prstGeom prst="rect">
            <a:avLst/>
          </a:prstGeom>
        </p:spPr>
      </p:pic>
      <p:pic>
        <p:nvPicPr>
          <p:cNvPr id="25" name="picture 1152"/>
          <p:cNvPicPr>
            <a:picLocks noChangeAspect="1"/>
          </p:cNvPicPr>
          <p:nvPr/>
        </p:nvPicPr>
        <p:blipFill>
          <a:blip r:embed="rId17"/>
          <a:stretch>
            <a:fillRect/>
          </a:stretch>
        </p:blipFill>
        <p:spPr>
          <a:xfrm rot="21600000">
            <a:off x="8531454" y="1785398"/>
            <a:ext cx="99212" cy="230885"/>
          </a:xfrm>
          <a:prstGeom prst="rect">
            <a:avLst/>
          </a:prstGeom>
        </p:spPr>
      </p:pic>
      <p:pic>
        <p:nvPicPr>
          <p:cNvPr id="26" name="picture 1154"/>
          <p:cNvPicPr>
            <a:picLocks noChangeAspect="1"/>
          </p:cNvPicPr>
          <p:nvPr/>
        </p:nvPicPr>
        <p:blipFill>
          <a:blip r:embed="rId18"/>
          <a:stretch>
            <a:fillRect/>
          </a:stretch>
        </p:blipFill>
        <p:spPr>
          <a:xfrm rot="21600000">
            <a:off x="8353807" y="1174067"/>
            <a:ext cx="285292" cy="346329"/>
          </a:xfrm>
          <a:prstGeom prst="rect">
            <a:avLst/>
          </a:prstGeom>
        </p:spPr>
      </p:pic>
      <p:sp>
        <p:nvSpPr>
          <p:cNvPr id="27" name="textbox 1156"/>
          <p:cNvSpPr/>
          <p:nvPr/>
        </p:nvSpPr>
        <p:spPr>
          <a:xfrm>
            <a:off x="669671" y="471169"/>
            <a:ext cx="4201159" cy="457200"/>
          </a:xfrm>
          <a:prstGeom prst="rect">
            <a:avLst/>
          </a:prstGeom>
          <a:noFill/>
          <a:ln w="0" cap="flat">
            <a:noFill/>
            <a:prstDash val="solid"/>
            <a:miter lim="0"/>
          </a:ln>
        </p:spPr>
        <p:txBody>
          <a:bodyPr vert="horz" wrap="square" lIns="0" tIns="0" rIns="0" bIns="0"/>
          <a:lstStyle/>
          <a:p>
            <a:pPr algn="l" rtl="0" eaLnBrk="0">
              <a:lnSpc>
                <a:spcPct val="73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u="sng" kern="0" spc="-2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七、</a:t>
            </a:r>
            <a:r>
              <a:rPr sz="30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结果讨论与业务影响</a:t>
            </a:r>
            <a:endParaRPr sz="3000" dirty="0">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nvSpPr>
        <p:spPr>
          <a:xfrm>
            <a:off x="1228929" y="1754243"/>
            <a:ext cx="2251989" cy="340991"/>
          </a:xfrm>
          <a:prstGeom prst="rect">
            <a:avLst/>
          </a:prstGeom>
          <a:noFill/>
        </p:spPr>
        <p:txBody>
          <a:bodyPr wrap="square">
            <a:spAutoFit/>
          </a:bodyPr>
          <a:lstStyle/>
          <a:p>
            <a:pPr marL="154940" algn="l" rtl="0" eaLnBrk="0">
              <a:lnSpc>
                <a:spcPts val="2120"/>
              </a:lnSpc>
              <a:tabLst>
                <a:tab pos="326390" algn="l"/>
              </a:tabLst>
            </a:pPr>
            <a:r>
              <a:rPr lang="en-US" altLang="zh-CN" sz="1600" kern="0" spc="-30" dirty="0">
                <a:solidFill>
                  <a:srgbClr val="3E7D65">
                    <a:alpha val="100000"/>
                  </a:srgbClr>
                </a:solidFill>
                <a:latin typeface="Arial" panose="020B0604020202020204"/>
                <a:ea typeface="Arial" panose="020B0604020202020204"/>
                <a:cs typeface="Arial" panose="020B0604020202020204"/>
              </a:rPr>
              <a:t>AUC: </a:t>
            </a:r>
            <a:r>
              <a:rPr lang="en-US" altLang="zh-CN" sz="1600" kern="0" spc="-30" dirty="0">
                <a:solidFill>
                  <a:srgbClr val="2E7D5E">
                    <a:alpha val="100000"/>
                  </a:srgbClr>
                </a:solidFill>
                <a:latin typeface="Arial" panose="020B0604020202020204"/>
                <a:ea typeface="Arial" panose="020B0604020202020204"/>
                <a:cs typeface="Arial" panose="020B0604020202020204"/>
              </a:rPr>
              <a:t>0.9340</a:t>
            </a:r>
            <a:endParaRPr lang="en-US" altLang="zh-CN" sz="1600" dirty="0">
              <a:latin typeface="Arial" panose="020B0604020202020204"/>
              <a:ea typeface="Arial" panose="020B0604020202020204"/>
              <a:cs typeface="Arial" panose="020B0604020202020204"/>
            </a:endParaRPr>
          </a:p>
        </p:txBody>
      </p:sp>
      <p:sp>
        <p:nvSpPr>
          <p:cNvPr id="31" name="文本框 30"/>
          <p:cNvSpPr txBox="1"/>
          <p:nvPr/>
        </p:nvSpPr>
        <p:spPr>
          <a:xfrm>
            <a:off x="1242391" y="2335490"/>
            <a:ext cx="2415209" cy="335989"/>
          </a:xfrm>
          <a:prstGeom prst="rect">
            <a:avLst/>
          </a:prstGeom>
          <a:noFill/>
        </p:spPr>
        <p:txBody>
          <a:bodyPr wrap="square">
            <a:spAutoFit/>
          </a:bodyPr>
          <a:lstStyle/>
          <a:p>
            <a:pPr marL="145415" algn="l" rtl="0" eaLnBrk="0">
              <a:lnSpc>
                <a:spcPts val="1850"/>
              </a:lnSpc>
              <a:spcBef>
                <a:spcPts val="455"/>
              </a:spcBef>
              <a:tabLst>
                <a:tab pos="335915" algn="l"/>
              </a:tabLst>
            </a:pPr>
            <a:r>
              <a:rPr lang="en-US" altLang="zh-CN" sz="1600" kern="0" spc="0" dirty="0">
                <a:solidFill>
                  <a:srgbClr val="3E7D65">
                    <a:alpha val="100000"/>
                  </a:srgbClr>
                </a:solidFill>
                <a:latin typeface="Arial" panose="020B0604020202020204"/>
                <a:ea typeface="Arial" panose="020B0604020202020204"/>
                <a:cs typeface="Arial" panose="020B0604020202020204"/>
              </a:rPr>
              <a:t>F1-Score: </a:t>
            </a:r>
            <a:r>
              <a:rPr lang="en-US" altLang="zh-CN" sz="1600" kern="0" spc="0" dirty="0">
                <a:solidFill>
                  <a:srgbClr val="2E7D5E">
                    <a:alpha val="100000"/>
                  </a:srgbClr>
                </a:solidFill>
                <a:latin typeface="Arial" panose="020B0604020202020204"/>
                <a:ea typeface="Arial" panose="020B0604020202020204"/>
                <a:cs typeface="Arial" panose="020B0604020202020204"/>
              </a:rPr>
              <a:t>0.</a:t>
            </a:r>
            <a:r>
              <a:rPr lang="en-US" altLang="zh-CN" sz="1600" kern="0" spc="-10" dirty="0">
                <a:solidFill>
                  <a:srgbClr val="2E7D5E">
                    <a:alpha val="100000"/>
                  </a:srgbClr>
                </a:solidFill>
                <a:latin typeface="Arial" panose="020B0604020202020204"/>
                <a:ea typeface="Arial" panose="020B0604020202020204"/>
                <a:cs typeface="Arial" panose="020B0604020202020204"/>
              </a:rPr>
              <a:t>6176</a:t>
            </a:r>
            <a:endParaRPr lang="en-US" altLang="zh-CN" sz="1600" dirty="0">
              <a:latin typeface="Arial" panose="020B0604020202020204"/>
              <a:ea typeface="Arial" panose="020B0604020202020204"/>
              <a:cs typeface="Arial" panose="020B0604020202020204"/>
            </a:endParaRPr>
          </a:p>
        </p:txBody>
      </p:sp>
      <p:sp>
        <p:nvSpPr>
          <p:cNvPr id="33" name="文本框 32"/>
          <p:cNvSpPr txBox="1"/>
          <p:nvPr/>
        </p:nvSpPr>
        <p:spPr>
          <a:xfrm>
            <a:off x="1286916" y="2848856"/>
            <a:ext cx="2194002" cy="338554"/>
          </a:xfrm>
          <a:prstGeom prst="rect">
            <a:avLst/>
          </a:prstGeom>
          <a:noFill/>
        </p:spPr>
        <p:txBody>
          <a:bodyPr wrap="square">
            <a:spAutoFit/>
          </a:bodyPr>
          <a:lstStyle/>
          <a:p>
            <a:r>
              <a:rPr lang="en-US" altLang="zh-CN" sz="1600" kern="0" spc="20" dirty="0">
                <a:solidFill>
                  <a:srgbClr val="3E7D65">
                    <a:alpha val="100000"/>
                  </a:srgbClr>
                </a:solidFill>
                <a:latin typeface="Arial" panose="020B0604020202020204"/>
                <a:ea typeface="Arial" panose="020B0604020202020204"/>
                <a:cs typeface="Arial" panose="020B0604020202020204"/>
              </a:rPr>
              <a:t> </a:t>
            </a:r>
            <a:r>
              <a:rPr lang="en-US" altLang="zh-CN" sz="1600" kern="0" spc="0" dirty="0">
                <a:solidFill>
                  <a:srgbClr val="3E7D65">
                    <a:alpha val="100000"/>
                  </a:srgbClr>
                </a:solidFill>
                <a:latin typeface="Arial" panose="020B0604020202020204"/>
                <a:ea typeface="Arial" panose="020B0604020202020204"/>
                <a:cs typeface="Arial" panose="020B0604020202020204"/>
              </a:rPr>
              <a:t>KS</a:t>
            </a:r>
            <a:r>
              <a:rPr lang="zh-CN" altLang="en-US" sz="1600" kern="0" spc="0" dirty="0">
                <a:solidFill>
                  <a:srgbClr val="3E7D65">
                    <a:alpha val="100000"/>
                  </a:srgbClr>
                </a:solidFill>
                <a:latin typeface="Arial" panose="020B0604020202020204"/>
                <a:ea typeface="Arial" panose="020B0604020202020204"/>
                <a:cs typeface="Arial" panose="020B0604020202020204"/>
              </a:rPr>
              <a:t>统计量</a:t>
            </a:r>
            <a:r>
              <a:rPr lang="en-US" altLang="zh-CN" sz="1600" kern="0" spc="10" dirty="0">
                <a:solidFill>
                  <a:srgbClr val="3E7D65">
                    <a:alpha val="100000"/>
                  </a:srgbClr>
                </a:solidFill>
                <a:latin typeface="Arial" panose="020B0604020202020204"/>
                <a:ea typeface="Arial" panose="020B0604020202020204"/>
                <a:cs typeface="Arial" panose="020B0604020202020204"/>
              </a:rPr>
              <a:t>: </a:t>
            </a:r>
            <a:r>
              <a:rPr lang="en-US" altLang="zh-CN" sz="1600" kern="0" spc="10" dirty="0">
                <a:solidFill>
                  <a:srgbClr val="2E7D5E">
                    <a:alpha val="100000"/>
                  </a:srgbClr>
                </a:solidFill>
                <a:latin typeface="Arial" panose="020B0604020202020204"/>
                <a:ea typeface="Arial" panose="020B0604020202020204"/>
                <a:cs typeface="Arial" panose="020B0604020202020204"/>
              </a:rPr>
              <a:t>0.7511</a:t>
            </a:r>
            <a:endParaRPr lang="zh-CN" altLang="en-US" sz="1600" dirty="0"/>
          </a:p>
        </p:txBody>
      </p:sp>
      <p:sp>
        <p:nvSpPr>
          <p:cNvPr id="37" name="文本框 36"/>
          <p:cNvSpPr txBox="1"/>
          <p:nvPr/>
        </p:nvSpPr>
        <p:spPr>
          <a:xfrm>
            <a:off x="730364" y="4973787"/>
            <a:ext cx="3150287" cy="579646"/>
          </a:xfrm>
          <a:prstGeom prst="rect">
            <a:avLst/>
          </a:prstGeom>
          <a:noFill/>
        </p:spPr>
        <p:txBody>
          <a:bodyPr wrap="square">
            <a:spAutoFit/>
          </a:bodyPr>
          <a:lstStyle/>
          <a:p>
            <a:pPr marL="553085" algn="l" rtl="0" eaLnBrk="0">
              <a:lnSpc>
                <a:spcPts val="1860"/>
              </a:lnSpc>
              <a:spcBef>
                <a:spcPts val="460"/>
              </a:spcBef>
            </a:pPr>
            <a:r>
              <a:rPr lang="en-US" altLang="zh-CN" sz="1600" kern="0" spc="0" dirty="0">
                <a:solidFill>
                  <a:srgbClr val="154734">
                    <a:alpha val="100000"/>
                  </a:srgbClr>
                </a:solidFill>
                <a:latin typeface="Arial" panose="020B0604020202020204"/>
                <a:ea typeface="Arial" panose="020B0604020202020204"/>
                <a:cs typeface="Arial" panose="020B0604020202020204"/>
              </a:rPr>
              <a:t>Random</a:t>
            </a:r>
            <a:r>
              <a:rPr lang="en-US" altLang="zh-CN" sz="1600" kern="0" spc="160" dirty="0">
                <a:solidFill>
                  <a:srgbClr val="154734">
                    <a:alpha val="100000"/>
                  </a:srgbClr>
                </a:solidFill>
                <a:latin typeface="Arial" panose="020B0604020202020204"/>
                <a:ea typeface="Arial" panose="020B0604020202020204"/>
                <a:cs typeface="Arial" panose="020B0604020202020204"/>
              </a:rPr>
              <a:t> </a:t>
            </a:r>
            <a:r>
              <a:rPr lang="en-US" altLang="zh-CN" sz="1600" kern="0" spc="0" dirty="0">
                <a:solidFill>
                  <a:srgbClr val="154734">
                    <a:alpha val="100000"/>
                  </a:srgbClr>
                </a:solidFill>
                <a:latin typeface="Arial" panose="020B0604020202020204"/>
                <a:ea typeface="Arial" panose="020B0604020202020204"/>
                <a:cs typeface="Arial" panose="020B0604020202020204"/>
              </a:rPr>
              <a:t>Forest</a:t>
            </a:r>
            <a:r>
              <a:rPr lang="zh-CN" altLang="en-US" sz="1600" kern="0" spc="160" dirty="0">
                <a:solidFill>
                  <a:srgbClr val="154734">
                    <a:alpha val="100000"/>
                  </a:srgbClr>
                </a:solidFill>
                <a:latin typeface="Arial" panose="020B0604020202020204"/>
                <a:ea typeface="Arial" panose="020B0604020202020204"/>
                <a:cs typeface="Arial" panose="020B0604020202020204"/>
              </a:rPr>
              <a:t>：</a:t>
            </a:r>
            <a:r>
              <a:rPr lang="zh-CN" altLang="en-US" sz="1600" kern="0" spc="160" dirty="0">
                <a:solidFill>
                  <a:srgbClr val="154734">
                    <a:alpha val="100000"/>
                  </a:srgbClr>
                </a:solidFill>
                <a:latin typeface="微软雅黑" panose="020B0503020204020204" charset="-122"/>
                <a:ea typeface="微软雅黑" panose="020B0503020204020204" charset="-122"/>
                <a:cs typeface="微软雅黑" panose="020B0503020204020204" charset="-122"/>
              </a:rPr>
              <a:t>追求</a:t>
            </a:r>
            <a:r>
              <a:rPr lang="zh-CN" altLang="en-US" sz="16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整体效果和营销效率的首选</a:t>
            </a:r>
            <a:endParaRPr lang="zh-CN" altLang="en-US" sz="1600" dirty="0">
              <a:latin typeface="微软雅黑" panose="020B0503020204020204" charset="-122"/>
              <a:ea typeface="微软雅黑" panose="020B0503020204020204" charset="-122"/>
              <a:cs typeface="微软雅黑" panose="020B0503020204020204" charset="-122"/>
            </a:endParaRPr>
          </a:p>
        </p:txBody>
      </p:sp>
      <p:sp>
        <p:nvSpPr>
          <p:cNvPr id="39" name="文本框 38"/>
          <p:cNvSpPr txBox="1"/>
          <p:nvPr/>
        </p:nvSpPr>
        <p:spPr>
          <a:xfrm>
            <a:off x="4927235" y="1741866"/>
            <a:ext cx="1972081" cy="336118"/>
          </a:xfrm>
          <a:prstGeom prst="rect">
            <a:avLst/>
          </a:prstGeom>
          <a:noFill/>
        </p:spPr>
        <p:txBody>
          <a:bodyPr wrap="square">
            <a:spAutoFit/>
          </a:bodyPr>
          <a:lstStyle/>
          <a:p>
            <a:pPr marL="35560" algn="l" rtl="0" eaLnBrk="0">
              <a:lnSpc>
                <a:spcPct val="99000"/>
              </a:lnSpc>
              <a:spcBef>
                <a:spcPts val="15"/>
              </a:spcBef>
            </a:pPr>
            <a:r>
              <a:rPr lang="zh-CN" altLang="en-US" sz="16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召回率</a:t>
            </a:r>
            <a:r>
              <a:rPr lang="en-US" altLang="zh-CN" sz="1600" kern="0" spc="10" dirty="0">
                <a:solidFill>
                  <a:srgbClr val="3E7D65">
                    <a:alpha val="100000"/>
                  </a:srgbClr>
                </a:solidFill>
                <a:latin typeface="Arial" panose="020B0604020202020204"/>
                <a:ea typeface="Arial" panose="020B0604020202020204"/>
                <a:cs typeface="Arial" panose="020B0604020202020204"/>
              </a:rPr>
              <a:t>: </a:t>
            </a:r>
            <a:r>
              <a:rPr lang="en-US" altLang="zh-CN" sz="1600" kern="0" spc="10" dirty="0">
                <a:solidFill>
                  <a:srgbClr val="2E7D5E">
                    <a:alpha val="100000"/>
                  </a:srgbClr>
                </a:solidFill>
                <a:latin typeface="Arial" panose="020B0604020202020204"/>
                <a:ea typeface="Arial" panose="020B0604020202020204"/>
                <a:cs typeface="Arial" panose="020B0604020202020204"/>
              </a:rPr>
              <a:t>0.8473</a:t>
            </a:r>
            <a:endParaRPr lang="zh-CN" altLang="en-US" sz="1600" dirty="0">
              <a:latin typeface="Arial" panose="020B0604020202020204"/>
              <a:ea typeface="Arial" panose="020B0604020202020204"/>
              <a:cs typeface="Arial" panose="020B0604020202020204"/>
            </a:endParaRPr>
          </a:p>
        </p:txBody>
      </p:sp>
      <p:sp>
        <p:nvSpPr>
          <p:cNvPr id="41" name="文本框 40"/>
          <p:cNvSpPr txBox="1"/>
          <p:nvPr/>
        </p:nvSpPr>
        <p:spPr>
          <a:xfrm>
            <a:off x="4941266" y="2316251"/>
            <a:ext cx="2294180" cy="338554"/>
          </a:xfrm>
          <a:prstGeom prst="rect">
            <a:avLst/>
          </a:prstGeom>
          <a:noFill/>
        </p:spPr>
        <p:txBody>
          <a:bodyPr wrap="square">
            <a:spAutoFit/>
          </a:bodyPr>
          <a:lstStyle/>
          <a:p>
            <a:pPr marL="47625" algn="l" rtl="0" eaLnBrk="0">
              <a:lnSpc>
                <a:spcPct val="100000"/>
              </a:lnSpc>
              <a:spcBef>
                <a:spcPts val="460"/>
              </a:spcBef>
            </a:pPr>
            <a:r>
              <a:rPr lang="en-US" altLang="zh-CN" sz="1600" kern="0" spc="-10" dirty="0">
                <a:solidFill>
                  <a:srgbClr val="3E7D65">
                    <a:alpha val="100000"/>
                  </a:srgbClr>
                </a:solidFill>
                <a:latin typeface="Arial" panose="020B0604020202020204"/>
                <a:ea typeface="Arial" panose="020B0604020202020204"/>
                <a:cs typeface="Arial" panose="020B0604020202020204"/>
              </a:rPr>
              <a:t>KS</a:t>
            </a:r>
            <a:r>
              <a:rPr lang="zh-CN" altLang="en-US" sz="16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统计量</a:t>
            </a:r>
            <a:r>
              <a:rPr lang="en-US" altLang="zh-CN" sz="1600" kern="0" spc="-10" dirty="0">
                <a:solidFill>
                  <a:srgbClr val="3E7D65">
                    <a:alpha val="100000"/>
                  </a:srgbClr>
                </a:solidFill>
                <a:latin typeface="Arial" panose="020B0604020202020204"/>
                <a:ea typeface="Arial" panose="020B0604020202020204"/>
                <a:cs typeface="Arial" panose="020B0604020202020204"/>
              </a:rPr>
              <a:t>: </a:t>
            </a:r>
            <a:r>
              <a:rPr lang="en-US" altLang="zh-CN" sz="1600" kern="0" spc="-10" dirty="0">
                <a:solidFill>
                  <a:srgbClr val="2E7D5E">
                    <a:alpha val="100000"/>
                  </a:srgbClr>
                </a:solidFill>
                <a:latin typeface="Arial" panose="020B0604020202020204"/>
                <a:ea typeface="Arial" panose="020B0604020202020204"/>
                <a:cs typeface="Arial" panose="020B0604020202020204"/>
              </a:rPr>
              <a:t>0.7289</a:t>
            </a:r>
            <a:endParaRPr lang="zh-CN" altLang="en-US" sz="1600" dirty="0">
              <a:latin typeface="Arial" panose="020B0604020202020204"/>
              <a:ea typeface="Arial" panose="020B0604020202020204"/>
              <a:cs typeface="Arial" panose="020B0604020202020204"/>
            </a:endParaRPr>
          </a:p>
        </p:txBody>
      </p:sp>
      <p:sp>
        <p:nvSpPr>
          <p:cNvPr id="43" name="文本框 42"/>
          <p:cNvSpPr txBox="1"/>
          <p:nvPr/>
        </p:nvSpPr>
        <p:spPr>
          <a:xfrm>
            <a:off x="4961043" y="2877767"/>
            <a:ext cx="2210878" cy="338554"/>
          </a:xfrm>
          <a:prstGeom prst="rect">
            <a:avLst/>
          </a:prstGeom>
          <a:noFill/>
        </p:spPr>
        <p:txBody>
          <a:bodyPr wrap="square">
            <a:spAutoFit/>
          </a:bodyPr>
          <a:lstStyle/>
          <a:p>
            <a:pPr marL="38735" algn="l" rtl="0" eaLnBrk="0">
              <a:lnSpc>
                <a:spcPct val="100000"/>
              </a:lnSpc>
              <a:spcBef>
                <a:spcPts val="455"/>
              </a:spcBef>
            </a:pPr>
            <a:r>
              <a:rPr lang="zh-CN" altLang="en-US" sz="16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单样本利润</a:t>
            </a:r>
            <a:r>
              <a:rPr lang="en-US" altLang="zh-CN" sz="1600" kern="0" spc="10" dirty="0">
                <a:solidFill>
                  <a:srgbClr val="3E7D65">
                    <a:alpha val="100000"/>
                  </a:srgbClr>
                </a:solidFill>
                <a:latin typeface="Arial" panose="020B0604020202020204"/>
                <a:ea typeface="Arial" panose="020B0604020202020204"/>
                <a:cs typeface="Arial" panose="020B0604020202020204"/>
              </a:rPr>
              <a:t>: </a:t>
            </a:r>
            <a:r>
              <a:rPr lang="en-US" altLang="zh-CN" sz="1600" kern="0" spc="10" dirty="0">
                <a:solidFill>
                  <a:srgbClr val="2E7D5E">
                    <a:alpha val="100000"/>
                  </a:srgbClr>
                </a:solidFill>
                <a:latin typeface="Arial" panose="020B0604020202020204"/>
                <a:ea typeface="Arial" panose="020B0604020202020204"/>
                <a:cs typeface="Arial" panose="020B0604020202020204"/>
              </a:rPr>
              <a:t>6.6363</a:t>
            </a:r>
            <a:endParaRPr lang="zh-CN" altLang="en-US" sz="1600" dirty="0">
              <a:latin typeface="Arial" panose="020B0604020202020204"/>
              <a:ea typeface="Arial" panose="020B0604020202020204"/>
              <a:cs typeface="Arial" panose="020B0604020202020204"/>
            </a:endParaRPr>
          </a:p>
        </p:txBody>
      </p:sp>
      <p:sp>
        <p:nvSpPr>
          <p:cNvPr id="45" name="文本框 44"/>
          <p:cNvSpPr txBox="1"/>
          <p:nvPr/>
        </p:nvSpPr>
        <p:spPr>
          <a:xfrm>
            <a:off x="4998127" y="3385737"/>
            <a:ext cx="2210878" cy="336118"/>
          </a:xfrm>
          <a:prstGeom prst="rect">
            <a:avLst/>
          </a:prstGeom>
          <a:noFill/>
        </p:spPr>
        <p:txBody>
          <a:bodyPr wrap="square">
            <a:spAutoFit/>
          </a:bodyPr>
          <a:lstStyle/>
          <a:p>
            <a:pPr marL="35560" algn="l" rtl="0" eaLnBrk="0">
              <a:lnSpc>
                <a:spcPct val="99000"/>
              </a:lnSpc>
              <a:spcBef>
                <a:spcPts val="455"/>
              </a:spcBef>
            </a:pPr>
            <a:r>
              <a:rPr lang="zh-CN" altLang="en-US" sz="16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预期利润</a:t>
            </a:r>
            <a:r>
              <a:rPr lang="en-US" altLang="zh-CN" sz="1600" kern="0" spc="10" dirty="0">
                <a:solidFill>
                  <a:srgbClr val="3E7D65">
                    <a:alpha val="100000"/>
                  </a:srgbClr>
                </a:solidFill>
                <a:latin typeface="Arial" panose="020B0604020202020204"/>
                <a:ea typeface="Arial" panose="020B0604020202020204"/>
                <a:cs typeface="Arial" panose="020B0604020202020204"/>
              </a:rPr>
              <a:t>: </a:t>
            </a:r>
            <a:r>
              <a:rPr lang="en-US" altLang="zh-CN" sz="1600" kern="0" spc="10" dirty="0">
                <a:solidFill>
                  <a:srgbClr val="2E7D5E">
                    <a:alpha val="100000"/>
                  </a:srgbClr>
                </a:solidFill>
                <a:latin typeface="Arial" panose="020B0604020202020204"/>
                <a:ea typeface="Arial" panose="020B0604020202020204"/>
                <a:cs typeface="Arial" panose="020B0604020202020204"/>
              </a:rPr>
              <a:t>54,670</a:t>
            </a:r>
            <a:endParaRPr lang="zh-CN" altLang="en-US" sz="1600" dirty="0">
              <a:latin typeface="Arial" panose="020B0604020202020204"/>
              <a:ea typeface="Arial" panose="020B0604020202020204"/>
              <a:cs typeface="Arial" panose="020B0604020202020204"/>
            </a:endParaRPr>
          </a:p>
        </p:txBody>
      </p:sp>
      <p:sp>
        <p:nvSpPr>
          <p:cNvPr id="47" name="文本框 46"/>
          <p:cNvSpPr txBox="1"/>
          <p:nvPr/>
        </p:nvSpPr>
        <p:spPr>
          <a:xfrm>
            <a:off x="4792126" y="5146667"/>
            <a:ext cx="2671913" cy="645369"/>
          </a:xfrm>
          <a:prstGeom prst="rect">
            <a:avLst/>
          </a:prstGeom>
          <a:noFill/>
        </p:spPr>
        <p:txBody>
          <a:bodyPr wrap="square">
            <a:spAutoFit/>
          </a:bodyPr>
          <a:lstStyle/>
          <a:p>
            <a:pPr marL="72390" indent="-3175" algn="l" rtl="0" eaLnBrk="0">
              <a:lnSpc>
                <a:spcPct val="117000"/>
              </a:lnSpc>
              <a:spcBef>
                <a:spcPts val="0"/>
              </a:spcBef>
            </a:pPr>
            <a:r>
              <a:rPr lang="en-US" altLang="zh-CN" sz="1600" kern="0" spc="0" dirty="0" err="1">
                <a:solidFill>
                  <a:srgbClr val="154734">
                    <a:alpha val="100000"/>
                  </a:srgbClr>
                </a:solidFill>
                <a:latin typeface="Arial" panose="020B0604020202020204"/>
                <a:ea typeface="Arial" panose="020B0604020202020204"/>
                <a:cs typeface="Arial" panose="020B0604020202020204"/>
              </a:rPr>
              <a:t>XGBoost</a:t>
            </a:r>
            <a:r>
              <a:rPr lang="zh-CN" altLang="en-US" sz="1600" kern="0" spc="50" dirty="0">
                <a:solidFill>
                  <a:srgbClr val="154734">
                    <a:alpha val="100000"/>
                  </a:srgbClr>
                </a:solidFill>
                <a:latin typeface="Arial" panose="020B0604020202020204"/>
                <a:ea typeface="Arial" panose="020B0604020202020204"/>
                <a:cs typeface="Arial" panose="020B0604020202020204"/>
              </a:rPr>
              <a:t>：</a:t>
            </a:r>
            <a:r>
              <a:rPr lang="zh-CN" altLang="en-US" sz="1600" kern="0" spc="50" dirty="0">
                <a:solidFill>
                  <a:srgbClr val="154734">
                    <a:alpha val="100000"/>
                  </a:srgbClr>
                </a:solidFill>
                <a:latin typeface="微软雅黑" panose="020B0503020204020204" charset="-122"/>
                <a:ea typeface="微软雅黑" panose="020B0503020204020204" charset="-122"/>
                <a:cs typeface="微软雅黑" panose="020B0503020204020204" charset="-122"/>
              </a:rPr>
              <a:t>最大化潜在客</a:t>
            </a:r>
            <a:r>
              <a:rPr lang="zh-CN" altLang="en-US" sz="16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户覆盖率的理想选择</a:t>
            </a: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30" name="图片 29"/>
          <p:cNvPicPr>
            <a:picLocks noChangeAspect="1"/>
          </p:cNvPicPr>
          <p:nvPr/>
        </p:nvPicPr>
        <p:blipFill>
          <a:blip r:embed="rId19"/>
          <a:stretch>
            <a:fillRect/>
          </a:stretch>
        </p:blipFill>
        <p:spPr>
          <a:xfrm>
            <a:off x="827221" y="3242553"/>
            <a:ext cx="3150287" cy="6001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160"/>
          <p:cNvPicPr>
            <a:picLocks noChangeAspect="1"/>
          </p:cNvPicPr>
          <p:nvPr/>
        </p:nvPicPr>
        <p:blipFill>
          <a:blip r:embed="rId1"/>
          <a:stretch>
            <a:fillRect/>
          </a:stretch>
        </p:blipFill>
        <p:spPr>
          <a:xfrm rot="21600000">
            <a:off x="0" y="1"/>
            <a:ext cx="12192000" cy="6858000"/>
          </a:xfrm>
          <a:prstGeom prst="rect">
            <a:avLst/>
          </a:prstGeom>
        </p:spPr>
      </p:pic>
      <p:pic>
        <p:nvPicPr>
          <p:cNvPr id="29" name="picture 1162"/>
          <p:cNvPicPr>
            <a:picLocks noChangeAspect="1"/>
          </p:cNvPicPr>
          <p:nvPr/>
        </p:nvPicPr>
        <p:blipFill>
          <a:blip r:embed="rId2"/>
          <a:stretch>
            <a:fillRect/>
          </a:stretch>
        </p:blipFill>
        <p:spPr>
          <a:xfrm rot="21600000">
            <a:off x="9810750" y="381000"/>
            <a:ext cx="1714500" cy="1714500"/>
          </a:xfrm>
          <a:prstGeom prst="rect">
            <a:avLst/>
          </a:prstGeom>
        </p:spPr>
      </p:pic>
      <p:pic>
        <p:nvPicPr>
          <p:cNvPr id="30" name="picture 1164"/>
          <p:cNvPicPr>
            <a:picLocks noChangeAspect="1"/>
          </p:cNvPicPr>
          <p:nvPr/>
        </p:nvPicPr>
        <p:blipFill rotWithShape="1">
          <a:blip r:embed="rId3"/>
          <a:srcRect b="27583"/>
          <a:stretch>
            <a:fillRect/>
          </a:stretch>
        </p:blipFill>
        <p:spPr>
          <a:xfrm rot="21600000">
            <a:off x="669215" y="1124968"/>
            <a:ext cx="10853571" cy="5261863"/>
          </a:xfrm>
          <a:prstGeom prst="rect">
            <a:avLst/>
          </a:prstGeom>
        </p:spPr>
      </p:pic>
      <p:sp>
        <p:nvSpPr>
          <p:cNvPr id="31" name="rect 1166"/>
          <p:cNvSpPr/>
          <p:nvPr/>
        </p:nvSpPr>
        <p:spPr>
          <a:xfrm>
            <a:off x="6219825" y="1123950"/>
            <a:ext cx="5305425" cy="2447925"/>
          </a:xfrm>
          <a:prstGeom prst="rect">
            <a:avLst/>
          </a:prstGeom>
          <a:solidFill>
            <a:srgbClr val="FFFFFF">
              <a:alpha val="80000"/>
            </a:srgbClr>
          </a:solidFill>
          <a:ln w="0" cap="flat">
            <a:noFill/>
            <a:prstDash val="solid"/>
            <a:miter lim="0"/>
          </a:ln>
        </p:spPr>
        <p:txBody>
          <a:bodyPr rtlCol="0"/>
          <a:lstStyle/>
          <a:p>
            <a:pPr algn="ctr"/>
            <a:endParaRPr lang="zh-CN" altLang="en-US"/>
          </a:p>
        </p:txBody>
      </p:sp>
      <p:sp>
        <p:nvSpPr>
          <p:cNvPr id="36" name="textbox 1176"/>
          <p:cNvSpPr/>
          <p:nvPr/>
        </p:nvSpPr>
        <p:spPr>
          <a:xfrm>
            <a:off x="900367" y="1366901"/>
            <a:ext cx="4694554" cy="17049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42545" algn="l" rtl="0" eaLnBrk="0">
              <a:lnSpc>
                <a:spcPts val="2425"/>
              </a:lnSpc>
              <a:tabLst>
                <a:tab pos="271145"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20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沟通时长至关重要</a:t>
            </a:r>
            <a:endParaRPr sz="1800" dirty="0">
              <a:latin typeface="微软雅黑" panose="020B0503020204020204" charset="-122"/>
              <a:ea typeface="微软雅黑" panose="020B0503020204020204" charset="-122"/>
              <a:cs typeface="微软雅黑" panose="020B0503020204020204" charset="-122"/>
            </a:endParaRPr>
          </a:p>
          <a:p>
            <a:pPr marL="12700" algn="l" rtl="0" eaLnBrk="0">
              <a:lnSpc>
                <a:spcPct val="118000"/>
              </a:lnSpc>
              <a:spcBef>
                <a:spcPts val="1245"/>
              </a:spcBef>
            </a:pPr>
            <a:r>
              <a:rPr sz="1500" kern="0" spc="0" dirty="0">
                <a:solidFill>
                  <a:srgbClr val="2E7D5E">
                    <a:alpha val="100000"/>
                  </a:srgbClr>
                </a:solidFill>
                <a:latin typeface="Arial" panose="020B0604020202020204"/>
                <a:ea typeface="Arial" panose="020B0604020202020204"/>
                <a:cs typeface="Arial" panose="020B0604020202020204"/>
              </a:rPr>
              <a:t>duration</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是模型最重要的预测因子</a:t>
            </a:r>
            <a:r>
              <a:rPr sz="1500" kern="0" spc="-22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，表明与客户进行充</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分、有效的沟通是促成订阅的关键</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81000"/>
              </a:lnSpc>
            </a:pPr>
            <a:endParaRPr sz="1000" dirty="0">
              <a:latin typeface="Arial" panose="020B0604020202020204"/>
              <a:ea typeface="Arial" panose="020B0604020202020204"/>
              <a:cs typeface="Arial" panose="020B0604020202020204"/>
            </a:endParaRPr>
          </a:p>
          <a:p>
            <a:pPr algn="l" rtl="0" eaLnBrk="0">
              <a:lnSpc>
                <a:spcPct val="125000"/>
              </a:lnSpc>
            </a:pPr>
            <a:endParaRPr sz="300" dirty="0">
              <a:latin typeface="Arial" panose="020B0604020202020204"/>
              <a:ea typeface="Arial" panose="020B0604020202020204"/>
              <a:cs typeface="Arial" panose="020B0604020202020204"/>
            </a:endParaRPr>
          </a:p>
          <a:p>
            <a:pPr marL="156210" algn="l" rtl="0" eaLnBrk="0">
              <a:lnSpc>
                <a:spcPts val="2680"/>
              </a:lnSpc>
              <a:spcBef>
                <a:spcPts val="0"/>
              </a:spcBef>
              <a:tabLst>
                <a:tab pos="366395" algn="l"/>
              </a:tabLst>
            </a:pPr>
            <a:r>
              <a:rPr sz="14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400" kern="0" spc="9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300" kern="0" spc="-10" baseline="15000" dirty="0">
                <a:solidFill>
                  <a:srgbClr val="154734">
                    <a:alpha val="100000"/>
                  </a:srgbClr>
                </a:solidFill>
                <a:latin typeface="微软雅黑" panose="020B0503020204020204" charset="-122"/>
                <a:ea typeface="微软雅黑" panose="020B0503020204020204" charset="-122"/>
                <a:cs typeface="微软雅黑" panose="020B0503020204020204" charset="-122"/>
              </a:rPr>
              <a:t>培训营销人员提升沟通技巧</a:t>
            </a:r>
            <a:r>
              <a:rPr sz="1400" kern="0" spc="-20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300" kern="0" spc="-10" baseline="1500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r>
              <a:rPr sz="2300" kern="0" spc="-10" baseline="1500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争取更长</a:t>
            </a:r>
            <a:r>
              <a:rPr sz="2300" kern="0" spc="-20" baseline="1500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时间、更</a:t>
            </a:r>
            <a:endParaRPr sz="2300" baseline="15000" dirty="0">
              <a:latin typeface="微软雅黑" panose="020B0503020204020204" charset="-122"/>
              <a:ea typeface="微软雅黑" panose="020B0503020204020204" charset="-122"/>
              <a:cs typeface="微软雅黑" panose="020B0503020204020204" charset="-122"/>
            </a:endParaRPr>
          </a:p>
        </p:txBody>
      </p:sp>
      <p:pic>
        <p:nvPicPr>
          <p:cNvPr id="37" name="picture 1178"/>
          <p:cNvPicPr>
            <a:picLocks noChangeAspect="1"/>
          </p:cNvPicPr>
          <p:nvPr/>
        </p:nvPicPr>
        <p:blipFill>
          <a:blip r:embed="rId4"/>
          <a:stretch>
            <a:fillRect/>
          </a:stretch>
        </p:blipFill>
        <p:spPr>
          <a:xfrm rot="21600000">
            <a:off x="1057123" y="2827781"/>
            <a:ext cx="209854" cy="230886"/>
          </a:xfrm>
          <a:prstGeom prst="rect">
            <a:avLst/>
          </a:prstGeom>
        </p:spPr>
      </p:pic>
      <p:pic>
        <p:nvPicPr>
          <p:cNvPr id="38" name="picture 1180"/>
          <p:cNvPicPr>
            <a:picLocks noChangeAspect="1"/>
          </p:cNvPicPr>
          <p:nvPr/>
        </p:nvPicPr>
        <p:blipFill>
          <a:blip r:embed="rId5"/>
          <a:stretch>
            <a:fillRect/>
          </a:stretch>
        </p:blipFill>
        <p:spPr>
          <a:xfrm rot="21600000">
            <a:off x="942975" y="1379601"/>
            <a:ext cx="228600" cy="307847"/>
          </a:xfrm>
          <a:prstGeom prst="rect">
            <a:avLst/>
          </a:prstGeom>
        </p:spPr>
      </p:pic>
      <p:sp>
        <p:nvSpPr>
          <p:cNvPr id="39" name="textbox 1182"/>
          <p:cNvSpPr/>
          <p:nvPr/>
        </p:nvSpPr>
        <p:spPr>
          <a:xfrm>
            <a:off x="6447536" y="4052951"/>
            <a:ext cx="4780915" cy="131826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7780" algn="l" rtl="0" eaLnBrk="0">
              <a:lnSpc>
                <a:spcPts val="2425"/>
              </a:lnSpc>
              <a:tabLst>
                <a:tab pos="297815"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9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客户特征差异</a:t>
            </a:r>
            <a:endParaRPr sz="1800" dirty="0">
              <a:latin typeface="微软雅黑" panose="020B0503020204020204" charset="-122"/>
              <a:ea typeface="微软雅黑" panose="020B0503020204020204" charset="-122"/>
              <a:cs typeface="微软雅黑" panose="020B0503020204020204" charset="-122"/>
            </a:endParaRPr>
          </a:p>
          <a:p>
            <a:pPr algn="l" rtl="0" eaLnBrk="0">
              <a:lnSpc>
                <a:spcPct val="102000"/>
              </a:lnSpc>
            </a:pPr>
            <a:endParaRPr sz="9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12700" indent="3175" algn="l" rtl="0" eaLnBrk="0">
              <a:lnSpc>
                <a:spcPct val="123000"/>
              </a:lnSpc>
            </a:pPr>
            <a:r>
              <a:rPr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学生</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退休人员</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及</a:t>
            </a:r>
            <a:r>
              <a:rPr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大学学位持有者</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等群体展现出更高的营</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销响应意愿</a:t>
            </a:r>
            <a:r>
              <a:rPr sz="1500" kern="0" spc="-26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，而蓝领、技术人员等虽然客户基数大但</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转化</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率相对较低</a:t>
            </a:r>
            <a:endParaRPr sz="1500" dirty="0">
              <a:latin typeface="微软雅黑" panose="020B0503020204020204" charset="-122"/>
              <a:ea typeface="微软雅黑" panose="020B0503020204020204" charset="-122"/>
              <a:cs typeface="微软雅黑" panose="020B0503020204020204" charset="-122"/>
            </a:endParaRPr>
          </a:p>
        </p:txBody>
      </p:sp>
      <p:pic>
        <p:nvPicPr>
          <p:cNvPr id="40" name="picture 1184"/>
          <p:cNvPicPr>
            <a:picLocks noChangeAspect="1"/>
          </p:cNvPicPr>
          <p:nvPr/>
        </p:nvPicPr>
        <p:blipFill>
          <a:blip r:embed="rId6"/>
          <a:stretch>
            <a:fillRect/>
          </a:stretch>
        </p:blipFill>
        <p:spPr>
          <a:xfrm rot="21600000">
            <a:off x="6465685" y="4065651"/>
            <a:ext cx="279806" cy="307847"/>
          </a:xfrm>
          <a:prstGeom prst="rect">
            <a:avLst/>
          </a:prstGeom>
        </p:spPr>
      </p:pic>
      <p:sp>
        <p:nvSpPr>
          <p:cNvPr id="41" name="textbox 1186"/>
          <p:cNvSpPr/>
          <p:nvPr/>
        </p:nvSpPr>
        <p:spPr>
          <a:xfrm>
            <a:off x="6446584" y="1366901"/>
            <a:ext cx="4775834" cy="103123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9050" algn="l" rtl="0" eaLnBrk="0">
              <a:lnSpc>
                <a:spcPts val="2425"/>
              </a:lnSpc>
              <a:tabLst>
                <a:tab pos="28575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5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历史互动影响显著</a:t>
            </a:r>
            <a:endParaRPr sz="1800" dirty="0">
              <a:latin typeface="微软雅黑" panose="020B0503020204020204" charset="-122"/>
              <a:ea typeface="微软雅黑" panose="020B0503020204020204" charset="-122"/>
              <a:cs typeface="微软雅黑" panose="020B0503020204020204" charset="-122"/>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12700" indent="8890" algn="l" rtl="0" eaLnBrk="0">
              <a:lnSpc>
                <a:spcPct val="118000"/>
              </a:lnSpc>
            </a:pPr>
            <a:r>
              <a:rPr sz="1500" kern="0" spc="0" dirty="0">
                <a:solidFill>
                  <a:srgbClr val="2E7D5E">
                    <a:alpha val="100000"/>
                  </a:srgbClr>
                </a:solidFill>
                <a:latin typeface="Arial" panose="020B0604020202020204"/>
                <a:ea typeface="Arial" panose="020B0604020202020204"/>
                <a:cs typeface="Arial" panose="020B0604020202020204"/>
              </a:rPr>
              <a:t>poutcome</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（上次营销结果）</a:t>
            </a:r>
            <a:r>
              <a:rPr sz="1500" kern="0" spc="-26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的重要性</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表明</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，过往的营销</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经历对客户当前的决</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策有重要影响</a:t>
            </a:r>
            <a:endParaRPr sz="1500" dirty="0">
              <a:latin typeface="微软雅黑" panose="020B0503020204020204" charset="-122"/>
              <a:ea typeface="微软雅黑" panose="020B0503020204020204" charset="-122"/>
              <a:cs typeface="微软雅黑" panose="020B0503020204020204" charset="-122"/>
            </a:endParaRPr>
          </a:p>
        </p:txBody>
      </p:sp>
      <p:pic>
        <p:nvPicPr>
          <p:cNvPr id="42" name="picture 1188"/>
          <p:cNvPicPr>
            <a:picLocks noChangeAspect="1"/>
          </p:cNvPicPr>
          <p:nvPr/>
        </p:nvPicPr>
        <p:blipFill>
          <a:blip r:embed="rId7"/>
          <a:stretch>
            <a:fillRect/>
          </a:stretch>
        </p:blipFill>
        <p:spPr>
          <a:xfrm rot="21600000">
            <a:off x="6465685" y="1379601"/>
            <a:ext cx="266700" cy="307847"/>
          </a:xfrm>
          <a:prstGeom prst="rect">
            <a:avLst/>
          </a:prstGeom>
        </p:spPr>
      </p:pic>
      <p:sp>
        <p:nvSpPr>
          <p:cNvPr id="43" name="textbox 1190"/>
          <p:cNvSpPr/>
          <p:nvPr/>
        </p:nvSpPr>
        <p:spPr>
          <a:xfrm>
            <a:off x="898652" y="4052951"/>
            <a:ext cx="4669790" cy="103123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31750" algn="l" rtl="0" eaLnBrk="0">
              <a:lnSpc>
                <a:spcPts val="2425"/>
              </a:lnSpc>
              <a:tabLst>
                <a:tab pos="285115"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5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宏观经济环境相关</a:t>
            </a:r>
            <a:endParaRPr sz="1800" dirty="0">
              <a:latin typeface="微软雅黑" panose="020B0503020204020204" charset="-122"/>
              <a:ea typeface="微软雅黑" panose="020B0503020204020204" charset="-122"/>
              <a:cs typeface="微软雅黑" panose="020B0503020204020204" charset="-122"/>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2700" indent="8255" algn="l" rtl="0" eaLnBrk="0">
              <a:lnSpc>
                <a:spcPct val="118000"/>
              </a:lnSpc>
            </a:pPr>
            <a:r>
              <a:rPr sz="1500" kern="0" spc="0" dirty="0">
                <a:solidFill>
                  <a:srgbClr val="2E7D5E">
                    <a:alpha val="100000"/>
                  </a:srgbClr>
                </a:solidFill>
                <a:latin typeface="Arial" panose="020B0604020202020204"/>
                <a:ea typeface="Arial" panose="020B0604020202020204"/>
                <a:cs typeface="Arial" panose="020B0604020202020204"/>
              </a:rPr>
              <a:t>nr</a:t>
            </a:r>
            <a:r>
              <a:rPr sz="1500" kern="0" spc="120" dirty="0">
                <a:solidFill>
                  <a:srgbClr val="2E7D5E">
                    <a:alpha val="100000"/>
                  </a:srgbClr>
                </a:solidFill>
                <a:latin typeface="Arial" panose="020B0604020202020204"/>
                <a:ea typeface="Arial" panose="020B0604020202020204"/>
                <a:cs typeface="Arial" panose="020B0604020202020204"/>
              </a:rPr>
              <a:t>.</a:t>
            </a:r>
            <a:r>
              <a:rPr sz="1500" kern="0" spc="0" dirty="0">
                <a:solidFill>
                  <a:srgbClr val="2E7D5E">
                    <a:alpha val="100000"/>
                  </a:srgbClr>
                </a:solidFill>
                <a:latin typeface="Arial" panose="020B0604020202020204"/>
                <a:ea typeface="Arial" panose="020B0604020202020204"/>
                <a:cs typeface="Arial" panose="020B0604020202020204"/>
              </a:rPr>
              <a:t>employed</a:t>
            </a:r>
            <a:r>
              <a:rPr sz="1500" kern="0" spc="1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0" dirty="0">
                <a:solidFill>
                  <a:srgbClr val="2E7D5E">
                    <a:alpha val="100000"/>
                  </a:srgbClr>
                </a:solidFill>
                <a:latin typeface="Arial" panose="020B0604020202020204"/>
                <a:ea typeface="Arial" panose="020B0604020202020204"/>
                <a:cs typeface="Arial" panose="020B0604020202020204"/>
              </a:rPr>
              <a:t>euribor</a:t>
            </a:r>
            <a:r>
              <a:rPr sz="1500" kern="0" spc="120" dirty="0">
                <a:solidFill>
                  <a:srgbClr val="2E7D5E">
                    <a:alpha val="100000"/>
                  </a:srgbClr>
                </a:solidFill>
                <a:latin typeface="Arial" panose="020B0604020202020204"/>
                <a:ea typeface="Arial" panose="020B0604020202020204"/>
                <a:cs typeface="Arial" panose="020B0604020202020204"/>
              </a:rPr>
              <a:t>3m</a:t>
            </a:r>
            <a:r>
              <a:rPr sz="1500" kern="0" spc="120" dirty="0">
                <a:solidFill>
                  <a:srgbClr val="3E7D65">
                    <a:alpha val="100000"/>
                  </a:srgbClr>
                </a:solidFill>
                <a:latin typeface="微软雅黑" panose="020B0503020204020204" charset="-122"/>
                <a:ea typeface="微软雅黑" panose="020B0503020204020204" charset="-122"/>
                <a:cs typeface="微软雅黑" panose="020B0503020204020204" charset="-122"/>
              </a:rPr>
              <a:t>等宏观经济指标的重要性提</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示</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，银行在制定营销策略时需考虑宏观经济环境</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的变化</a:t>
            </a:r>
            <a:endParaRPr sz="1500" dirty="0">
              <a:latin typeface="微软雅黑" panose="020B0503020204020204" charset="-122"/>
              <a:ea typeface="微软雅黑" panose="020B0503020204020204" charset="-122"/>
              <a:cs typeface="微软雅黑" panose="020B0503020204020204" charset="-122"/>
            </a:endParaRPr>
          </a:p>
        </p:txBody>
      </p:sp>
      <p:pic>
        <p:nvPicPr>
          <p:cNvPr id="44" name="picture 1192"/>
          <p:cNvPicPr>
            <a:picLocks noChangeAspect="1"/>
          </p:cNvPicPr>
          <p:nvPr/>
        </p:nvPicPr>
        <p:blipFill>
          <a:blip r:embed="rId8"/>
          <a:stretch>
            <a:fillRect/>
          </a:stretch>
        </p:blipFill>
        <p:spPr>
          <a:xfrm rot="21600000">
            <a:off x="930479" y="4065651"/>
            <a:ext cx="253593" cy="307847"/>
          </a:xfrm>
          <a:prstGeom prst="rect">
            <a:avLst/>
          </a:prstGeom>
        </p:spPr>
      </p:pic>
      <p:sp>
        <p:nvSpPr>
          <p:cNvPr id="45" name="textbox 1194"/>
          <p:cNvSpPr/>
          <p:nvPr/>
        </p:nvSpPr>
        <p:spPr>
          <a:xfrm>
            <a:off x="904875" y="5524500"/>
            <a:ext cx="4838700" cy="504825"/>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61925" algn="l" rtl="0" eaLnBrk="0">
              <a:lnSpc>
                <a:spcPts val="1815"/>
              </a:lnSpc>
              <a:spcBef>
                <a:spcPts val="5"/>
              </a:spcBef>
              <a:tabLst>
                <a:tab pos="351790" algn="l"/>
              </a:tabLst>
            </a:pP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10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在不同经济周期调整营销</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重点和产品策略</a:t>
            </a:r>
            <a:endParaRPr sz="1500" dirty="0">
              <a:latin typeface="微软雅黑" panose="020B0503020204020204" charset="-122"/>
              <a:ea typeface="微软雅黑" panose="020B0503020204020204" charset="-122"/>
              <a:cs typeface="微软雅黑" panose="020B0503020204020204" charset="-122"/>
            </a:endParaRPr>
          </a:p>
        </p:txBody>
      </p:sp>
      <p:pic>
        <p:nvPicPr>
          <p:cNvPr id="46" name="picture 1196"/>
          <p:cNvPicPr>
            <a:picLocks noChangeAspect="1"/>
          </p:cNvPicPr>
          <p:nvPr/>
        </p:nvPicPr>
        <p:blipFill>
          <a:blip r:embed="rId9"/>
          <a:stretch>
            <a:fillRect/>
          </a:stretch>
        </p:blipFill>
        <p:spPr>
          <a:xfrm rot="21600000">
            <a:off x="1066953" y="5666232"/>
            <a:ext cx="190195" cy="230885"/>
          </a:xfrm>
          <a:prstGeom prst="rect">
            <a:avLst/>
          </a:prstGeom>
        </p:spPr>
      </p:pic>
      <p:sp>
        <p:nvSpPr>
          <p:cNvPr id="47" name="textbox 1198"/>
          <p:cNvSpPr/>
          <p:nvPr/>
        </p:nvSpPr>
        <p:spPr>
          <a:xfrm>
            <a:off x="6457950" y="2828925"/>
            <a:ext cx="4829175" cy="504825"/>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66370" algn="l" rtl="0" eaLnBrk="0">
              <a:lnSpc>
                <a:spcPts val="1820"/>
              </a:lnSpc>
              <a:spcBef>
                <a:spcPts val="5"/>
              </a:spcBef>
              <a:tabLst>
                <a:tab pos="337820" algn="l"/>
              </a:tabLst>
            </a:pP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14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分析过往成功与失败的案例</a:t>
            </a:r>
            <a:r>
              <a:rPr sz="1500" kern="0" spc="-24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，优化营</a:t>
            </a:r>
            <a:r>
              <a:rPr sz="15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销话术和策略</a:t>
            </a:r>
            <a:endParaRPr sz="1500" dirty="0">
              <a:latin typeface="微软雅黑" panose="020B0503020204020204" charset="-122"/>
              <a:ea typeface="微软雅黑" panose="020B0503020204020204" charset="-122"/>
              <a:cs typeface="微软雅黑" panose="020B0503020204020204" charset="-122"/>
            </a:endParaRPr>
          </a:p>
        </p:txBody>
      </p:sp>
      <p:pic>
        <p:nvPicPr>
          <p:cNvPr id="48" name="picture 1200"/>
          <p:cNvPicPr>
            <a:picLocks noChangeAspect="1"/>
          </p:cNvPicPr>
          <p:nvPr/>
        </p:nvPicPr>
        <p:blipFill>
          <a:blip r:embed="rId10"/>
          <a:stretch>
            <a:fillRect/>
          </a:stretch>
        </p:blipFill>
        <p:spPr>
          <a:xfrm rot="21600000">
            <a:off x="6624638" y="2970656"/>
            <a:ext cx="171450" cy="230886"/>
          </a:xfrm>
          <a:prstGeom prst="rect">
            <a:avLst/>
          </a:prstGeom>
        </p:spPr>
      </p:pic>
      <p:sp>
        <p:nvSpPr>
          <p:cNvPr id="49" name="textbox 1202"/>
          <p:cNvSpPr/>
          <p:nvPr/>
        </p:nvSpPr>
        <p:spPr>
          <a:xfrm>
            <a:off x="6457950" y="5524500"/>
            <a:ext cx="4829175" cy="504825"/>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166370" algn="l" rtl="0" eaLnBrk="0">
              <a:lnSpc>
                <a:spcPts val="1815"/>
              </a:lnSpc>
              <a:spcBef>
                <a:spcPts val="5"/>
              </a:spcBef>
              <a:tabLst>
                <a:tab pos="337820" algn="l"/>
              </a:tabLst>
            </a:pP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13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5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针对不同客户群体制定差异</a:t>
            </a:r>
            <a:r>
              <a:rPr sz="15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化的营销策略</a:t>
            </a:r>
            <a:endParaRPr sz="1500" dirty="0">
              <a:latin typeface="微软雅黑" panose="020B0503020204020204" charset="-122"/>
              <a:ea typeface="微软雅黑" panose="020B0503020204020204" charset="-122"/>
              <a:cs typeface="微软雅黑" panose="020B0503020204020204" charset="-122"/>
            </a:endParaRPr>
          </a:p>
        </p:txBody>
      </p:sp>
      <p:pic>
        <p:nvPicPr>
          <p:cNvPr id="50" name="picture 1204"/>
          <p:cNvPicPr>
            <a:picLocks noChangeAspect="1"/>
          </p:cNvPicPr>
          <p:nvPr/>
        </p:nvPicPr>
        <p:blipFill>
          <a:blip r:embed="rId11"/>
          <a:stretch>
            <a:fillRect/>
          </a:stretch>
        </p:blipFill>
        <p:spPr>
          <a:xfrm rot="21600000">
            <a:off x="6624638" y="5666232"/>
            <a:ext cx="171450" cy="230885"/>
          </a:xfrm>
          <a:prstGeom prst="rect">
            <a:avLst/>
          </a:prstGeom>
        </p:spPr>
      </p:pic>
      <p:sp>
        <p:nvSpPr>
          <p:cNvPr id="51" name="textbox 1206"/>
          <p:cNvSpPr/>
          <p:nvPr/>
        </p:nvSpPr>
        <p:spPr>
          <a:xfrm>
            <a:off x="665099" y="471169"/>
            <a:ext cx="2300604" cy="444500"/>
          </a:xfrm>
          <a:prstGeom prst="rect">
            <a:avLst/>
          </a:prstGeom>
          <a:noFill/>
          <a:ln w="0" cap="flat">
            <a:noFill/>
            <a:prstDash val="solid"/>
            <a:miter lim="0"/>
          </a:ln>
        </p:spPr>
        <p:txBody>
          <a:bodyPr vert="horz" wrap="square" lIns="0" tIns="0" rIns="0" bIns="0"/>
          <a:lstStyle/>
          <a:p>
            <a:pPr algn="l" rtl="0" eaLnBrk="0">
              <a:lnSpc>
                <a:spcPct val="73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关键业务洞察</a:t>
            </a:r>
            <a:endParaRPr sz="3000" dirty="0">
              <a:latin typeface="微软雅黑" panose="020B0503020204020204" charset="-122"/>
              <a:ea typeface="微软雅黑" panose="020B0503020204020204" charset="-122"/>
              <a:cs typeface="微软雅黑" panose="020B0503020204020204" charset="-122"/>
            </a:endParaRPr>
          </a:p>
        </p:txBody>
      </p:sp>
      <p:sp>
        <p:nvSpPr>
          <p:cNvPr id="52" name="textbox 1208"/>
          <p:cNvSpPr/>
          <p:nvPr/>
        </p:nvSpPr>
        <p:spPr>
          <a:xfrm>
            <a:off x="1385760" y="2981959"/>
            <a:ext cx="1044923" cy="219584"/>
          </a:xfrm>
          <a:prstGeom prst="rect">
            <a:avLst/>
          </a:prstGeom>
          <a:noFill/>
          <a:ln w="0" cap="flat">
            <a:noFill/>
            <a:prstDash val="solid"/>
            <a:miter lim="0"/>
          </a:ln>
        </p:spPr>
        <p:txBody>
          <a:bodyPr vert="horz" wrap="square" lIns="0" tIns="0" rIns="0" bIns="0"/>
          <a:lstStyle/>
          <a:p>
            <a:pPr algn="l" rtl="0" eaLnBrk="0">
              <a:lnSpc>
                <a:spcPct val="84000"/>
              </a:lnSpc>
            </a:pPr>
            <a:endParaRPr sz="100" dirty="0">
              <a:latin typeface="Arial" panose="020B0604020202020204"/>
              <a:ea typeface="Arial" panose="020B0604020202020204"/>
              <a:cs typeface="Arial" panose="020B0604020202020204"/>
            </a:endParaRPr>
          </a:p>
          <a:p>
            <a:pPr marL="12700" algn="l" rtl="0" eaLnBrk="0">
              <a:lnSpc>
                <a:spcPct val="92000"/>
              </a:lnSpc>
            </a:pPr>
            <a:r>
              <a:rPr lang="zh-CN" altLang="en-US" sz="2300" kern="0" spc="-10" baseline="15000" dirty="0">
                <a:solidFill>
                  <a:srgbClr val="154734">
                    <a:alpha val="100000"/>
                  </a:srgbClr>
                </a:solidFill>
                <a:latin typeface="微软雅黑" panose="020B0503020204020204" charset="-122"/>
                <a:ea typeface="微软雅黑" panose="020B0503020204020204" charset="-122"/>
              </a:rPr>
              <a:t>深</a:t>
            </a:r>
            <a:r>
              <a:rPr sz="2300" kern="0" spc="-10" baseline="15000" dirty="0" err="1">
                <a:solidFill>
                  <a:srgbClr val="154734">
                    <a:alpha val="100000"/>
                  </a:srgbClr>
                </a:solidFill>
                <a:latin typeface="微软雅黑" panose="020B0503020204020204" charset="-122"/>
                <a:ea typeface="微软雅黑" panose="020B0503020204020204" charset="-122"/>
              </a:rPr>
              <a:t>入的交流</a:t>
            </a:r>
            <a:endParaRPr sz="2300" kern="0" spc="-10" baseline="15000" dirty="0">
              <a:solidFill>
                <a:srgbClr val="154734">
                  <a:alpha val="100000"/>
                </a:srgbClr>
              </a:solidFill>
              <a:latin typeface="微软雅黑" panose="020B0503020204020204" charset="-122"/>
              <a:ea typeface="微软雅黑" panose="020B0503020204020204" charset="-122"/>
            </a:endParaRPr>
          </a:p>
        </p:txBody>
      </p:sp>
      <p:pic>
        <p:nvPicPr>
          <p:cNvPr id="53" name="picture 1210"/>
          <p:cNvPicPr>
            <a:picLocks noChangeAspect="1"/>
          </p:cNvPicPr>
          <p:nvPr/>
        </p:nvPicPr>
        <p:blipFill>
          <a:blip r:embed="rId12"/>
          <a:stretch>
            <a:fillRect/>
          </a:stretch>
        </p:blipFill>
        <p:spPr>
          <a:xfrm rot="21600000">
            <a:off x="666750" y="990600"/>
            <a:ext cx="762000" cy="38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2"/>
          <p:cNvPicPr>
            <a:picLocks noChangeAspect="1"/>
          </p:cNvPicPr>
          <p:nvPr/>
        </p:nvPicPr>
        <p:blipFill>
          <a:blip r:embed="rId1"/>
          <a:stretch>
            <a:fillRect/>
          </a:stretch>
        </p:blipFill>
        <p:spPr>
          <a:xfrm rot="21600000">
            <a:off x="0" y="0"/>
            <a:ext cx="12192000" cy="6858000"/>
          </a:xfrm>
          <a:prstGeom prst="rect">
            <a:avLst/>
          </a:prstGeom>
        </p:spPr>
      </p:pic>
      <p:pic>
        <p:nvPicPr>
          <p:cNvPr id="5" name="picture 74"/>
          <p:cNvPicPr>
            <a:picLocks noChangeAspect="1"/>
          </p:cNvPicPr>
          <p:nvPr/>
        </p:nvPicPr>
        <p:blipFill>
          <a:blip r:embed="rId2"/>
          <a:stretch>
            <a:fillRect/>
          </a:stretch>
        </p:blipFill>
        <p:spPr>
          <a:xfrm rot="21600000">
            <a:off x="661389" y="2235459"/>
            <a:ext cx="10869222" cy="3320221"/>
          </a:xfrm>
          <a:prstGeom prst="rect">
            <a:avLst/>
          </a:prstGeom>
        </p:spPr>
      </p:pic>
      <p:sp>
        <p:nvSpPr>
          <p:cNvPr id="6" name="textbox 76"/>
          <p:cNvSpPr/>
          <p:nvPr/>
        </p:nvSpPr>
        <p:spPr>
          <a:xfrm>
            <a:off x="6489904" y="4262501"/>
            <a:ext cx="4733925" cy="92201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425"/>
              </a:lnSpc>
              <a:tabLst>
                <a:tab pos="266065" algn="l"/>
              </a:tabLst>
            </a:pP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22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500" kern="0" spc="10" baseline="11000" dirty="0">
                <a:solidFill>
                  <a:srgbClr val="154734">
                    <a:alpha val="100000"/>
                  </a:srgbClr>
                </a:solidFill>
                <a:latin typeface="微软雅黑" panose="020B0503020204020204" charset="-122"/>
                <a:ea typeface="微软雅黑" panose="020B0503020204020204" charset="-122"/>
                <a:cs typeface="微软雅黑" panose="020B0503020204020204" charset="-122"/>
              </a:rPr>
              <a:t>市场环境变化</a:t>
            </a:r>
            <a:endParaRPr sz="2500" baseline="11000" dirty="0">
              <a:latin typeface="微软雅黑" panose="020B0503020204020204" charset="-122"/>
              <a:ea typeface="微软雅黑" panose="020B0503020204020204" charset="-122"/>
              <a:cs typeface="微软雅黑" panose="020B0503020204020204" charset="-122"/>
            </a:endParaRPr>
          </a:p>
          <a:p>
            <a:pPr algn="l" rtl="0" eaLnBrk="0">
              <a:lnSpc>
                <a:spcPct val="111000"/>
              </a:lnSpc>
            </a:pPr>
            <a:endParaRPr sz="500" dirty="0">
              <a:latin typeface="Arial" panose="020B0604020202020204"/>
              <a:ea typeface="Arial" panose="020B0604020202020204"/>
              <a:cs typeface="Arial" panose="020B0604020202020204"/>
            </a:endParaRPr>
          </a:p>
          <a:p>
            <a:pPr marL="441325" indent="-2540" algn="l" rtl="0" eaLnBrk="0">
              <a:lnSpc>
                <a:spcPct val="127000"/>
              </a:lnSpc>
              <a:spcBef>
                <a:spcPts val="5"/>
              </a:spcBef>
            </a:pP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全球竞争加剧、金融监管趋严</a:t>
            </a:r>
            <a:r>
              <a:rPr sz="1300" kern="0" spc="-19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，银行需</a:t>
            </a:r>
            <a:r>
              <a:rPr sz="1300" kern="0" spc="40" dirty="0">
                <a:solidFill>
                  <a:srgbClr val="2E7D5E">
                    <a:alpha val="100000"/>
                  </a:srgbClr>
                </a:solidFill>
                <a:latin typeface="微软雅黑" panose="020B0503020204020204" charset="-122"/>
                <a:ea typeface="微软雅黑" panose="020B0503020204020204" charset="-122"/>
                <a:cs typeface="微软雅黑" panose="020B0503020204020204" charset="-122"/>
              </a:rPr>
              <a:t>优化营销策略</a:t>
            </a: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以实</a:t>
            </a:r>
            <a:r>
              <a:rPr sz="13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现降本增效</a:t>
            </a:r>
            <a:endParaRPr sz="1300" dirty="0">
              <a:latin typeface="微软雅黑" panose="020B0503020204020204" charset="-122"/>
              <a:ea typeface="微软雅黑" panose="020B0503020204020204" charset="-122"/>
              <a:cs typeface="微软雅黑" panose="020B0503020204020204" charset="-122"/>
            </a:endParaRPr>
          </a:p>
        </p:txBody>
      </p:sp>
      <p:pic>
        <p:nvPicPr>
          <p:cNvPr id="7" name="picture 78"/>
          <p:cNvPicPr>
            <a:picLocks noChangeAspect="1"/>
          </p:cNvPicPr>
          <p:nvPr/>
        </p:nvPicPr>
        <p:blipFill>
          <a:blip r:embed="rId3"/>
          <a:stretch>
            <a:fillRect/>
          </a:stretch>
        </p:blipFill>
        <p:spPr>
          <a:xfrm rot="21600000">
            <a:off x="6502604" y="4275201"/>
            <a:ext cx="253593" cy="307847"/>
          </a:xfrm>
          <a:prstGeom prst="rect">
            <a:avLst/>
          </a:prstGeom>
        </p:spPr>
      </p:pic>
      <p:sp>
        <p:nvSpPr>
          <p:cNvPr id="8" name="textbox 80"/>
          <p:cNvSpPr/>
          <p:nvPr/>
        </p:nvSpPr>
        <p:spPr>
          <a:xfrm>
            <a:off x="917779" y="2452751"/>
            <a:ext cx="4733925" cy="92138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425"/>
              </a:lnSpc>
              <a:tabLst>
                <a:tab pos="253365" algn="l"/>
              </a:tabLst>
            </a:pP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银行营销核心目标</a:t>
            </a:r>
            <a:endParaRPr sz="1600" dirty="0">
              <a:latin typeface="微软雅黑" panose="020B0503020204020204" charset="-122"/>
              <a:ea typeface="微软雅黑" panose="020B0503020204020204" charset="-122"/>
              <a:cs typeface="微软雅黑" panose="020B0503020204020204" charset="-122"/>
            </a:endParaRPr>
          </a:p>
          <a:p>
            <a:pPr algn="l" rtl="0" eaLnBrk="0">
              <a:lnSpc>
                <a:spcPct val="111000"/>
              </a:lnSpc>
            </a:pPr>
            <a:endParaRPr sz="500" dirty="0">
              <a:latin typeface="Arial" panose="020B0604020202020204"/>
              <a:ea typeface="Arial" panose="020B0604020202020204"/>
              <a:cs typeface="Arial" panose="020B0604020202020204"/>
            </a:endParaRPr>
          </a:p>
          <a:p>
            <a:pPr marL="438785" indent="635" algn="l" rtl="0" eaLnBrk="0">
              <a:lnSpc>
                <a:spcPct val="127000"/>
              </a:lnSpc>
              <a:spcBef>
                <a:spcPts val="0"/>
              </a:spcBef>
            </a:pP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推广金融产品</a:t>
            </a:r>
            <a:r>
              <a:rPr sz="1300" kern="0" spc="-1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，如</a:t>
            </a:r>
            <a:r>
              <a:rPr sz="1300" kern="0" spc="30" dirty="0">
                <a:solidFill>
                  <a:srgbClr val="2E7D5E">
                    <a:alpha val="100000"/>
                  </a:srgbClr>
                </a:solidFill>
                <a:latin typeface="微软雅黑" panose="020B0503020204020204" charset="-122"/>
                <a:ea typeface="微软雅黑" panose="020B0503020204020204" charset="-122"/>
                <a:cs typeface="微软雅黑" panose="020B0503020204020204" charset="-122"/>
              </a:rPr>
              <a:t>定期存款</a:t>
            </a:r>
            <a:r>
              <a:rPr sz="1300" kern="0" spc="-21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，衡量营销活动成功与否的关</a:t>
            </a:r>
            <a:r>
              <a:rPr sz="13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键指标是</a:t>
            </a:r>
            <a:r>
              <a:rPr sz="1300" b="1"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客户订阅率</a:t>
            </a:r>
            <a:endParaRPr sz="1300" b="1" dirty="0">
              <a:latin typeface="微软雅黑" panose="020B0503020204020204" charset="-122"/>
              <a:ea typeface="微软雅黑" panose="020B0503020204020204" charset="-122"/>
              <a:cs typeface="微软雅黑" panose="020B0503020204020204" charset="-122"/>
            </a:endParaRPr>
          </a:p>
        </p:txBody>
      </p:sp>
      <p:pic>
        <p:nvPicPr>
          <p:cNvPr id="9" name="picture 82"/>
          <p:cNvPicPr>
            <a:picLocks noChangeAspect="1"/>
          </p:cNvPicPr>
          <p:nvPr/>
        </p:nvPicPr>
        <p:blipFill>
          <a:blip r:embed="rId4"/>
          <a:stretch>
            <a:fillRect/>
          </a:stretch>
        </p:blipFill>
        <p:spPr>
          <a:xfrm rot="21600000">
            <a:off x="930479" y="2465451"/>
            <a:ext cx="241096" cy="307847"/>
          </a:xfrm>
          <a:prstGeom prst="rect">
            <a:avLst/>
          </a:prstGeom>
        </p:spPr>
      </p:pic>
      <p:sp>
        <p:nvSpPr>
          <p:cNvPr id="10" name="textbox 84"/>
          <p:cNvSpPr/>
          <p:nvPr/>
        </p:nvSpPr>
        <p:spPr>
          <a:xfrm>
            <a:off x="6489904" y="2452751"/>
            <a:ext cx="4657725" cy="92138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425"/>
              </a:lnSpc>
              <a:tabLst>
                <a:tab pos="266065" algn="l"/>
              </a:tabLst>
            </a:pP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19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500" kern="0" spc="20" baseline="11000" dirty="0">
                <a:solidFill>
                  <a:srgbClr val="154734">
                    <a:alpha val="100000"/>
                  </a:srgbClr>
                </a:solidFill>
                <a:latin typeface="微软雅黑" panose="020B0503020204020204" charset="-122"/>
                <a:ea typeface="微软雅黑" panose="020B0503020204020204" charset="-122"/>
                <a:cs typeface="微软雅黑" panose="020B0503020204020204" charset="-122"/>
              </a:rPr>
              <a:t>传统营销挑战</a:t>
            </a:r>
            <a:endParaRPr sz="2500" baseline="11000" dirty="0">
              <a:latin typeface="微软雅黑" panose="020B0503020204020204" charset="-122"/>
              <a:ea typeface="微软雅黑" panose="020B0503020204020204" charset="-122"/>
              <a:cs typeface="微软雅黑" panose="020B0503020204020204" charset="-122"/>
            </a:endParaRPr>
          </a:p>
          <a:p>
            <a:pPr algn="l" rtl="0" eaLnBrk="0">
              <a:lnSpc>
                <a:spcPct val="111000"/>
              </a:lnSpc>
            </a:pPr>
            <a:endParaRPr sz="500" dirty="0">
              <a:latin typeface="Arial" panose="020B0604020202020204"/>
              <a:ea typeface="Arial" panose="020B0604020202020204"/>
              <a:cs typeface="Arial" panose="020B0604020202020204"/>
            </a:endParaRPr>
          </a:p>
          <a:p>
            <a:pPr marL="440690" indent="635" algn="l" rtl="0" eaLnBrk="0">
              <a:lnSpc>
                <a:spcPct val="127000"/>
              </a:lnSpc>
              <a:spcBef>
                <a:spcPts val="0"/>
              </a:spcBef>
            </a:pP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大规模广告响应率通常</a:t>
            </a:r>
            <a:r>
              <a:rPr sz="1300" kern="0" spc="40" dirty="0">
                <a:solidFill>
                  <a:srgbClr val="2E7D5E">
                    <a:alpha val="100000"/>
                  </a:srgbClr>
                </a:solidFill>
                <a:latin typeface="微软雅黑" panose="020B0503020204020204" charset="-122"/>
                <a:ea typeface="微软雅黑" panose="020B0503020204020204" charset="-122"/>
                <a:cs typeface="微软雅黑" panose="020B0503020204020204" charset="-122"/>
              </a:rPr>
              <a:t>低于</a:t>
            </a:r>
            <a:r>
              <a:rPr sz="1300" kern="0" spc="40" dirty="0">
                <a:solidFill>
                  <a:srgbClr val="2E7D5E">
                    <a:alpha val="100000"/>
                  </a:srgbClr>
                </a:solidFill>
                <a:latin typeface="Arial" panose="020B0604020202020204"/>
                <a:ea typeface="Arial" panose="020B0604020202020204"/>
                <a:cs typeface="Arial" panose="020B0604020202020204"/>
              </a:rPr>
              <a:t>1%</a:t>
            </a:r>
            <a:r>
              <a:rPr sz="1300" kern="0" spc="-180" dirty="0">
                <a:solidFill>
                  <a:srgbClr val="2E7D5E">
                    <a:alpha val="100000"/>
                  </a:srgbClr>
                </a:solidFill>
                <a:latin typeface="Arial" panose="020B0604020202020204"/>
                <a:ea typeface="Arial" panose="020B0604020202020204"/>
                <a:cs typeface="Arial" panose="020B0604020202020204"/>
              </a:rPr>
              <a:t> </a:t>
            </a: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，成本高</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昂</a:t>
            </a:r>
            <a:r>
              <a:rPr sz="1300" kern="0" spc="-2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，且可能引发</a:t>
            </a:r>
            <a:r>
              <a:rPr sz="13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客户负面情绪</a:t>
            </a:r>
            <a:endParaRPr sz="1300" dirty="0">
              <a:latin typeface="微软雅黑" panose="020B0503020204020204" charset="-122"/>
              <a:ea typeface="微软雅黑" panose="020B0503020204020204" charset="-122"/>
              <a:cs typeface="微软雅黑" panose="020B0503020204020204" charset="-122"/>
            </a:endParaRPr>
          </a:p>
        </p:txBody>
      </p:sp>
      <p:pic>
        <p:nvPicPr>
          <p:cNvPr id="11" name="picture 86"/>
          <p:cNvPicPr>
            <a:picLocks noChangeAspect="1"/>
          </p:cNvPicPr>
          <p:nvPr/>
        </p:nvPicPr>
        <p:blipFill>
          <a:blip r:embed="rId5"/>
          <a:stretch>
            <a:fillRect/>
          </a:stretch>
        </p:blipFill>
        <p:spPr>
          <a:xfrm rot="21600000">
            <a:off x="6502604" y="2465451"/>
            <a:ext cx="253593" cy="307847"/>
          </a:xfrm>
          <a:prstGeom prst="rect">
            <a:avLst/>
          </a:prstGeom>
        </p:spPr>
      </p:pic>
      <p:pic>
        <p:nvPicPr>
          <p:cNvPr id="12" name="picture 88"/>
          <p:cNvPicPr>
            <a:picLocks noChangeAspect="1"/>
          </p:cNvPicPr>
          <p:nvPr/>
        </p:nvPicPr>
        <p:blipFill>
          <a:blip r:embed="rId6"/>
          <a:stretch>
            <a:fillRect/>
          </a:stretch>
        </p:blipFill>
        <p:spPr>
          <a:xfrm rot="21600000">
            <a:off x="9810750" y="381000"/>
            <a:ext cx="1714500" cy="1714500"/>
          </a:xfrm>
          <a:prstGeom prst="rect">
            <a:avLst/>
          </a:prstGeom>
        </p:spPr>
      </p:pic>
      <p:sp>
        <p:nvSpPr>
          <p:cNvPr id="13" name="textbox 90"/>
          <p:cNvSpPr/>
          <p:nvPr/>
        </p:nvSpPr>
        <p:spPr>
          <a:xfrm>
            <a:off x="1371600" y="4327270"/>
            <a:ext cx="4261009" cy="857250"/>
          </a:xfrm>
          <a:prstGeom prst="rect">
            <a:avLst/>
          </a:prstGeom>
          <a:noFill/>
          <a:ln w="0" cap="flat">
            <a:noFill/>
            <a:prstDash val="solid"/>
            <a:miter lim="0"/>
          </a:ln>
        </p:spPr>
        <p:txBody>
          <a:bodyPr vert="horz" wrap="square" lIns="0" tIns="0" rIns="0" bIns="0"/>
          <a:lstStyle/>
          <a:p>
            <a:pPr algn="l" rtl="0" eaLnBrk="0">
              <a:lnSpc>
                <a:spcPct val="77000"/>
              </a:lnSpc>
            </a:pPr>
            <a:endParaRPr sz="100" dirty="0">
              <a:latin typeface="Arial" panose="020B0604020202020204"/>
              <a:ea typeface="Arial" panose="020B0604020202020204"/>
              <a:cs typeface="Arial" panose="020B0604020202020204"/>
            </a:endParaRPr>
          </a:p>
          <a:p>
            <a:pPr marL="12700" algn="l" rtl="0" eaLnBrk="0">
              <a:lnSpc>
                <a:spcPct val="95000"/>
              </a:lnSpc>
            </a:pPr>
            <a:r>
              <a:rPr sz="16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定向营销优势</a:t>
            </a:r>
            <a:endParaRPr sz="1600" dirty="0">
              <a:latin typeface="微软雅黑" panose="020B0503020204020204" charset="-122"/>
              <a:ea typeface="微软雅黑" panose="020B0503020204020204" charset="-122"/>
              <a:cs typeface="微软雅黑" panose="020B0503020204020204" charset="-122"/>
            </a:endParaRPr>
          </a:p>
          <a:p>
            <a:pPr algn="l" rtl="0" eaLnBrk="0">
              <a:lnSpc>
                <a:spcPct val="106000"/>
              </a:lnSpc>
            </a:pPr>
            <a:endParaRPr sz="600" dirty="0">
              <a:latin typeface="Arial" panose="020B0604020202020204"/>
              <a:ea typeface="Arial" panose="020B0604020202020204"/>
              <a:cs typeface="Arial" panose="020B0604020202020204"/>
            </a:endParaRPr>
          </a:p>
          <a:p>
            <a:pPr marL="12700" algn="l" rtl="0" eaLnBrk="0">
              <a:lnSpc>
                <a:spcPct val="127000"/>
              </a:lnSpc>
              <a:spcBef>
                <a:spcPts val="5"/>
              </a:spcBef>
            </a:pP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聚焦于特定客户群体</a:t>
            </a:r>
            <a:r>
              <a:rPr sz="1300" kern="0" spc="-1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300" kern="0" spc="30" dirty="0" err="1">
                <a:solidFill>
                  <a:srgbClr val="2E7D5E">
                    <a:alpha val="100000"/>
                  </a:srgbClr>
                </a:solidFill>
                <a:latin typeface="微软雅黑" panose="020B0503020204020204" charset="-122"/>
                <a:ea typeface="微软雅黑" panose="020B0503020204020204" charset="-122"/>
                <a:cs typeface="微软雅黑" panose="020B0503020204020204" charset="-122"/>
              </a:rPr>
              <a:t>显著提升</a:t>
            </a:r>
            <a:r>
              <a:rPr sz="13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营销</a:t>
            </a:r>
            <a:r>
              <a:rPr sz="13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效率和投资回报率</a:t>
            </a:r>
            <a:endParaRPr sz="1300" dirty="0">
              <a:latin typeface="微软雅黑" panose="020B0503020204020204" charset="-122"/>
              <a:ea typeface="微软雅黑" panose="020B0503020204020204" charset="-122"/>
              <a:cs typeface="微软雅黑" panose="020B0503020204020204" charset="-122"/>
            </a:endParaRPr>
          </a:p>
        </p:txBody>
      </p:sp>
      <p:sp>
        <p:nvSpPr>
          <p:cNvPr id="14" name="textbox 92"/>
          <p:cNvSpPr/>
          <p:nvPr/>
        </p:nvSpPr>
        <p:spPr>
          <a:xfrm>
            <a:off x="668528" y="566420"/>
            <a:ext cx="3440429" cy="4584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u="sng" kern="0" spc="-2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一、</a:t>
            </a:r>
            <a:r>
              <a:rPr sz="30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研究背景与动机</a:t>
            </a:r>
            <a:endParaRPr sz="3000" dirty="0">
              <a:latin typeface="微软雅黑" panose="020B0503020204020204" charset="-122"/>
              <a:ea typeface="微软雅黑" panose="020B0503020204020204" charset="-122"/>
              <a:cs typeface="微软雅黑" panose="020B0503020204020204" charset="-122"/>
            </a:endParaRPr>
          </a:p>
        </p:txBody>
      </p:sp>
      <p:pic>
        <p:nvPicPr>
          <p:cNvPr id="16" name="图形 15" descr="目标受众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3472" y="4275201"/>
            <a:ext cx="355107" cy="35510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14"/>
          <p:cNvPicPr>
            <a:picLocks noChangeAspect="1"/>
          </p:cNvPicPr>
          <p:nvPr/>
        </p:nvPicPr>
        <p:blipFill>
          <a:blip r:embed="rId1"/>
          <a:stretch>
            <a:fillRect/>
          </a:stretch>
        </p:blipFill>
        <p:spPr>
          <a:xfrm rot="21600000">
            <a:off x="0" y="0"/>
            <a:ext cx="12192000" cy="6858000"/>
          </a:xfrm>
          <a:prstGeom prst="rect">
            <a:avLst/>
          </a:prstGeom>
        </p:spPr>
      </p:pic>
      <p:pic>
        <p:nvPicPr>
          <p:cNvPr id="4" name="picture 1216"/>
          <p:cNvPicPr>
            <a:picLocks noChangeAspect="1"/>
          </p:cNvPicPr>
          <p:nvPr/>
        </p:nvPicPr>
        <p:blipFill>
          <a:blip r:embed="rId2"/>
          <a:stretch>
            <a:fillRect/>
          </a:stretch>
        </p:blipFill>
        <p:spPr>
          <a:xfrm rot="21600000">
            <a:off x="669215" y="393667"/>
            <a:ext cx="10853571" cy="6080393"/>
          </a:xfrm>
          <a:prstGeom prst="rect">
            <a:avLst/>
          </a:prstGeom>
        </p:spPr>
      </p:pic>
      <p:sp>
        <p:nvSpPr>
          <p:cNvPr id="5" name="textbox 1218"/>
          <p:cNvSpPr/>
          <p:nvPr/>
        </p:nvSpPr>
        <p:spPr>
          <a:xfrm>
            <a:off x="662813" y="471169"/>
            <a:ext cx="5031104" cy="483235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u="sng" kern="0" spc="-10" dirty="0" err="1">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八、</a:t>
            </a:r>
            <a:r>
              <a:rPr sz="3000" kern="0" spc="-1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结论</a:t>
            </a:r>
            <a:endParaRPr sz="3000" dirty="0">
              <a:latin typeface="微软雅黑" panose="020B0503020204020204" charset="-122"/>
              <a:ea typeface="微软雅黑" panose="020B0503020204020204" charset="-122"/>
              <a:cs typeface="微软雅黑" panose="020B0503020204020204" charset="-122"/>
            </a:endParaRPr>
          </a:p>
          <a:p>
            <a:pPr algn="l" rtl="0" eaLnBrk="0">
              <a:lnSpc>
                <a:spcPct val="133000"/>
              </a:lnSpc>
            </a:pPr>
            <a:endParaRPr sz="1000" dirty="0">
              <a:latin typeface="Arial" panose="020B0604020202020204"/>
              <a:ea typeface="Arial" panose="020B0604020202020204"/>
              <a:cs typeface="Arial" panose="020B0604020202020204"/>
            </a:endParaRPr>
          </a:p>
          <a:p>
            <a:pPr algn="l" rtl="0" eaLnBrk="0">
              <a:lnSpc>
                <a:spcPct val="134000"/>
              </a:lnSpc>
            </a:pPr>
            <a:endParaRPr sz="1000" dirty="0">
              <a:latin typeface="Arial" panose="020B0604020202020204"/>
              <a:ea typeface="Arial" panose="020B0604020202020204"/>
              <a:cs typeface="Arial" panose="020B0604020202020204"/>
            </a:endParaRPr>
          </a:p>
          <a:p>
            <a:pPr marL="280035" algn="l" rtl="0" eaLnBrk="0">
              <a:lnSpc>
                <a:spcPts val="2425"/>
              </a:lnSpc>
              <a:spcBef>
                <a:spcPts val="540"/>
              </a:spcBef>
              <a:tabLst>
                <a:tab pos="508000" algn="l"/>
              </a:tabLst>
            </a:pPr>
            <a:r>
              <a:rPr sz="17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700" kern="0" spc="23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2700" kern="0" spc="30" baseline="8000" dirty="0">
                <a:solidFill>
                  <a:srgbClr val="154734">
                    <a:alpha val="100000"/>
                  </a:srgbClr>
                </a:solidFill>
                <a:latin typeface="微软雅黑" panose="020B0503020204020204" charset="-122"/>
                <a:ea typeface="微软雅黑" panose="020B0503020204020204" charset="-122"/>
                <a:cs typeface="微软雅黑" panose="020B0503020204020204" charset="-122"/>
              </a:rPr>
              <a:t>研究结论</a:t>
            </a:r>
            <a:endParaRPr sz="2700" baseline="8000" dirty="0">
              <a:latin typeface="微软雅黑" panose="020B0503020204020204" charset="-122"/>
              <a:ea typeface="微软雅黑" panose="020B0503020204020204" charset="-122"/>
              <a:cs typeface="微软雅黑" panose="020B0503020204020204" charset="-122"/>
            </a:endParaRPr>
          </a:p>
          <a:p>
            <a:pPr marL="621030" indent="-360045" algn="l" rtl="0" eaLnBrk="0">
              <a:lnSpc>
                <a:spcPct val="120000"/>
              </a:lnSpc>
              <a:spcBef>
                <a:spcPts val="1550"/>
              </a:spcBef>
              <a:tabLst>
                <a:tab pos="45085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系统应用数据预处理、</a:t>
            </a:r>
            <a:r>
              <a:rPr sz="1500" kern="0" spc="-3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多种树模型构建与超参数</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优</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化、多维度模型评估技术</a:t>
            </a:r>
            <a:endParaRPr sz="1500" dirty="0">
              <a:latin typeface="微软雅黑" panose="020B0503020204020204" charset="-122"/>
              <a:ea typeface="微软雅黑" panose="020B0503020204020204" charset="-122"/>
              <a:cs typeface="微软雅黑" panose="020B0503020204020204" charset="-122"/>
            </a:endParaRPr>
          </a:p>
          <a:p>
            <a:pPr marL="617855" indent="-356870" algn="l" rtl="0" eaLnBrk="0">
              <a:lnSpc>
                <a:spcPct val="120000"/>
              </a:lnSpc>
              <a:spcBef>
                <a:spcPts val="1305"/>
              </a:spcBef>
              <a:tabLst>
                <a:tab pos="450850" algn="l"/>
              </a:tabLst>
            </a:pPr>
            <a:r>
              <a:rPr sz="1500" kern="0" spc="0" dirty="0">
                <a:solidFill>
                  <a:srgbClr val="2E7D5E">
                    <a:alpha val="100000"/>
                  </a:srgbClr>
                </a:solidFill>
                <a:latin typeface="Arial" panose="020B0604020202020204"/>
                <a:ea typeface="Arial" panose="020B0604020202020204"/>
                <a:cs typeface="Arial" panose="020B0604020202020204"/>
              </a:rPr>
              <a:t>	</a:t>
            </a:r>
            <a:r>
              <a:rPr sz="1500" kern="0" spc="50" dirty="0">
                <a:solidFill>
                  <a:srgbClr val="2E7D5E">
                    <a:alpha val="100000"/>
                  </a:srgbClr>
                </a:solidFill>
                <a:latin typeface="Arial" panose="020B0604020202020204"/>
                <a:ea typeface="Arial" panose="020B0604020202020204"/>
                <a:cs typeface="Arial" panose="020B0604020202020204"/>
              </a:rPr>
              <a:t>   </a:t>
            </a:r>
            <a:r>
              <a:rPr sz="1500" kern="0" spc="0" dirty="0">
                <a:solidFill>
                  <a:srgbClr val="2E7D5E">
                    <a:alpha val="100000"/>
                  </a:srgbClr>
                </a:solidFill>
                <a:latin typeface="Arial" panose="020B0604020202020204"/>
                <a:ea typeface="Arial" panose="020B0604020202020204"/>
                <a:cs typeface="Arial" panose="020B0604020202020204"/>
              </a:rPr>
              <a:t>Random Fores</a:t>
            </a:r>
            <a:r>
              <a:rPr sz="1500" kern="0" spc="-10" dirty="0">
                <a:solidFill>
                  <a:srgbClr val="2E7D5E">
                    <a:alpha val="100000"/>
                  </a:srgbClr>
                </a:solidFill>
                <a:latin typeface="Arial" panose="020B0604020202020204"/>
                <a:ea typeface="Arial" panose="020B0604020202020204"/>
                <a:cs typeface="Arial" panose="020B0604020202020204"/>
              </a:rPr>
              <a:t>t</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在综合性能（</a:t>
            </a:r>
            <a:r>
              <a:rPr sz="1500" kern="0" spc="-10" dirty="0">
                <a:solidFill>
                  <a:srgbClr val="3E7D65">
                    <a:alpha val="100000"/>
                  </a:srgbClr>
                </a:solidFill>
                <a:latin typeface="Arial" panose="020B0604020202020204"/>
                <a:ea typeface="Arial" panose="020B0604020202020204"/>
                <a:cs typeface="Arial" panose="020B0604020202020204"/>
              </a:rPr>
              <a:t>AUC-ROC, F1-Score</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和营销效率上表现均衡且优异</a:t>
            </a:r>
            <a:endParaRPr sz="1500" dirty="0">
              <a:latin typeface="微软雅黑" panose="020B0503020204020204" charset="-122"/>
              <a:ea typeface="微软雅黑" panose="020B0503020204020204" charset="-122"/>
              <a:cs typeface="微软雅黑" panose="020B0503020204020204" charset="-122"/>
            </a:endParaRPr>
          </a:p>
          <a:p>
            <a:pPr marL="621665" indent="-342265" algn="l" rtl="0" eaLnBrk="0">
              <a:lnSpc>
                <a:spcPct val="120000"/>
              </a:lnSpc>
              <a:spcBef>
                <a:spcPts val="1310"/>
              </a:spcBef>
              <a:tabLst>
                <a:tab pos="431800" algn="l"/>
              </a:tabLst>
            </a:pPr>
            <a:r>
              <a:rPr sz="1500" kern="0" spc="0" dirty="0">
                <a:solidFill>
                  <a:srgbClr val="2E7D5E">
                    <a:alpha val="100000"/>
                  </a:srgbClr>
                </a:solidFill>
                <a:latin typeface="Arial" panose="020B0604020202020204"/>
                <a:ea typeface="Arial" panose="020B0604020202020204"/>
                <a:cs typeface="Arial" panose="020B0604020202020204"/>
              </a:rPr>
              <a:t>	</a:t>
            </a:r>
            <a:r>
              <a:rPr sz="1500" kern="0" spc="60" dirty="0">
                <a:solidFill>
                  <a:srgbClr val="2E7D5E">
                    <a:alpha val="100000"/>
                  </a:srgbClr>
                </a:solidFill>
                <a:latin typeface="Arial" panose="020B0604020202020204"/>
                <a:ea typeface="Arial" panose="020B0604020202020204"/>
                <a:cs typeface="Arial" panose="020B0604020202020204"/>
              </a:rPr>
              <a:t>   </a:t>
            </a:r>
            <a:r>
              <a:rPr sz="1500" kern="0" spc="0" dirty="0">
                <a:solidFill>
                  <a:srgbClr val="2E7D5E">
                    <a:alpha val="100000"/>
                  </a:srgbClr>
                </a:solidFill>
                <a:latin typeface="Arial" panose="020B0604020202020204"/>
                <a:ea typeface="Arial" panose="020B0604020202020204"/>
                <a:cs typeface="Arial" panose="020B0604020202020204"/>
              </a:rPr>
              <a:t>XGBoost</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在召回率和预期利润方面表现</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突出</a:t>
            </a:r>
            <a:r>
              <a:rPr sz="1500" kern="0" spc="-2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，更适合</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追求高覆盖率或高收益的场景</a:t>
            </a:r>
            <a:endParaRPr sz="1500" dirty="0">
              <a:latin typeface="微软雅黑" panose="020B0503020204020204" charset="-122"/>
              <a:ea typeface="微软雅黑" panose="020B0503020204020204" charset="-122"/>
              <a:cs typeface="微软雅黑" panose="020B0503020204020204" charset="-122"/>
            </a:endParaRPr>
          </a:p>
          <a:p>
            <a:pPr marL="619125" indent="-340360" algn="l" rtl="0" eaLnBrk="0">
              <a:lnSpc>
                <a:spcPct val="120000"/>
              </a:lnSpc>
              <a:spcBef>
                <a:spcPts val="1295"/>
              </a:spcBef>
              <a:tabLst>
                <a:tab pos="43180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模型解释揭示了</a:t>
            </a:r>
            <a:r>
              <a:rPr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通话时长</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0" dirty="0">
                <a:solidFill>
                  <a:srgbClr val="2E7D5E">
                    <a:alpha val="100000"/>
                  </a:srgbClr>
                </a:solidFill>
                <a:latin typeface="微软雅黑" panose="020B0503020204020204" charset="-122"/>
                <a:ea typeface="微软雅黑" panose="020B0503020204020204" charset="-122"/>
                <a:cs typeface="微软雅黑" panose="020B0503020204020204" charset="-122"/>
              </a:rPr>
              <a:t>上次营销结</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果</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年龄</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和宏</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观经济指标是影响客户订阅</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决策的关键因素</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9000"/>
              </a:lnSpc>
            </a:pPr>
            <a:endParaRPr sz="1000" dirty="0">
              <a:latin typeface="Arial" panose="020B0604020202020204"/>
              <a:ea typeface="Arial" panose="020B0604020202020204"/>
              <a:cs typeface="Arial" panose="020B0604020202020204"/>
            </a:endParaRPr>
          </a:p>
          <a:p>
            <a:pPr marL="619125" indent="-358140" algn="l" rtl="0" eaLnBrk="0">
              <a:lnSpc>
                <a:spcPct val="120000"/>
              </a:lnSpc>
              <a:tabLst>
                <a:tab pos="45085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为银行提供了一套可行的数据驱动客户筛选方案，有</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助于提升营销活动的效率和效益</a:t>
            </a:r>
            <a:endParaRPr sz="1500" dirty="0">
              <a:latin typeface="微软雅黑" panose="020B0503020204020204" charset="-122"/>
              <a:ea typeface="微软雅黑" panose="020B0503020204020204" charset="-122"/>
              <a:cs typeface="微软雅黑" panose="020B0503020204020204" charset="-122"/>
            </a:endParaRPr>
          </a:p>
        </p:txBody>
      </p:sp>
      <p:pic>
        <p:nvPicPr>
          <p:cNvPr id="6" name="picture 1220"/>
          <p:cNvPicPr>
            <a:picLocks noChangeAspect="1"/>
          </p:cNvPicPr>
          <p:nvPr/>
        </p:nvPicPr>
        <p:blipFill>
          <a:blip r:embed="rId3"/>
          <a:stretch>
            <a:fillRect/>
          </a:stretch>
        </p:blipFill>
        <p:spPr>
          <a:xfrm rot="21600000">
            <a:off x="924078" y="4742306"/>
            <a:ext cx="190195" cy="230885"/>
          </a:xfrm>
          <a:prstGeom prst="rect">
            <a:avLst/>
          </a:prstGeom>
        </p:spPr>
      </p:pic>
      <p:pic>
        <p:nvPicPr>
          <p:cNvPr id="7" name="picture 1222"/>
          <p:cNvPicPr>
            <a:picLocks noChangeAspect="1"/>
          </p:cNvPicPr>
          <p:nvPr/>
        </p:nvPicPr>
        <p:blipFill>
          <a:blip r:embed="rId4"/>
          <a:stretch>
            <a:fillRect/>
          </a:stretch>
        </p:blipFill>
        <p:spPr>
          <a:xfrm rot="21600000">
            <a:off x="941909" y="4027932"/>
            <a:ext cx="153619" cy="230885"/>
          </a:xfrm>
          <a:prstGeom prst="rect">
            <a:avLst/>
          </a:prstGeom>
        </p:spPr>
      </p:pic>
      <p:pic>
        <p:nvPicPr>
          <p:cNvPr id="8" name="picture 1224"/>
          <p:cNvPicPr>
            <a:picLocks noChangeAspect="1"/>
          </p:cNvPicPr>
          <p:nvPr/>
        </p:nvPicPr>
        <p:blipFill>
          <a:blip r:embed="rId5"/>
          <a:stretch>
            <a:fillRect/>
          </a:stretch>
        </p:blipFill>
        <p:spPr>
          <a:xfrm rot="21600000">
            <a:off x="942823" y="3313557"/>
            <a:ext cx="152704" cy="230885"/>
          </a:xfrm>
          <a:prstGeom prst="rect">
            <a:avLst/>
          </a:prstGeom>
        </p:spPr>
      </p:pic>
      <p:pic>
        <p:nvPicPr>
          <p:cNvPr id="9" name="picture 1226"/>
          <p:cNvPicPr>
            <a:picLocks noChangeAspect="1"/>
          </p:cNvPicPr>
          <p:nvPr/>
        </p:nvPicPr>
        <p:blipFill>
          <a:blip r:embed="rId6"/>
          <a:stretch>
            <a:fillRect/>
          </a:stretch>
        </p:blipFill>
        <p:spPr>
          <a:xfrm rot="21600000">
            <a:off x="924078" y="2599182"/>
            <a:ext cx="190195" cy="230885"/>
          </a:xfrm>
          <a:prstGeom prst="rect">
            <a:avLst/>
          </a:prstGeom>
        </p:spPr>
      </p:pic>
      <p:pic>
        <p:nvPicPr>
          <p:cNvPr id="10" name="picture 1228"/>
          <p:cNvPicPr>
            <a:picLocks noChangeAspect="1"/>
          </p:cNvPicPr>
          <p:nvPr/>
        </p:nvPicPr>
        <p:blipFill>
          <a:blip r:embed="rId7"/>
          <a:stretch>
            <a:fillRect/>
          </a:stretch>
        </p:blipFill>
        <p:spPr>
          <a:xfrm rot="21600000">
            <a:off x="924078" y="1884806"/>
            <a:ext cx="190195" cy="230886"/>
          </a:xfrm>
          <a:prstGeom prst="rect">
            <a:avLst/>
          </a:prstGeom>
        </p:spPr>
      </p:pic>
      <p:pic>
        <p:nvPicPr>
          <p:cNvPr id="11" name="picture 1230"/>
          <p:cNvPicPr>
            <a:picLocks noChangeAspect="1"/>
          </p:cNvPicPr>
          <p:nvPr/>
        </p:nvPicPr>
        <p:blipFill>
          <a:blip r:embed="rId8"/>
          <a:stretch>
            <a:fillRect/>
          </a:stretch>
        </p:blipFill>
        <p:spPr>
          <a:xfrm rot="21600000">
            <a:off x="942975" y="1379601"/>
            <a:ext cx="228600" cy="307847"/>
          </a:xfrm>
          <a:prstGeom prst="rect">
            <a:avLst/>
          </a:prstGeom>
        </p:spPr>
      </p:pic>
      <p:sp>
        <p:nvSpPr>
          <p:cNvPr id="12" name="textbox 1232"/>
          <p:cNvSpPr/>
          <p:nvPr/>
        </p:nvSpPr>
        <p:spPr>
          <a:xfrm>
            <a:off x="7491609" y="2000250"/>
            <a:ext cx="1504950" cy="1562100"/>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626745" algn="l" rtl="0" eaLnBrk="0">
              <a:lnSpc>
                <a:spcPct val="84000"/>
              </a:lnSpc>
              <a:spcBef>
                <a:spcPts val="5"/>
              </a:spcBef>
              <a:tabLst>
                <a:tab pos="880110" algn="l"/>
              </a:tabLst>
            </a:pPr>
            <a:r>
              <a:rPr sz="2400" kern="0" spc="0" dirty="0">
                <a:solidFill>
                  <a:srgbClr val="000000">
                    <a:alpha val="100000"/>
                  </a:srgbClr>
                </a:solidFill>
                <a:latin typeface="Arial Unicode MS"/>
                <a:ea typeface="Arial Unicode MS"/>
                <a:cs typeface="Arial Unicode MS"/>
              </a:rPr>
              <a:t>	</a:t>
            </a:r>
            <a:endParaRPr sz="2400" dirty="0">
              <a:latin typeface="Arial Unicode MS"/>
              <a:ea typeface="Arial Unicode MS"/>
              <a:cs typeface="Arial Unicode MS"/>
            </a:endParaRPr>
          </a:p>
          <a:p>
            <a:pPr marL="377190" algn="l" rtl="0" eaLnBrk="0">
              <a:lnSpc>
                <a:spcPct val="94000"/>
              </a:lnSpc>
              <a:spcBef>
                <a:spcPts val="1135"/>
              </a:spcBef>
            </a:pPr>
            <a:r>
              <a:rPr sz="1500" kern="0" spc="60" dirty="0">
                <a:solidFill>
                  <a:srgbClr val="154734">
                    <a:alpha val="100000"/>
                  </a:srgbClr>
                </a:solidFill>
                <a:latin typeface="Arial" panose="020B0604020202020204"/>
                <a:ea typeface="Arial" panose="020B0604020202020204"/>
                <a:cs typeface="Arial" panose="020B0604020202020204"/>
              </a:rPr>
              <a:t>Random</a:t>
            </a:r>
            <a:endParaRPr sz="1500" dirty="0">
              <a:latin typeface="Arial" panose="020B0604020202020204"/>
              <a:ea typeface="Arial" panose="020B0604020202020204"/>
              <a:cs typeface="Arial" panose="020B0604020202020204"/>
            </a:endParaRPr>
          </a:p>
          <a:p>
            <a:pPr marL="478155" algn="l" rtl="0" eaLnBrk="0">
              <a:lnSpc>
                <a:spcPts val="2175"/>
              </a:lnSpc>
            </a:pPr>
            <a:r>
              <a:rPr sz="1500" kern="0" spc="30" dirty="0">
                <a:solidFill>
                  <a:srgbClr val="154734">
                    <a:alpha val="100000"/>
                  </a:srgbClr>
                </a:solidFill>
                <a:latin typeface="Arial" panose="020B0604020202020204"/>
                <a:ea typeface="Arial" panose="020B0604020202020204"/>
                <a:cs typeface="Arial" panose="020B0604020202020204"/>
              </a:rPr>
              <a:t>Forest</a:t>
            </a:r>
            <a:endParaRPr sz="1500" dirty="0">
              <a:latin typeface="Arial" panose="020B0604020202020204"/>
              <a:ea typeface="Arial" panose="020B0604020202020204"/>
              <a:cs typeface="Arial" panose="020B0604020202020204"/>
            </a:endParaRPr>
          </a:p>
          <a:p>
            <a:pPr algn="l" rtl="0" eaLnBrk="0">
              <a:lnSpc>
                <a:spcPct val="111000"/>
              </a:lnSpc>
            </a:pPr>
            <a:endParaRPr sz="8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245745" algn="l" rtl="0" eaLnBrk="0">
              <a:lnSpc>
                <a:spcPct val="95000"/>
              </a:lnSpc>
            </a:pP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综合性能最佳</a:t>
            </a:r>
            <a:endParaRPr sz="1300" dirty="0">
              <a:latin typeface="微软雅黑" panose="020B0503020204020204" charset="-122"/>
              <a:ea typeface="微软雅黑" panose="020B0503020204020204" charset="-122"/>
              <a:cs typeface="微软雅黑" panose="020B0503020204020204" charset="-122"/>
            </a:endParaRPr>
          </a:p>
        </p:txBody>
      </p:sp>
      <p:pic>
        <p:nvPicPr>
          <p:cNvPr id="13" name="picture 1234"/>
          <p:cNvPicPr>
            <a:picLocks noChangeAspect="1"/>
          </p:cNvPicPr>
          <p:nvPr/>
        </p:nvPicPr>
        <p:blipFill>
          <a:blip r:embed="rId9"/>
          <a:stretch>
            <a:fillRect/>
          </a:stretch>
        </p:blipFill>
        <p:spPr>
          <a:xfrm rot="21600000">
            <a:off x="8118775" y="2141601"/>
            <a:ext cx="253593" cy="307847"/>
          </a:xfrm>
          <a:prstGeom prst="rect">
            <a:avLst/>
          </a:prstGeom>
        </p:spPr>
      </p:pic>
      <p:sp>
        <p:nvSpPr>
          <p:cNvPr id="14" name="textbox 1236"/>
          <p:cNvSpPr/>
          <p:nvPr/>
        </p:nvSpPr>
        <p:spPr>
          <a:xfrm>
            <a:off x="6512078" y="3815207"/>
            <a:ext cx="4349750" cy="587375"/>
          </a:xfrm>
          <a:prstGeom prst="rect">
            <a:avLst/>
          </a:prstGeom>
          <a:noFill/>
          <a:ln w="0" cap="flat">
            <a:noFill/>
            <a:prstDash val="solid"/>
            <a:miter lim="0"/>
          </a:ln>
        </p:spPr>
        <p:txBody>
          <a:bodyPr vert="horz" wrap="square" lIns="0" tIns="0" rIns="0" bIns="0"/>
          <a:lstStyle/>
          <a:p>
            <a:pPr algn="l" rtl="0" eaLnBrk="0">
              <a:lnSpc>
                <a:spcPct val="17000"/>
              </a:lnSpc>
            </a:pPr>
            <a:endParaRPr sz="100" dirty="0">
              <a:latin typeface="Arial" panose="020B0604020202020204"/>
              <a:ea typeface="Arial" panose="020B0604020202020204"/>
              <a:cs typeface="Arial" panose="020B0604020202020204"/>
            </a:endParaRPr>
          </a:p>
          <a:p>
            <a:pPr marL="354965" indent="-342265" algn="l" rtl="0" eaLnBrk="0">
              <a:lnSpc>
                <a:spcPct val="125000"/>
              </a:lnSpc>
              <a:tabLst>
                <a:tab pos="144780" algn="l"/>
              </a:tabLst>
            </a:pP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6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模型选择应与业务目标一致：追求</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整体效果选择</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Arial" panose="020B0604020202020204"/>
                <a:ea typeface="Arial" panose="020B0604020202020204"/>
                <a:cs typeface="Arial" panose="020B0604020202020204"/>
              </a:rPr>
              <a:t>Random Forest</a:t>
            </a:r>
            <a:r>
              <a:rPr sz="1500" kern="0" spc="-170" dirty="0">
                <a:solidFill>
                  <a:srgbClr val="3E7D65">
                    <a:alpha val="100000"/>
                  </a:srgbClr>
                </a:solidFill>
                <a:latin typeface="Arial" panose="020B0604020202020204"/>
                <a:ea typeface="Arial" panose="020B0604020202020204"/>
                <a:cs typeface="Arial" panose="020B0604020202020204"/>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，追求高覆盖率选择</a:t>
            </a:r>
            <a:r>
              <a:rPr sz="1500" kern="0" spc="-10" dirty="0">
                <a:solidFill>
                  <a:srgbClr val="3E7D65">
                    <a:alpha val="100000"/>
                  </a:srgbClr>
                </a:solidFill>
                <a:latin typeface="Arial" panose="020B0604020202020204"/>
                <a:ea typeface="Arial" panose="020B0604020202020204"/>
                <a:cs typeface="Arial" panose="020B0604020202020204"/>
              </a:rPr>
              <a:t>XGBoost</a:t>
            </a:r>
            <a:endParaRPr sz="1500" dirty="0">
              <a:latin typeface="Arial" panose="020B0604020202020204"/>
              <a:ea typeface="Arial" panose="020B0604020202020204"/>
              <a:cs typeface="Arial" panose="020B0604020202020204"/>
            </a:endParaRPr>
          </a:p>
        </p:txBody>
      </p:sp>
      <p:pic>
        <p:nvPicPr>
          <p:cNvPr id="15" name="picture 1238"/>
          <p:cNvPicPr>
            <a:picLocks noChangeAspect="1"/>
          </p:cNvPicPr>
          <p:nvPr/>
        </p:nvPicPr>
        <p:blipFill>
          <a:blip r:embed="rId10"/>
          <a:stretch>
            <a:fillRect/>
          </a:stretch>
        </p:blipFill>
        <p:spPr>
          <a:xfrm rot="21600000">
            <a:off x="6524778" y="3827907"/>
            <a:ext cx="133044" cy="230885"/>
          </a:xfrm>
          <a:prstGeom prst="rect">
            <a:avLst/>
          </a:prstGeom>
        </p:spPr>
      </p:pic>
      <p:sp>
        <p:nvSpPr>
          <p:cNvPr id="16" name="textbox 1240"/>
          <p:cNvSpPr/>
          <p:nvPr/>
        </p:nvSpPr>
        <p:spPr>
          <a:xfrm>
            <a:off x="9139434" y="2000251"/>
            <a:ext cx="1514475" cy="1544192"/>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03000"/>
              </a:lnSpc>
            </a:pPr>
            <a:endParaRPr sz="900" dirty="0">
              <a:latin typeface="Arial" panose="020B0604020202020204"/>
              <a:ea typeface="Arial" panose="020B0604020202020204"/>
              <a:cs typeface="Arial" panose="020B0604020202020204"/>
            </a:endParaRPr>
          </a:p>
          <a:p>
            <a:pPr marL="629920" algn="l" rtl="0" eaLnBrk="0">
              <a:lnSpc>
                <a:spcPct val="84000"/>
              </a:lnSpc>
              <a:spcBef>
                <a:spcPts val="5"/>
              </a:spcBef>
              <a:tabLst>
                <a:tab pos="878205" algn="l"/>
              </a:tabLst>
            </a:pPr>
            <a:r>
              <a:rPr sz="2400" kern="0" spc="0" dirty="0">
                <a:solidFill>
                  <a:srgbClr val="000000">
                    <a:alpha val="100000"/>
                  </a:srgbClr>
                </a:solidFill>
                <a:latin typeface="Arial Unicode MS"/>
                <a:ea typeface="Arial Unicode MS"/>
                <a:cs typeface="Arial Unicode MS"/>
              </a:rPr>
              <a:t>	</a:t>
            </a:r>
            <a:endParaRPr sz="2400" dirty="0">
              <a:latin typeface="Arial Unicode MS"/>
              <a:ea typeface="Arial Unicode MS"/>
              <a:cs typeface="Arial Unicode MS"/>
            </a:endParaRPr>
          </a:p>
          <a:p>
            <a:pPr marL="367030" algn="l" rtl="0" eaLnBrk="0">
              <a:lnSpc>
                <a:spcPts val="2025"/>
              </a:lnSpc>
              <a:spcBef>
                <a:spcPts val="1145"/>
              </a:spcBef>
            </a:pPr>
            <a:r>
              <a:rPr sz="1500" kern="0" spc="20" dirty="0">
                <a:solidFill>
                  <a:srgbClr val="154734">
                    <a:alpha val="100000"/>
                  </a:srgbClr>
                </a:solidFill>
                <a:latin typeface="Arial" panose="020B0604020202020204"/>
                <a:ea typeface="Arial" panose="020B0604020202020204"/>
                <a:cs typeface="Arial" panose="020B0604020202020204"/>
              </a:rPr>
              <a:t>XGBoost</a:t>
            </a:r>
            <a:endParaRPr sz="1500" dirty="0">
              <a:latin typeface="Arial" panose="020B0604020202020204"/>
              <a:ea typeface="Arial" panose="020B0604020202020204"/>
              <a:cs typeface="Arial" panose="020B0604020202020204"/>
            </a:endParaRPr>
          </a:p>
          <a:p>
            <a:pPr algn="l" rtl="0" eaLnBrk="0">
              <a:lnSpc>
                <a:spcPct val="101000"/>
              </a:lnSpc>
            </a:pPr>
            <a:endParaRPr sz="600" dirty="0">
              <a:latin typeface="Arial" panose="020B0604020202020204"/>
              <a:ea typeface="Arial" panose="020B0604020202020204"/>
              <a:cs typeface="Arial" panose="020B0604020202020204"/>
            </a:endParaRPr>
          </a:p>
          <a:p>
            <a:pPr marL="167005" algn="l" rtl="0" eaLnBrk="0">
              <a:lnSpc>
                <a:spcPct val="95000"/>
              </a:lnSpc>
              <a:spcBef>
                <a:spcPts val="5"/>
              </a:spcBef>
            </a:pPr>
            <a:endParaRPr lang="en-US"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endParaRPr>
          </a:p>
          <a:p>
            <a:pPr marL="167005" algn="l" rtl="0" eaLnBrk="0">
              <a:lnSpc>
                <a:spcPct val="95000"/>
              </a:lnSpc>
              <a:spcBef>
                <a:spcPts val="5"/>
              </a:spcBef>
            </a:pPr>
            <a:r>
              <a:rPr sz="13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高利润与召回率</a:t>
            </a:r>
            <a:endParaRPr sz="1300" dirty="0">
              <a:latin typeface="微软雅黑" panose="020B0503020204020204" charset="-122"/>
              <a:ea typeface="微软雅黑" panose="020B0503020204020204" charset="-122"/>
              <a:cs typeface="微软雅黑" panose="020B0503020204020204" charset="-122"/>
            </a:endParaRPr>
          </a:p>
        </p:txBody>
      </p:sp>
      <p:pic>
        <p:nvPicPr>
          <p:cNvPr id="17" name="picture 1242"/>
          <p:cNvPicPr>
            <a:picLocks noChangeAspect="1"/>
          </p:cNvPicPr>
          <p:nvPr/>
        </p:nvPicPr>
        <p:blipFill>
          <a:blip r:embed="rId11"/>
          <a:stretch>
            <a:fillRect/>
          </a:stretch>
        </p:blipFill>
        <p:spPr>
          <a:xfrm rot="21600000">
            <a:off x="9769727" y="2284476"/>
            <a:ext cx="248107" cy="307847"/>
          </a:xfrm>
          <a:prstGeom prst="rect">
            <a:avLst/>
          </a:prstGeom>
        </p:spPr>
      </p:pic>
      <p:sp>
        <p:nvSpPr>
          <p:cNvPr id="20" name="textbox 1248"/>
          <p:cNvSpPr/>
          <p:nvPr/>
        </p:nvSpPr>
        <p:spPr>
          <a:xfrm>
            <a:off x="6502400" y="1366901"/>
            <a:ext cx="1806575" cy="3333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425"/>
              </a:lnSpc>
              <a:tabLst>
                <a:tab pos="24130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9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模型性能对比</a:t>
            </a:r>
            <a:endParaRPr sz="1800" dirty="0">
              <a:latin typeface="微软雅黑" panose="020B0503020204020204" charset="-122"/>
              <a:ea typeface="微软雅黑" panose="020B0503020204020204" charset="-122"/>
              <a:cs typeface="微软雅黑" panose="020B0503020204020204" charset="-122"/>
            </a:endParaRPr>
          </a:p>
        </p:txBody>
      </p:sp>
      <p:pic>
        <p:nvPicPr>
          <p:cNvPr id="21" name="picture 1250"/>
          <p:cNvPicPr>
            <a:picLocks noChangeAspect="1"/>
          </p:cNvPicPr>
          <p:nvPr/>
        </p:nvPicPr>
        <p:blipFill>
          <a:blip r:embed="rId12"/>
          <a:stretch>
            <a:fillRect/>
          </a:stretch>
        </p:blipFill>
        <p:spPr>
          <a:xfrm rot="21600000">
            <a:off x="6515100" y="1379601"/>
            <a:ext cx="228600" cy="30784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64"/>
          <p:cNvPicPr>
            <a:picLocks noChangeAspect="1"/>
          </p:cNvPicPr>
          <p:nvPr/>
        </p:nvPicPr>
        <p:blipFill rotWithShape="1">
          <a:blip r:embed="rId1"/>
          <a:srcRect r="1538" b="18182"/>
          <a:stretch>
            <a:fillRect/>
          </a:stretch>
        </p:blipFill>
        <p:spPr>
          <a:xfrm rot="21600000">
            <a:off x="0" y="0"/>
            <a:ext cx="12192000" cy="6858000"/>
          </a:xfrm>
          <a:prstGeom prst="rect">
            <a:avLst/>
          </a:prstGeom>
        </p:spPr>
      </p:pic>
      <p:sp>
        <p:nvSpPr>
          <p:cNvPr id="3" name="textbox 366"/>
          <p:cNvSpPr/>
          <p:nvPr/>
        </p:nvSpPr>
        <p:spPr>
          <a:xfrm>
            <a:off x="2298741" y="1961948"/>
            <a:ext cx="7600315" cy="1844039"/>
          </a:xfrm>
          <a:prstGeom prst="rect">
            <a:avLst/>
          </a:prstGeom>
          <a:noFill/>
          <a:ln w="0" cap="flat">
            <a:noFill/>
            <a:prstDash val="solid"/>
            <a:miter lim="0"/>
          </a:ln>
        </p:spPr>
        <p:txBody>
          <a:bodyPr vert="horz" wrap="square" lIns="0" tIns="0" rIns="0" bIns="0"/>
          <a:lstStyle/>
          <a:p>
            <a:pPr algn="l" rtl="0" eaLnBrk="0">
              <a:lnSpc>
                <a:spcPct val="98000"/>
              </a:lnSpc>
            </a:pPr>
            <a:endParaRPr sz="100" dirty="0">
              <a:latin typeface="Arial" panose="020B0604020202020204"/>
              <a:ea typeface="Arial" panose="020B0604020202020204"/>
              <a:cs typeface="Arial" panose="020B0604020202020204"/>
            </a:endParaRPr>
          </a:p>
          <a:p>
            <a:pPr marL="2421890" algn="l" rtl="0" eaLnBrk="0">
              <a:lnSpc>
                <a:spcPct val="96000"/>
              </a:lnSpc>
            </a:pPr>
            <a:r>
              <a:rPr sz="5200" b="1" kern="0" spc="100" dirty="0" err="1">
                <a:solidFill>
                  <a:srgbClr val="FFFFFF">
                    <a:alpha val="100000"/>
                  </a:srgbClr>
                </a:solidFill>
                <a:latin typeface="黑体" panose="02010609060101010101" charset="-122"/>
                <a:ea typeface="黑体" panose="02010609060101010101" charset="-122"/>
                <a:cs typeface="黑体" panose="02010609060101010101" charset="-122"/>
              </a:rPr>
              <a:t>谢谢聆听</a:t>
            </a:r>
            <a:r>
              <a:rPr lang="zh-CN" altLang="en-US" sz="5200" b="1" kern="0" spc="100" dirty="0">
                <a:solidFill>
                  <a:srgbClr val="FFFFFF">
                    <a:alpha val="100000"/>
                  </a:srgbClr>
                </a:solidFill>
                <a:latin typeface="黑体" panose="02010609060101010101" charset="-122"/>
                <a:ea typeface="黑体" panose="02010609060101010101" charset="-122"/>
                <a:cs typeface="黑体" panose="02010609060101010101" charset="-122"/>
              </a:rPr>
              <a:t>！</a:t>
            </a:r>
            <a:endParaRPr sz="5200" dirty="0">
              <a:latin typeface="黑体" panose="02010609060101010101" charset="-122"/>
              <a:ea typeface="黑体" panose="02010609060101010101" charset="-122"/>
              <a:cs typeface="黑体" panose="02010609060101010101" charset="-122"/>
            </a:endParaRPr>
          </a:p>
          <a:p>
            <a:pPr algn="l" rtl="0" eaLnBrk="0">
              <a:lnSpc>
                <a:spcPct val="125000"/>
              </a:lnSpc>
            </a:pPr>
            <a:endParaRPr sz="1000" dirty="0">
              <a:latin typeface="Arial" panose="020B0604020202020204"/>
              <a:ea typeface="Arial" panose="020B0604020202020204"/>
              <a:cs typeface="Arial" panose="020B0604020202020204"/>
            </a:endParaRPr>
          </a:p>
          <a:p>
            <a:pPr algn="l" rtl="0" eaLnBrk="0">
              <a:lnSpc>
                <a:spcPct val="125000"/>
              </a:lnSpc>
            </a:pPr>
            <a:endParaRPr sz="1000" dirty="0">
              <a:latin typeface="Arial" panose="020B0604020202020204"/>
              <a:ea typeface="Arial" panose="020B0604020202020204"/>
              <a:cs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96"/>
          <p:cNvPicPr>
            <a:picLocks noChangeAspect="1"/>
          </p:cNvPicPr>
          <p:nvPr/>
        </p:nvPicPr>
        <p:blipFill>
          <a:blip r:embed="rId1"/>
          <a:stretch>
            <a:fillRect/>
          </a:stretch>
        </p:blipFill>
        <p:spPr>
          <a:xfrm rot="21600000">
            <a:off x="0" y="0"/>
            <a:ext cx="12192000" cy="6858000"/>
          </a:xfrm>
          <a:prstGeom prst="rect">
            <a:avLst/>
          </a:prstGeom>
        </p:spPr>
      </p:pic>
      <p:sp>
        <p:nvSpPr>
          <p:cNvPr id="13" name="rect 98"/>
          <p:cNvSpPr/>
          <p:nvPr/>
        </p:nvSpPr>
        <p:spPr>
          <a:xfrm>
            <a:off x="666750" y="2647950"/>
            <a:ext cx="3362325" cy="2495550"/>
          </a:xfrm>
          <a:prstGeom prst="rect">
            <a:avLst/>
          </a:prstGeom>
          <a:solidFill>
            <a:srgbClr val="FFFFFF">
              <a:alpha val="80000"/>
            </a:srgbClr>
          </a:solidFill>
          <a:ln w="0" cap="flat">
            <a:noFill/>
            <a:prstDash val="solid"/>
            <a:miter lim="0"/>
          </a:ln>
        </p:spPr>
        <p:txBody>
          <a:bodyPr rtlCol="0"/>
          <a:lstStyle/>
          <a:p>
            <a:pPr algn="ctr"/>
            <a:endParaRPr lang="zh-CN" altLang="en-US"/>
          </a:p>
        </p:txBody>
      </p:sp>
      <p:sp>
        <p:nvSpPr>
          <p:cNvPr id="14" name="rect 100"/>
          <p:cNvSpPr/>
          <p:nvPr/>
        </p:nvSpPr>
        <p:spPr>
          <a:xfrm>
            <a:off x="4410075" y="2647950"/>
            <a:ext cx="3371850" cy="2495550"/>
          </a:xfrm>
          <a:prstGeom prst="rect">
            <a:avLst/>
          </a:prstGeom>
          <a:solidFill>
            <a:srgbClr val="FFFFFF">
              <a:alpha val="80000"/>
            </a:srgbClr>
          </a:solidFill>
          <a:ln w="0" cap="flat">
            <a:noFill/>
            <a:prstDash val="solid"/>
            <a:miter lim="0"/>
          </a:ln>
        </p:spPr>
        <p:txBody>
          <a:bodyPr rtlCol="0"/>
          <a:lstStyle/>
          <a:p>
            <a:pPr algn="ctr"/>
            <a:endParaRPr lang="zh-CN" altLang="en-US"/>
          </a:p>
        </p:txBody>
      </p:sp>
      <p:sp>
        <p:nvSpPr>
          <p:cNvPr id="15" name="rect 102"/>
          <p:cNvSpPr/>
          <p:nvPr/>
        </p:nvSpPr>
        <p:spPr>
          <a:xfrm>
            <a:off x="8162925" y="2647950"/>
            <a:ext cx="3362325" cy="2495550"/>
          </a:xfrm>
          <a:prstGeom prst="rect">
            <a:avLst/>
          </a:prstGeom>
          <a:solidFill>
            <a:srgbClr val="FFFFFF">
              <a:alpha val="80000"/>
            </a:srgbClr>
          </a:solidFill>
          <a:ln w="0" cap="flat">
            <a:noFill/>
            <a:prstDash val="solid"/>
            <a:miter lim="0"/>
          </a:ln>
        </p:spPr>
        <p:txBody>
          <a:bodyPr rtlCol="0"/>
          <a:lstStyle/>
          <a:p>
            <a:pPr algn="ctr"/>
            <a:endParaRPr lang="zh-CN" altLang="en-US"/>
          </a:p>
        </p:txBody>
      </p:sp>
      <p:graphicFrame>
        <p:nvGraphicFramePr>
          <p:cNvPr id="16" name="table 104"/>
          <p:cNvGraphicFramePr>
            <a:graphicFrameLocks noGrp="1"/>
          </p:cNvGraphicFramePr>
          <p:nvPr/>
        </p:nvGraphicFramePr>
        <p:xfrm>
          <a:off x="466344" y="2484120"/>
          <a:ext cx="11259180" cy="2898138"/>
        </p:xfrm>
        <a:graphic>
          <a:graphicData uri="http://schemas.openxmlformats.org/drawingml/2006/table">
            <a:tbl>
              <a:tblPr/>
              <a:tblGrid>
                <a:gridCol w="229234"/>
                <a:gridCol w="1834514"/>
                <a:gridCol w="1699895"/>
                <a:gridCol w="208914"/>
                <a:gridCol w="1837689"/>
                <a:gridCol w="1705610"/>
                <a:gridCol w="209550"/>
                <a:gridCol w="1830704"/>
                <a:gridCol w="1703070"/>
              </a:tblGrid>
              <a:tr h="1398269">
                <a:tc rowSpan="2">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eaLnBrk="0">
                        <a:lnSpc>
                          <a:spcPct val="147000"/>
                        </a:lnSpc>
                      </a:pPr>
                      <a:endParaRPr sz="1000" dirty="0">
                        <a:latin typeface="Arial" panose="020B0604020202020204"/>
                        <a:ea typeface="Arial" panose="020B0604020202020204"/>
                        <a:cs typeface="Arial" panose="020B0604020202020204"/>
                      </a:endParaRPr>
                    </a:p>
                    <a:p>
                      <a:pPr algn="l" rtl="0" eaLnBrk="0">
                        <a:lnSpc>
                          <a:spcPct val="147000"/>
                        </a:lnSpc>
                      </a:pPr>
                      <a:endParaRPr sz="1000" dirty="0">
                        <a:latin typeface="Arial" panose="020B0604020202020204"/>
                        <a:ea typeface="Arial" panose="020B0604020202020204"/>
                        <a:cs typeface="Arial" panose="020B0604020202020204"/>
                      </a:endParaRPr>
                    </a:p>
                    <a:p>
                      <a:pPr marL="328295" algn="l" rtl="0" eaLnBrk="0">
                        <a:lnSpc>
                          <a:spcPct val="84000"/>
                        </a:lnSpc>
                        <a:spcBef>
                          <a:spcPts val="5"/>
                        </a:spcBef>
                        <a:tabLst>
                          <a:tab pos="527050" algn="l"/>
                        </a:tabLst>
                      </a:pPr>
                      <a:r>
                        <a:rPr sz="2700" kern="0" spc="0" dirty="0">
                          <a:solidFill>
                            <a:srgbClr val="000000">
                              <a:alpha val="100000"/>
                            </a:srgbClr>
                          </a:solidFill>
                          <a:latin typeface="Arial Unicode MS"/>
                          <a:ea typeface="Arial Unicode MS"/>
                          <a:cs typeface="Arial Unicode MS"/>
                        </a:rPr>
                        <a:t>	</a:t>
                      </a:r>
                      <a:endParaRPr sz="2700" dirty="0">
                        <a:latin typeface="Arial Unicode MS"/>
                        <a:ea typeface="Arial Unicode MS"/>
                        <a:cs typeface="Arial Unicode MS"/>
                      </a:endParaRPr>
                    </a:p>
                    <a:p>
                      <a:pPr algn="l" rtl="0" eaLnBrk="0">
                        <a:lnSpc>
                          <a:spcPct val="121000"/>
                        </a:lnSpc>
                      </a:pPr>
                      <a:endParaRPr sz="1000" dirty="0">
                        <a:latin typeface="Arial" panose="020B0604020202020204"/>
                        <a:ea typeface="Arial" panose="020B0604020202020204"/>
                        <a:cs typeface="Arial" panose="020B0604020202020204"/>
                      </a:endParaRPr>
                    </a:p>
                    <a:p>
                      <a:pPr algn="l" rtl="0" eaLnBrk="0">
                        <a:lnSpc>
                          <a:spcPct val="114000"/>
                        </a:lnSpc>
                      </a:pPr>
                      <a:endParaRPr sz="400" dirty="0">
                        <a:latin typeface="Arial" panose="020B0604020202020204"/>
                        <a:ea typeface="Arial" panose="020B0604020202020204"/>
                        <a:cs typeface="Arial" panose="020B0604020202020204"/>
                      </a:endParaRPr>
                    </a:p>
                    <a:p>
                      <a:pPr marL="261620" algn="l" rtl="0" eaLnBrk="0">
                        <a:lnSpc>
                          <a:spcPct val="92000"/>
                        </a:lnSpc>
                        <a:spcBef>
                          <a:spcPts val="0"/>
                        </a:spcBef>
                      </a:pPr>
                      <a:r>
                        <a:rPr sz="18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研究动机</a:t>
                      </a:r>
                      <a:endParaRPr sz="1800" dirty="0">
                        <a:latin typeface="微软雅黑" panose="020B0503020204020204" charset="-122"/>
                        <a:ea typeface="微软雅黑" panose="020B0503020204020204" charset="-122"/>
                        <a:cs typeface="微软雅黑" panose="020B0503020204020204" charset="-122"/>
                      </a:endParaRPr>
                    </a:p>
                  </a:txBody>
                  <a:tcPr marL="0" marR="0" marT="0" marB="0">
                    <a:lnL w="12700" cap="flat" cmpd="sng" algn="ctr">
                      <a:noFill/>
                      <a:prstDash val="solid"/>
                      <a:round/>
                      <a:headEnd type="none" w="med" len="med"/>
                      <a:tailEnd type="none" w="med" len="med"/>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marL="661670" algn="l" rtl="0" eaLnBrk="0">
                        <a:lnSpc>
                          <a:spcPts val="5525"/>
                        </a:lnSpc>
                      </a:pPr>
                      <a:r>
                        <a:rPr sz="4500" kern="0" spc="40" dirty="0">
                          <a:solidFill>
                            <a:srgbClr val="2E7D5E">
                              <a:alpha val="10196"/>
                            </a:srgbClr>
                          </a:solidFill>
                          <a:latin typeface="Arial" panose="020B0604020202020204"/>
                          <a:ea typeface="Arial" panose="020B0604020202020204"/>
                          <a:cs typeface="Arial" panose="020B0604020202020204"/>
                        </a:rPr>
                        <a:t>01</a:t>
                      </a:r>
                      <a:endParaRPr sz="4500" dirty="0">
                        <a:latin typeface="Arial" panose="020B0604020202020204"/>
                        <a:ea typeface="Arial" panose="020B0604020202020204"/>
                        <a:cs typeface="Arial" panose="020B0604020202020204"/>
                      </a:endParaRPr>
                    </a:p>
                  </a:txBody>
                  <a:tcPr marL="0" marR="0" marT="0" marB="0">
                    <a:lnL>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rowSpan="2">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eaLnBrk="0">
                        <a:lnSpc>
                          <a:spcPct val="147000"/>
                        </a:lnSpc>
                      </a:pPr>
                      <a:endParaRPr sz="1000" dirty="0">
                        <a:latin typeface="Arial" panose="020B0604020202020204"/>
                        <a:ea typeface="Arial" panose="020B0604020202020204"/>
                        <a:cs typeface="Arial" panose="020B0604020202020204"/>
                      </a:endParaRPr>
                    </a:p>
                    <a:p>
                      <a:pPr algn="l" rtl="0" eaLnBrk="0">
                        <a:lnSpc>
                          <a:spcPct val="147000"/>
                        </a:lnSpc>
                      </a:pPr>
                      <a:endParaRPr sz="1000" dirty="0">
                        <a:latin typeface="Arial" panose="020B0604020202020204"/>
                        <a:ea typeface="Arial" panose="020B0604020202020204"/>
                        <a:cs typeface="Arial" panose="020B0604020202020204"/>
                      </a:endParaRPr>
                    </a:p>
                    <a:p>
                      <a:pPr marL="288290" algn="l" rtl="0" eaLnBrk="0">
                        <a:lnSpc>
                          <a:spcPct val="84000"/>
                        </a:lnSpc>
                        <a:spcBef>
                          <a:spcPts val="5"/>
                        </a:spcBef>
                        <a:tabLst>
                          <a:tab pos="574040" algn="l"/>
                        </a:tabLst>
                      </a:pPr>
                      <a:r>
                        <a:rPr sz="2700" kern="0" spc="0" dirty="0">
                          <a:solidFill>
                            <a:srgbClr val="000000">
                              <a:alpha val="100000"/>
                            </a:srgbClr>
                          </a:solidFill>
                          <a:latin typeface="Arial Unicode MS"/>
                          <a:ea typeface="Arial Unicode MS"/>
                          <a:cs typeface="Arial Unicode MS"/>
                        </a:rPr>
                        <a:t>	</a:t>
                      </a:r>
                      <a:endParaRPr sz="2700" dirty="0">
                        <a:latin typeface="Arial Unicode MS"/>
                        <a:ea typeface="Arial Unicode MS"/>
                        <a:cs typeface="Arial Unicode MS"/>
                      </a:endParaRPr>
                    </a:p>
                    <a:p>
                      <a:pPr algn="l" rtl="0" eaLnBrk="0">
                        <a:lnSpc>
                          <a:spcPct val="122000"/>
                        </a:lnSpc>
                      </a:pPr>
                      <a:endParaRPr sz="1000" dirty="0">
                        <a:latin typeface="Arial" panose="020B0604020202020204"/>
                        <a:ea typeface="Arial" panose="020B0604020202020204"/>
                        <a:cs typeface="Arial" panose="020B0604020202020204"/>
                      </a:endParaRPr>
                    </a:p>
                    <a:p>
                      <a:pPr algn="l" rtl="0" eaLnBrk="0">
                        <a:lnSpc>
                          <a:spcPct val="113000"/>
                        </a:lnSpc>
                      </a:pPr>
                      <a:endParaRPr sz="400" dirty="0">
                        <a:latin typeface="Arial" panose="020B0604020202020204"/>
                        <a:ea typeface="Arial" panose="020B0604020202020204"/>
                        <a:cs typeface="Arial" panose="020B0604020202020204"/>
                      </a:endParaRPr>
                    </a:p>
                    <a:p>
                      <a:pPr marL="264795" algn="l" rtl="0" eaLnBrk="0">
                        <a:lnSpc>
                          <a:spcPct val="92000"/>
                        </a:lnSpc>
                        <a:spcBef>
                          <a:spcPts val="0"/>
                        </a:spcBef>
                      </a:pPr>
                      <a:r>
                        <a:rPr sz="18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研究目标</a:t>
                      </a:r>
                      <a:endParaRPr sz="1800" dirty="0">
                        <a:latin typeface="微软雅黑" panose="020B0503020204020204" charset="-122"/>
                        <a:ea typeface="微软雅黑" panose="020B0503020204020204" charset="-122"/>
                        <a:cs typeface="微软雅黑" panose="020B0503020204020204" charset="-122"/>
                      </a:endParaRPr>
                    </a:p>
                  </a:txBody>
                  <a:tcPr marL="0" marR="0" marT="0" marB="0">
                    <a:lnL w="12700" cap="flat" cmpd="sng" algn="ctr">
                      <a:noFill/>
                      <a:prstDash val="solid"/>
                      <a:round/>
                      <a:headEnd type="none" w="med" len="med"/>
                      <a:tailEnd type="none" w="med" len="med"/>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marL="661670" algn="l" rtl="0" eaLnBrk="0">
                        <a:lnSpc>
                          <a:spcPts val="5525"/>
                        </a:lnSpc>
                      </a:pPr>
                      <a:r>
                        <a:rPr sz="4500" kern="0" spc="40" dirty="0">
                          <a:solidFill>
                            <a:srgbClr val="2E7D5E">
                              <a:alpha val="10196"/>
                            </a:srgbClr>
                          </a:solidFill>
                          <a:latin typeface="Arial" panose="020B0604020202020204"/>
                          <a:ea typeface="Arial" panose="020B0604020202020204"/>
                          <a:cs typeface="Arial" panose="020B0604020202020204"/>
                        </a:rPr>
                        <a:t>02</a:t>
                      </a:r>
                      <a:endParaRPr sz="4500" dirty="0">
                        <a:latin typeface="Arial" panose="020B0604020202020204"/>
                        <a:ea typeface="Arial" panose="020B0604020202020204"/>
                        <a:cs typeface="Arial" panose="020B0604020202020204"/>
                      </a:endParaRPr>
                    </a:p>
                  </a:txBody>
                  <a:tcPr marL="0" marR="0" marT="0" marB="0">
                    <a:lnL>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rowSpan="2">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eaLnBrk="0">
                        <a:lnSpc>
                          <a:spcPct val="147000"/>
                        </a:lnSpc>
                      </a:pPr>
                      <a:endParaRPr sz="1000" dirty="0">
                        <a:latin typeface="Arial" panose="020B0604020202020204"/>
                        <a:ea typeface="Arial" panose="020B0604020202020204"/>
                        <a:cs typeface="Arial" panose="020B0604020202020204"/>
                      </a:endParaRPr>
                    </a:p>
                    <a:p>
                      <a:pPr algn="l" rtl="0" eaLnBrk="0">
                        <a:lnSpc>
                          <a:spcPct val="147000"/>
                        </a:lnSpc>
                      </a:pPr>
                      <a:endParaRPr sz="1000" dirty="0">
                        <a:latin typeface="Arial" panose="020B0604020202020204"/>
                        <a:ea typeface="Arial" panose="020B0604020202020204"/>
                        <a:cs typeface="Arial" panose="020B0604020202020204"/>
                      </a:endParaRPr>
                    </a:p>
                    <a:p>
                      <a:pPr marL="267335" algn="l" rtl="0" eaLnBrk="0">
                        <a:lnSpc>
                          <a:spcPct val="84000"/>
                        </a:lnSpc>
                        <a:spcBef>
                          <a:spcPts val="5"/>
                        </a:spcBef>
                        <a:tabLst>
                          <a:tab pos="581660" algn="l"/>
                        </a:tabLst>
                      </a:pPr>
                      <a:r>
                        <a:rPr sz="2700" kern="0" spc="0" dirty="0">
                          <a:solidFill>
                            <a:srgbClr val="000000">
                              <a:alpha val="100000"/>
                            </a:srgbClr>
                          </a:solidFill>
                          <a:latin typeface="Arial Unicode MS"/>
                          <a:ea typeface="Arial Unicode MS"/>
                          <a:cs typeface="Arial Unicode MS"/>
                        </a:rPr>
                        <a:t>	</a:t>
                      </a:r>
                      <a:endParaRPr sz="2700" dirty="0">
                        <a:latin typeface="Arial Unicode MS"/>
                        <a:ea typeface="Arial Unicode MS"/>
                        <a:cs typeface="Arial Unicode MS"/>
                      </a:endParaRPr>
                    </a:p>
                    <a:p>
                      <a:pPr algn="l" rtl="0" eaLnBrk="0">
                        <a:lnSpc>
                          <a:spcPct val="122000"/>
                        </a:lnSpc>
                      </a:pPr>
                      <a:endParaRPr sz="1000" dirty="0">
                        <a:latin typeface="Arial" panose="020B0604020202020204"/>
                        <a:ea typeface="Arial" panose="020B0604020202020204"/>
                        <a:cs typeface="Arial" panose="020B0604020202020204"/>
                      </a:endParaRPr>
                    </a:p>
                    <a:p>
                      <a:pPr algn="l" rtl="0" eaLnBrk="0">
                        <a:lnSpc>
                          <a:spcPct val="113000"/>
                        </a:lnSpc>
                      </a:pPr>
                      <a:endParaRPr sz="400" dirty="0">
                        <a:latin typeface="Arial" panose="020B0604020202020204"/>
                        <a:ea typeface="Arial" panose="020B0604020202020204"/>
                        <a:cs typeface="Arial" panose="020B0604020202020204"/>
                      </a:endParaRPr>
                    </a:p>
                    <a:p>
                      <a:pPr marL="258445" algn="l" rtl="0" eaLnBrk="0">
                        <a:lnSpc>
                          <a:spcPct val="92000"/>
                        </a:lnSpc>
                        <a:spcBef>
                          <a:spcPts val="0"/>
                        </a:spcBef>
                      </a:pPr>
                      <a:r>
                        <a:rPr sz="18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研究意义</a:t>
                      </a:r>
                      <a:endParaRPr sz="1800" dirty="0">
                        <a:latin typeface="微软雅黑" panose="020B0503020204020204" charset="-122"/>
                        <a:ea typeface="微软雅黑" panose="020B0503020204020204" charset="-122"/>
                        <a:cs typeface="微软雅黑" panose="020B0503020204020204" charset="-122"/>
                      </a:endParaRPr>
                    </a:p>
                  </a:txBody>
                  <a:tcPr marL="0" marR="0" marT="0" marB="0">
                    <a:lnL w="12700" cap="flat" cmpd="sng" algn="ctr">
                      <a:noFill/>
                      <a:prstDash val="solid"/>
                      <a:round/>
                      <a:headEnd type="none" w="med" len="med"/>
                      <a:tailEnd type="none" w="med" len="med"/>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marL="662305" algn="l" rtl="0" eaLnBrk="0">
                        <a:lnSpc>
                          <a:spcPts val="5520"/>
                        </a:lnSpc>
                      </a:pPr>
                      <a:r>
                        <a:rPr sz="4500" kern="0" spc="40" dirty="0">
                          <a:solidFill>
                            <a:srgbClr val="2E7D5E">
                              <a:alpha val="10196"/>
                            </a:srgbClr>
                          </a:solidFill>
                          <a:latin typeface="Arial" panose="020B0604020202020204"/>
                          <a:ea typeface="Arial" panose="020B0604020202020204"/>
                          <a:cs typeface="Arial" panose="020B0604020202020204"/>
                        </a:rPr>
                        <a:t>03</a:t>
                      </a:r>
                      <a:endParaRPr sz="4500" dirty="0">
                        <a:latin typeface="Arial" panose="020B0604020202020204"/>
                        <a:ea typeface="Arial" panose="020B0604020202020204"/>
                        <a:cs typeface="Arial" panose="020B0604020202020204"/>
                      </a:endParaRPr>
                    </a:p>
                  </a:txBody>
                  <a:tcPr marL="0" marR="0" marT="0" marB="0">
                    <a:lnL>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1499869">
                <a:tc vMerge="1">
                  <a:tcPr marL="0" marR="0" marT="0" marB="0">
                    <a:lnL w="3175" cap="flat" cmpd="sng" algn="ctr">
                      <a:solidFill>
                        <a:srgbClr val="000000"/>
                      </a:solidFill>
                      <a:prstDash val="solid"/>
                      <a:round/>
                      <a:headEnd type="none" w="med" len="med"/>
                      <a:tailEnd type="none" w="med" len="med"/>
                    </a:lnL>
                    <a:lnR w="12700" cap="flat" cmpd="sng" algn="ctr">
                      <a:solidFill>
                        <a:srgbClr val="2E7D5E"/>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gridSpan="2">
                  <a:txBody>
                    <a:bodyPr/>
                    <a:lstStyle/>
                    <a:p>
                      <a:pPr algn="l" rtl="0" eaLnBrk="0">
                        <a:lnSpc>
                          <a:spcPct val="113000"/>
                        </a:lnSpc>
                      </a:pPr>
                      <a:endParaRPr sz="700" dirty="0">
                        <a:latin typeface="Arial" panose="020B0604020202020204"/>
                        <a:ea typeface="Arial" panose="020B0604020202020204"/>
                        <a:cs typeface="Arial" panose="020B0604020202020204"/>
                      </a:endParaRPr>
                    </a:p>
                    <a:p>
                      <a:pPr marL="262890" algn="l" rtl="0" eaLnBrk="0">
                        <a:lnSpc>
                          <a:spcPct val="92000"/>
                        </a:lnSpc>
                        <a:spcBef>
                          <a:spcPts val="5"/>
                        </a:spcBef>
                      </a:pP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银行需要在</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有限营销资源</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约束</a:t>
                      </a:r>
                      <a:endParaRPr sz="1500" dirty="0">
                        <a:latin typeface="微软雅黑" panose="020B0503020204020204" charset="-122"/>
                        <a:ea typeface="微软雅黑" panose="020B0503020204020204" charset="-122"/>
                        <a:cs typeface="微软雅黑" panose="020B0503020204020204" charset="-122"/>
                      </a:endParaRPr>
                    </a:p>
                    <a:p>
                      <a:pPr algn="l" rtl="0" eaLnBrk="0">
                        <a:lnSpc>
                          <a:spcPct val="103000"/>
                        </a:lnSpc>
                      </a:pPr>
                      <a:endParaRPr sz="600" dirty="0">
                        <a:latin typeface="Arial" panose="020B0604020202020204"/>
                        <a:ea typeface="Arial" panose="020B0604020202020204"/>
                        <a:cs typeface="Arial" panose="020B0604020202020204"/>
                      </a:endParaRPr>
                    </a:p>
                    <a:p>
                      <a:pPr marL="267335" algn="l" rtl="0" eaLnBrk="0">
                        <a:lnSpc>
                          <a:spcPct val="92000"/>
                        </a:lnSpc>
                        <a:spcBef>
                          <a:spcPts val="5"/>
                        </a:spcBef>
                      </a:pP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下</a:t>
                      </a:r>
                      <a:r>
                        <a:rPr sz="1500" kern="0" spc="-25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5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最大化</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营销活动的转化</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效果</a:t>
                      </a:r>
                      <a:endParaRPr sz="1500" dirty="0">
                        <a:latin typeface="微软雅黑" panose="020B0503020204020204" charset="-122"/>
                        <a:ea typeface="微软雅黑" panose="020B0503020204020204" charset="-122"/>
                        <a:cs typeface="微软雅黑" panose="020B0503020204020204" charset="-122"/>
                      </a:endParaRPr>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marL="0" marR="0" marT="0" marB="0">
                    <a:lnL w="12700" cap="flat" cmpd="sng" algn="ctr">
                      <a:solidFill>
                        <a:srgbClr val="2E7D5E"/>
                      </a:solidFill>
                      <a:prstDash val="solid"/>
                      <a:round/>
                      <a:headEnd type="none" w="med" len="med"/>
                      <a:tailEnd type="none" w="med" len="med"/>
                    </a:lnL>
                    <a:lnR w="3175" cap="flat" cmpd="sng" algn="ctr">
                      <a:solidFill>
                        <a:srgbClr val="000000"/>
                      </a:solidFill>
                      <a:prstDash val="solid"/>
                      <a:round/>
                      <a:headEnd type="none" w="med" len="med"/>
                      <a:tailEnd type="none" w="med" len="med"/>
                    </a:lnR>
                    <a:lnT>
                      <a:noFill/>
                    </a:lnT>
                    <a:lnB w="3175" cap="flat" cmpd="sng" algn="ctr">
                      <a:solidFill>
                        <a:srgbClr val="000000"/>
                      </a:solidFill>
                      <a:prstDash val="solid"/>
                      <a:round/>
                      <a:headEnd type="none" w="med" len="med"/>
                      <a:tailEnd type="none" w="med" len="med"/>
                    </a:lnB>
                  </a:tcPr>
                </a:tc>
                <a:tc vMerge="1">
                  <a:tcPr marL="0" marR="0" marT="0" marB="0">
                    <a:lnL w="3175" cap="flat" cmpd="sng" algn="ctr">
                      <a:solidFill>
                        <a:srgbClr val="000000"/>
                      </a:solidFill>
                      <a:prstDash val="solid"/>
                      <a:round/>
                      <a:headEnd type="none" w="med" len="med"/>
                      <a:tailEnd type="none" w="med" len="med"/>
                    </a:lnL>
                    <a:lnR w="12700" cap="flat" cmpd="sng" algn="ctr">
                      <a:solidFill>
                        <a:srgbClr val="2E7D5E"/>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gridSpan="2">
                  <a:txBody>
                    <a:bodyPr/>
                    <a:lstStyle/>
                    <a:p>
                      <a:pPr algn="l" rtl="0" eaLnBrk="0">
                        <a:lnSpc>
                          <a:spcPct val="100000"/>
                        </a:lnSpc>
                      </a:pPr>
                      <a:endParaRPr sz="800" dirty="0">
                        <a:latin typeface="Arial" panose="020B0604020202020204"/>
                        <a:ea typeface="Arial" panose="020B0604020202020204"/>
                        <a:cs typeface="Arial" panose="020B0604020202020204"/>
                      </a:endParaRPr>
                    </a:p>
                    <a:p>
                      <a:pPr marL="269875" algn="l" rtl="0" eaLnBrk="0">
                        <a:lnSpc>
                          <a:spcPct val="83000"/>
                        </a:lnSpc>
                        <a:spcBef>
                          <a:spcPts val="5"/>
                        </a:spcBef>
                      </a:pP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开发</a:t>
                      </a:r>
                      <a:r>
                        <a:rPr sz="15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数据驱动</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的预测模型</a:t>
                      </a:r>
                      <a:r>
                        <a:rPr sz="1500" kern="0" spc="-26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，从</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庞</a:t>
                      </a:r>
                      <a:endParaRPr sz="1500" dirty="0">
                        <a:latin typeface="微软雅黑" panose="020B0503020204020204" charset="-122"/>
                        <a:ea typeface="微软雅黑" panose="020B0503020204020204" charset="-122"/>
                        <a:cs typeface="微软雅黑" panose="020B0503020204020204" charset="-122"/>
                      </a:endParaRPr>
                    </a:p>
                    <a:p>
                      <a:pPr marL="269240" indent="-1270" algn="l" rtl="0" eaLnBrk="0">
                        <a:lnSpc>
                          <a:spcPct val="137000"/>
                        </a:lnSpc>
                        <a:spcBef>
                          <a:spcPts val="15"/>
                        </a:spcBef>
                      </a:pP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大客户群体中</a:t>
                      </a:r>
                      <a:r>
                        <a:rPr sz="1500" kern="0" spc="-10" dirty="0">
                          <a:solidFill>
                            <a:srgbClr val="2E7D5E">
                              <a:alpha val="100000"/>
                            </a:srgbClr>
                          </a:solidFill>
                          <a:latin typeface="微软雅黑" panose="020B0503020204020204" charset="-122"/>
                          <a:ea typeface="微软雅黑" panose="020B0503020204020204" charset="-122"/>
                          <a:cs typeface="微软雅黑" panose="020B0503020204020204" charset="-122"/>
                        </a:rPr>
                        <a:t>准确识别</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最有可能</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订阅定期存款的高价值客户</a:t>
                      </a:r>
                      <a:endParaRPr sz="1500" dirty="0">
                        <a:latin typeface="微软雅黑" panose="020B0503020204020204" charset="-122"/>
                        <a:ea typeface="微软雅黑" panose="020B0503020204020204" charset="-122"/>
                        <a:cs typeface="微软雅黑" panose="020B0503020204020204" charset="-122"/>
                      </a:endParaRPr>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marL="0" marR="0" marT="0" marB="0">
                    <a:lnL w="12700" cap="flat" cmpd="sng" algn="ctr">
                      <a:solidFill>
                        <a:srgbClr val="2E7D5E"/>
                      </a:solidFill>
                      <a:prstDash val="solid"/>
                      <a:round/>
                      <a:headEnd type="none" w="med" len="med"/>
                      <a:tailEnd type="none" w="med" len="med"/>
                    </a:lnL>
                    <a:lnR w="3175" cap="flat" cmpd="sng" algn="ctr">
                      <a:solidFill>
                        <a:srgbClr val="000000"/>
                      </a:solidFill>
                      <a:prstDash val="solid"/>
                      <a:round/>
                      <a:headEnd type="none" w="med" len="med"/>
                      <a:tailEnd type="none" w="med" len="med"/>
                    </a:lnR>
                    <a:lnT>
                      <a:noFill/>
                    </a:lnT>
                    <a:lnB w="3175" cap="flat" cmpd="sng" algn="ctr">
                      <a:solidFill>
                        <a:srgbClr val="000000"/>
                      </a:solidFill>
                      <a:prstDash val="solid"/>
                      <a:round/>
                      <a:headEnd type="none" w="med" len="med"/>
                      <a:tailEnd type="none" w="med" len="med"/>
                    </a:lnB>
                  </a:tcPr>
                </a:tc>
                <a:tc vMerge="1">
                  <a:tcPr marL="0" marR="0" marT="0" marB="0">
                    <a:lnL w="3175" cap="flat" cmpd="sng" algn="ctr">
                      <a:solidFill>
                        <a:srgbClr val="000000"/>
                      </a:solidFill>
                      <a:prstDash val="solid"/>
                      <a:round/>
                      <a:headEnd type="none" w="med" len="med"/>
                      <a:tailEnd type="none" w="med" len="med"/>
                    </a:lnL>
                    <a:lnR w="12700" cap="flat" cmpd="sng" algn="ctr">
                      <a:solidFill>
                        <a:srgbClr val="2E7D5E"/>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gridSpan="2">
                  <a:txBody>
                    <a:bodyPr/>
                    <a:lstStyle/>
                    <a:p>
                      <a:pPr algn="l" rtl="0" eaLnBrk="0">
                        <a:lnSpc>
                          <a:spcPct val="100000"/>
                        </a:lnSpc>
                      </a:pPr>
                      <a:endParaRPr sz="800" dirty="0">
                        <a:latin typeface="Arial" panose="020B0604020202020204"/>
                        <a:ea typeface="Arial" panose="020B0604020202020204"/>
                        <a:cs typeface="Arial" panose="020B0604020202020204"/>
                      </a:endParaRPr>
                    </a:p>
                    <a:p>
                      <a:pPr marL="263525" algn="l" rtl="0" eaLnBrk="0">
                        <a:lnSpc>
                          <a:spcPct val="83000"/>
                        </a:lnSpc>
                        <a:spcBef>
                          <a:spcPts val="5"/>
                        </a:spcBef>
                      </a:pP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为银行优化营销资源配置、提升</a:t>
                      </a:r>
                      <a:endParaRPr sz="1500" dirty="0">
                        <a:latin typeface="微软雅黑" panose="020B0503020204020204" charset="-122"/>
                        <a:ea typeface="微软雅黑" panose="020B0503020204020204" charset="-122"/>
                        <a:cs typeface="微软雅黑" panose="020B0503020204020204" charset="-122"/>
                      </a:endParaRPr>
                    </a:p>
                    <a:p>
                      <a:pPr marL="260350" indent="4445" algn="l" rtl="0" eaLnBrk="0">
                        <a:lnSpc>
                          <a:spcPct val="137000"/>
                        </a:lnSpc>
                        <a:spcBef>
                          <a:spcPts val="25"/>
                        </a:spcBef>
                      </a:pP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营销活动</a:t>
                      </a:r>
                      <a:r>
                        <a:rPr sz="15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精准度</a:t>
                      </a:r>
                      <a:r>
                        <a:rPr sz="15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与</a:t>
                      </a:r>
                      <a:r>
                        <a:rPr sz="1500" kern="0" spc="-20" dirty="0">
                          <a:solidFill>
                            <a:srgbClr val="2E7D5E">
                              <a:alpha val="100000"/>
                            </a:srgbClr>
                          </a:solidFill>
                          <a:latin typeface="微软雅黑" panose="020B0503020204020204" charset="-122"/>
                          <a:ea typeface="微软雅黑" panose="020B0503020204020204" charset="-122"/>
                          <a:cs typeface="微软雅黑" panose="020B0503020204020204" charset="-122"/>
                        </a:rPr>
                        <a:t>成功率</a:t>
                      </a:r>
                      <a:r>
                        <a:rPr sz="1500" kern="0" spc="-250" dirty="0">
                          <a:solidFill>
                            <a:srgbClr val="2E7D5E">
                              <a:alpha val="100000"/>
                            </a:srgbClr>
                          </a:solidFill>
                          <a:latin typeface="微软雅黑" panose="020B0503020204020204" charset="-122"/>
                          <a:ea typeface="微软雅黑" panose="020B0503020204020204" charset="-122"/>
                          <a:cs typeface="微软雅黑" panose="020B0503020204020204" charset="-122"/>
                        </a:rPr>
                        <a:t> </a:t>
                      </a:r>
                      <a:r>
                        <a:rPr sz="15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，实现</a:t>
                      </a:r>
                      <a:r>
                        <a:rPr sz="15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5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成本结构优化与利润增长</a:t>
                      </a:r>
                      <a:endParaRPr sz="1500" dirty="0">
                        <a:latin typeface="微软雅黑" panose="020B0503020204020204" charset="-122"/>
                        <a:ea typeface="微软雅黑" panose="020B0503020204020204" charset="-122"/>
                        <a:cs typeface="微软雅黑" panose="020B0503020204020204" charset="-122"/>
                      </a:endParaRPr>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marL="0" marR="0" marT="0" marB="0">
                    <a:lnL w="12700" cap="flat" cmpd="sng" algn="ctr">
                      <a:solidFill>
                        <a:srgbClr val="2E7D5E"/>
                      </a:solidFill>
                      <a:prstDash val="solid"/>
                      <a:round/>
                      <a:headEnd type="none" w="med" len="med"/>
                      <a:tailEnd type="none" w="med" len="med"/>
                    </a:lnL>
                    <a:lnR w="3175" cap="flat" cmpd="sng" algn="ctr">
                      <a:solidFill>
                        <a:srgbClr val="000000"/>
                      </a:solidFill>
                      <a:prstDash val="solid"/>
                      <a:round/>
                      <a:headEnd type="none" w="med" len="med"/>
                      <a:tailEnd type="none" w="med" len="med"/>
                    </a:lnR>
                    <a:lnT>
                      <a:noFill/>
                    </a:lnT>
                    <a:lnB w="3175" cap="flat" cmpd="sng" algn="ctr">
                      <a:solidFill>
                        <a:srgbClr val="000000"/>
                      </a:solidFill>
                      <a:prstDash val="solid"/>
                      <a:round/>
                      <a:headEnd type="none" w="med" len="med"/>
                      <a:tailEnd type="none" w="med" len="med"/>
                    </a:lnB>
                  </a:tcPr>
                </a:tc>
              </a:tr>
            </a:tbl>
          </a:graphicData>
        </a:graphic>
      </p:graphicFrame>
      <p:pic>
        <p:nvPicPr>
          <p:cNvPr id="17" name="picture 106"/>
          <p:cNvPicPr>
            <a:picLocks noChangeAspect="1"/>
          </p:cNvPicPr>
          <p:nvPr/>
        </p:nvPicPr>
        <p:blipFill>
          <a:blip r:embed="rId2"/>
          <a:stretch>
            <a:fillRect/>
          </a:stretch>
        </p:blipFill>
        <p:spPr>
          <a:xfrm rot="21600000">
            <a:off x="8459459" y="2931985"/>
            <a:ext cx="314782" cy="346329"/>
          </a:xfrm>
          <a:prstGeom prst="rect">
            <a:avLst/>
          </a:prstGeom>
        </p:spPr>
      </p:pic>
      <p:pic>
        <p:nvPicPr>
          <p:cNvPr id="18" name="picture 108"/>
          <p:cNvPicPr>
            <a:picLocks noChangeAspect="1"/>
          </p:cNvPicPr>
          <p:nvPr/>
        </p:nvPicPr>
        <p:blipFill>
          <a:blip r:embed="rId3"/>
          <a:stretch>
            <a:fillRect/>
          </a:stretch>
        </p:blipFill>
        <p:spPr>
          <a:xfrm rot="21600000">
            <a:off x="4727754" y="2931985"/>
            <a:ext cx="285292" cy="346329"/>
          </a:xfrm>
          <a:prstGeom prst="rect">
            <a:avLst/>
          </a:prstGeom>
        </p:spPr>
      </p:pic>
      <p:pic>
        <p:nvPicPr>
          <p:cNvPr id="19" name="picture 110"/>
          <p:cNvPicPr>
            <a:picLocks noChangeAspect="1"/>
          </p:cNvPicPr>
          <p:nvPr/>
        </p:nvPicPr>
        <p:blipFill>
          <a:blip r:embed="rId4"/>
          <a:stretch>
            <a:fillRect/>
          </a:stretch>
        </p:blipFill>
        <p:spPr>
          <a:xfrm rot="21600000">
            <a:off x="1024167" y="2931985"/>
            <a:ext cx="199567" cy="346329"/>
          </a:xfrm>
          <a:prstGeom prst="rect">
            <a:avLst/>
          </a:prstGeom>
        </p:spPr>
      </p:pic>
      <p:pic>
        <p:nvPicPr>
          <p:cNvPr id="20" name="picture 112"/>
          <p:cNvPicPr>
            <a:picLocks noChangeAspect="1"/>
          </p:cNvPicPr>
          <p:nvPr/>
        </p:nvPicPr>
        <p:blipFill>
          <a:blip r:embed="rId5"/>
          <a:stretch>
            <a:fillRect/>
          </a:stretch>
        </p:blipFill>
        <p:spPr>
          <a:xfrm rot="21600000">
            <a:off x="9810750" y="381000"/>
            <a:ext cx="1714500" cy="1714500"/>
          </a:xfrm>
          <a:prstGeom prst="rect">
            <a:avLst/>
          </a:prstGeom>
        </p:spPr>
      </p:pic>
      <p:sp>
        <p:nvSpPr>
          <p:cNvPr id="22" name="textbox 92"/>
          <p:cNvSpPr/>
          <p:nvPr/>
        </p:nvSpPr>
        <p:spPr>
          <a:xfrm>
            <a:off x="668528" y="566420"/>
            <a:ext cx="3440429" cy="4584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u="sng" kern="0" spc="-2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一、</a:t>
            </a:r>
            <a:r>
              <a:rPr sz="30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研究背景与动机</a:t>
            </a:r>
            <a:endParaRPr sz="3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8"/>
          <p:cNvPicPr>
            <a:picLocks noChangeAspect="1"/>
          </p:cNvPicPr>
          <p:nvPr/>
        </p:nvPicPr>
        <p:blipFill>
          <a:blip r:embed="rId1"/>
          <a:stretch>
            <a:fillRect/>
          </a:stretch>
        </p:blipFill>
        <p:spPr>
          <a:xfrm rot="21600000">
            <a:off x="0" y="0"/>
            <a:ext cx="12192000" cy="6858000"/>
          </a:xfrm>
          <a:prstGeom prst="rect">
            <a:avLst/>
          </a:prstGeom>
        </p:spPr>
      </p:pic>
      <p:pic>
        <p:nvPicPr>
          <p:cNvPr id="3" name="picture 120"/>
          <p:cNvPicPr>
            <a:picLocks noChangeAspect="1"/>
          </p:cNvPicPr>
          <p:nvPr/>
        </p:nvPicPr>
        <p:blipFill>
          <a:blip r:embed="rId2"/>
          <a:stretch>
            <a:fillRect/>
          </a:stretch>
        </p:blipFill>
        <p:spPr>
          <a:xfrm rot="21600000">
            <a:off x="669215" y="381000"/>
            <a:ext cx="10853571" cy="6092579"/>
          </a:xfrm>
          <a:prstGeom prst="rect">
            <a:avLst/>
          </a:prstGeom>
        </p:spPr>
      </p:pic>
      <p:graphicFrame>
        <p:nvGraphicFramePr>
          <p:cNvPr id="4" name="table 122"/>
          <p:cNvGraphicFramePr>
            <a:graphicFrameLocks noGrp="1"/>
          </p:cNvGraphicFramePr>
          <p:nvPr/>
        </p:nvGraphicFramePr>
        <p:xfrm>
          <a:off x="6686703" y="2316098"/>
          <a:ext cx="3192144" cy="3381375"/>
        </p:xfrm>
        <a:graphic>
          <a:graphicData uri="http://schemas.openxmlformats.org/drawingml/2006/table">
            <a:tbl>
              <a:tblPr/>
              <a:tblGrid>
                <a:gridCol w="273684"/>
                <a:gridCol w="2918460"/>
              </a:tblGrid>
              <a:tr h="3381375">
                <a:tc>
                  <a:txBody>
                    <a:bodyPr/>
                    <a:lstStyle/>
                    <a:p>
                      <a:pPr algn="l" rtl="0" eaLnBrk="0">
                        <a:lnSpc>
                          <a:spcPct val="105000"/>
                        </a:lnSpc>
                      </a:pPr>
                      <a:endParaRPr sz="700" dirty="0">
                        <a:latin typeface="Arial" panose="020B0604020202020204"/>
                        <a:ea typeface="Arial" panose="020B0604020202020204"/>
                        <a:cs typeface="Arial" panose="020B0604020202020204"/>
                      </a:endParaRPr>
                    </a:p>
                    <a:p>
                      <a:pPr marL="18415" algn="l" rtl="0" eaLnBrk="0">
                        <a:lnSpc>
                          <a:spcPct val="84000"/>
                        </a:lnSpc>
                        <a:spcBef>
                          <a:spcPts val="0"/>
                        </a:spcBef>
                        <a:tabLst>
                          <a:tab pos="171450"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1000"/>
                        </a:lnSpc>
                      </a:pPr>
                      <a:endParaRPr sz="1000" dirty="0">
                        <a:latin typeface="Arial" panose="020B0604020202020204"/>
                        <a:ea typeface="Arial" panose="020B0604020202020204"/>
                        <a:cs typeface="Arial" panose="020B0604020202020204"/>
                      </a:endParaRPr>
                    </a:p>
                    <a:p>
                      <a:pPr marL="8890" algn="l" rtl="0" eaLnBrk="0">
                        <a:lnSpc>
                          <a:spcPct val="84000"/>
                        </a:lnSpc>
                        <a:spcBef>
                          <a:spcPts val="545"/>
                        </a:spcBef>
                        <a:tabLst>
                          <a:tab pos="189230"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1000"/>
                        </a:lnSpc>
                      </a:pPr>
                      <a:endParaRPr sz="1000" dirty="0">
                        <a:latin typeface="Arial" panose="020B0604020202020204"/>
                        <a:ea typeface="Arial" panose="020B0604020202020204"/>
                        <a:cs typeface="Arial" panose="020B0604020202020204"/>
                      </a:endParaRPr>
                    </a:p>
                    <a:p>
                      <a:pPr marL="8890" algn="l" rtl="0" eaLnBrk="0">
                        <a:lnSpc>
                          <a:spcPct val="84000"/>
                        </a:lnSpc>
                        <a:spcBef>
                          <a:spcPts val="545"/>
                        </a:spcBef>
                        <a:tabLst>
                          <a:tab pos="179705"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1000"/>
                        </a:lnSpc>
                      </a:pPr>
                      <a:endParaRPr sz="1000" dirty="0">
                        <a:latin typeface="Arial" panose="020B0604020202020204"/>
                        <a:ea typeface="Arial" panose="020B0604020202020204"/>
                        <a:cs typeface="Arial" panose="020B0604020202020204"/>
                      </a:endParaRPr>
                    </a:p>
                    <a:p>
                      <a:pPr algn="l" rtl="0" eaLnBrk="0">
                        <a:lnSpc>
                          <a:spcPct val="113000"/>
                        </a:lnSpc>
                      </a:pPr>
                      <a:endParaRPr sz="400" dirty="0">
                        <a:latin typeface="Arial" panose="020B0604020202020204"/>
                        <a:ea typeface="Arial" panose="020B0604020202020204"/>
                        <a:cs typeface="Arial" panose="020B0604020202020204"/>
                      </a:endParaRPr>
                    </a:p>
                    <a:p>
                      <a:pPr algn="l" rtl="0" eaLnBrk="0">
                        <a:lnSpc>
                          <a:spcPct val="84000"/>
                        </a:lnSpc>
                        <a:spcBef>
                          <a:spcPts val="0"/>
                        </a:spcBef>
                        <a:tabLst>
                          <a:tab pos="189230" algn="l"/>
                        </a:tabLst>
                      </a:pPr>
                      <a:r>
                        <a:rPr sz="1800" kern="0" spc="0" dirty="0">
                          <a:solidFill>
                            <a:srgbClr val="000000">
                              <a:alpha val="100000"/>
                            </a:srgbClr>
                          </a:solidFill>
                          <a:latin typeface="Arial Unicode MS"/>
                          <a:ea typeface="Arial Unicode MS"/>
                          <a:cs typeface="Arial Unicode MS"/>
                        </a:rPr>
                        <a:t>	</a:t>
                      </a:r>
                      <a:endParaRPr sz="1800" dirty="0">
                        <a:latin typeface="Arial Unicode MS"/>
                        <a:ea typeface="Arial Unicode MS"/>
                        <a:cs typeface="Arial Unicode MS"/>
                      </a:endParaRPr>
                    </a:p>
                  </a:txBody>
                  <a:tcPr marL="0" marR="0" marT="0" marB="0">
                    <a:lnL>
                      <a:noFill/>
                    </a:lnL>
                    <a:lnR>
                      <a:noFill/>
                    </a:lnR>
                    <a:lnT>
                      <a:noFill/>
                    </a:lnT>
                    <a:lnB>
                      <a:noFill/>
                    </a:lnB>
                  </a:tcPr>
                </a:tc>
                <a:tc>
                  <a:txBody>
                    <a:bodyPr/>
                    <a:lstStyle/>
                    <a:p>
                      <a:pPr algn="l" rtl="0" eaLnBrk="0">
                        <a:lnSpc>
                          <a:spcPct val="10000"/>
                        </a:lnSpc>
                      </a:pPr>
                      <a:endParaRPr sz="100" dirty="0">
                        <a:latin typeface="Arial" panose="020B0604020202020204"/>
                        <a:ea typeface="Arial" panose="020B0604020202020204"/>
                        <a:cs typeface="Arial" panose="020B0604020202020204"/>
                      </a:endParaRPr>
                    </a:p>
                    <a:p>
                      <a:pPr marL="82550" algn="l" rtl="0" eaLnBrk="0">
                        <a:lnSpc>
                          <a:spcPct val="94000"/>
                        </a:lnSpc>
                      </a:pPr>
                      <a:r>
                        <a:rPr sz="13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客户基本属性</a:t>
                      </a:r>
                      <a:endParaRPr sz="1300" dirty="0">
                        <a:latin typeface="微软雅黑" panose="020B0503020204020204" charset="-122"/>
                        <a:ea typeface="微软雅黑" panose="020B0503020204020204" charset="-122"/>
                        <a:cs typeface="微软雅黑" panose="020B0503020204020204" charset="-122"/>
                      </a:endParaRPr>
                    </a:p>
                    <a:p>
                      <a:pPr marL="86360" algn="l" rtl="0" eaLnBrk="0">
                        <a:lnSpc>
                          <a:spcPct val="95000"/>
                        </a:lnSpc>
                        <a:spcBef>
                          <a:spcPts val="845"/>
                        </a:spcBef>
                      </a:pP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年龄、职业、婚姻状况、教育程度等</a:t>
                      </a:r>
                      <a:endParaRPr sz="1300" dirty="0">
                        <a:latin typeface="微软雅黑" panose="020B0503020204020204" charset="-122"/>
                        <a:ea typeface="微软雅黑" panose="020B0503020204020204" charset="-122"/>
                        <a:cs typeface="微软雅黑" panose="020B0503020204020204" charset="-122"/>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4000"/>
                        </a:lnSpc>
                      </a:pPr>
                      <a:endParaRPr sz="1000" dirty="0">
                        <a:latin typeface="Arial" panose="020B0604020202020204"/>
                        <a:ea typeface="Arial" panose="020B0604020202020204"/>
                        <a:cs typeface="Arial" panose="020B0604020202020204"/>
                      </a:endParaRPr>
                    </a:p>
                    <a:p>
                      <a:pPr marL="82550" algn="l" rtl="0" eaLnBrk="0">
                        <a:lnSpc>
                          <a:spcPct val="95000"/>
                        </a:lnSpc>
                        <a:spcBef>
                          <a:spcPts val="395"/>
                        </a:spcBef>
                      </a:pPr>
                      <a:r>
                        <a:rPr sz="13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财务状况</a:t>
                      </a:r>
                      <a:endParaRPr sz="1300" dirty="0">
                        <a:latin typeface="微软雅黑" panose="020B0503020204020204" charset="-122"/>
                        <a:ea typeface="微软雅黑" panose="020B0503020204020204" charset="-122"/>
                        <a:cs typeface="微软雅黑" panose="020B0503020204020204" charset="-122"/>
                      </a:endParaRPr>
                    </a:p>
                    <a:p>
                      <a:pPr marL="83820" algn="l" rtl="0" eaLnBrk="0">
                        <a:lnSpc>
                          <a:spcPct val="95000"/>
                        </a:lnSpc>
                        <a:spcBef>
                          <a:spcPts val="840"/>
                        </a:spcBef>
                      </a:pPr>
                      <a:r>
                        <a:rPr sz="13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信用违约、住房贷款</a:t>
                      </a: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、个人贷款等</a:t>
                      </a:r>
                      <a:endParaRPr sz="1300" dirty="0">
                        <a:latin typeface="微软雅黑" panose="020B0503020204020204" charset="-122"/>
                        <a:ea typeface="微软雅黑" panose="020B0503020204020204" charset="-122"/>
                        <a:cs typeface="微软雅黑" panose="020B0503020204020204" charset="-122"/>
                      </a:endParaRPr>
                    </a:p>
                    <a:p>
                      <a:pPr algn="l" rtl="0" eaLnBrk="0">
                        <a:lnSpc>
                          <a:spcPct val="144000"/>
                        </a:lnSpc>
                      </a:pPr>
                      <a:endParaRPr sz="1000" dirty="0">
                        <a:latin typeface="Arial" panose="020B0604020202020204"/>
                        <a:ea typeface="Arial" panose="020B0604020202020204"/>
                        <a:cs typeface="Arial" panose="020B0604020202020204"/>
                      </a:endParaRPr>
                    </a:p>
                    <a:p>
                      <a:pPr algn="l" rtl="0" eaLnBrk="0">
                        <a:lnSpc>
                          <a:spcPct val="144000"/>
                        </a:lnSpc>
                      </a:pPr>
                      <a:endParaRPr sz="1000" dirty="0">
                        <a:latin typeface="Arial" panose="020B0604020202020204"/>
                        <a:ea typeface="Arial" panose="020B0604020202020204"/>
                        <a:cs typeface="Arial" panose="020B0604020202020204"/>
                      </a:endParaRPr>
                    </a:p>
                    <a:p>
                      <a:pPr marL="87630" algn="l" rtl="0" eaLnBrk="0">
                        <a:lnSpc>
                          <a:spcPct val="95000"/>
                        </a:lnSpc>
                        <a:spcBef>
                          <a:spcPts val="395"/>
                        </a:spcBef>
                      </a:pPr>
                      <a:r>
                        <a:rPr sz="13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营销活动信息</a:t>
                      </a:r>
                      <a:endParaRPr sz="1300" dirty="0">
                        <a:latin typeface="微软雅黑" panose="020B0503020204020204" charset="-122"/>
                        <a:ea typeface="微软雅黑" panose="020B0503020204020204" charset="-122"/>
                        <a:cs typeface="微软雅黑" panose="020B0503020204020204" charset="-122"/>
                      </a:endParaRPr>
                    </a:p>
                    <a:p>
                      <a:pPr marL="84455" algn="l" rtl="0" eaLnBrk="0">
                        <a:lnSpc>
                          <a:spcPct val="94000"/>
                        </a:lnSpc>
                        <a:spcBef>
                          <a:spcPts val="845"/>
                        </a:spcBef>
                      </a:pP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联系方式、</a:t>
                      </a:r>
                      <a:r>
                        <a:rPr sz="1300" kern="0" spc="-29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通话时长、联系次</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数等</a:t>
                      </a:r>
                      <a:endParaRPr sz="1300" dirty="0">
                        <a:latin typeface="微软雅黑" panose="020B0503020204020204" charset="-122"/>
                        <a:ea typeface="微软雅黑" panose="020B0503020204020204" charset="-122"/>
                        <a:cs typeface="微软雅黑" panose="020B0503020204020204" charset="-122"/>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4000"/>
                        </a:lnSpc>
                      </a:pPr>
                      <a:endParaRPr sz="1000" dirty="0">
                        <a:latin typeface="Arial" panose="020B0604020202020204"/>
                        <a:ea typeface="Arial" panose="020B0604020202020204"/>
                        <a:cs typeface="Arial" panose="020B0604020202020204"/>
                      </a:endParaRPr>
                    </a:p>
                    <a:p>
                      <a:pPr marL="83185" algn="l" rtl="0" eaLnBrk="0">
                        <a:lnSpc>
                          <a:spcPct val="96000"/>
                        </a:lnSpc>
                        <a:spcBef>
                          <a:spcPts val="400"/>
                        </a:spcBef>
                      </a:pPr>
                      <a:r>
                        <a:rPr sz="13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宏观经济指标</a:t>
                      </a:r>
                      <a:endParaRPr sz="1300" dirty="0">
                        <a:latin typeface="微软雅黑" panose="020B0503020204020204" charset="-122"/>
                        <a:ea typeface="微软雅黑" panose="020B0503020204020204" charset="-122"/>
                        <a:cs typeface="微软雅黑" panose="020B0503020204020204" charset="-122"/>
                      </a:endParaRPr>
                    </a:p>
                    <a:p>
                      <a:pPr algn="l" rtl="0" eaLnBrk="0">
                        <a:lnSpc>
                          <a:spcPct val="116000"/>
                        </a:lnSpc>
                      </a:pPr>
                      <a:endParaRPr sz="600" dirty="0">
                        <a:latin typeface="Arial" panose="020B0604020202020204"/>
                        <a:ea typeface="Arial" panose="020B0604020202020204"/>
                        <a:cs typeface="Arial" panose="020B0604020202020204"/>
                      </a:endParaRPr>
                    </a:p>
                    <a:p>
                      <a:pPr algn="r" rtl="0" eaLnBrk="0">
                        <a:lnSpc>
                          <a:spcPct val="83000"/>
                        </a:lnSpc>
                        <a:spcBef>
                          <a:spcPts val="5"/>
                        </a:spcBef>
                      </a:pPr>
                      <a:r>
                        <a:rPr sz="13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就业变动率、</a:t>
                      </a:r>
                      <a:r>
                        <a:rPr sz="1300" kern="0" spc="-18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0" dirty="0">
                          <a:solidFill>
                            <a:srgbClr val="3E7D65">
                              <a:alpha val="100000"/>
                            </a:srgbClr>
                          </a:solidFill>
                          <a:latin typeface="Arial" panose="020B0604020202020204"/>
                          <a:ea typeface="Arial" panose="020B0604020202020204"/>
                          <a:cs typeface="Arial" panose="020B0604020202020204"/>
                        </a:rPr>
                        <a:t>CPI</a:t>
                      </a:r>
                      <a:r>
                        <a:rPr sz="13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300" kern="0" spc="-29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消费者信心指数等</a:t>
                      </a:r>
                      <a:endParaRPr sz="1300" dirty="0">
                        <a:latin typeface="微软雅黑" panose="020B0503020204020204" charset="-122"/>
                        <a:ea typeface="微软雅黑" panose="020B0503020204020204" charset="-122"/>
                        <a:cs typeface="微软雅黑" panose="020B0503020204020204" charset="-122"/>
                      </a:endParaRPr>
                    </a:p>
                  </a:txBody>
                  <a:tcPr marL="0" marR="0" marT="0" marB="0">
                    <a:lnL>
                      <a:noFill/>
                    </a:lnL>
                    <a:lnR>
                      <a:noFill/>
                    </a:lnR>
                    <a:lnT>
                      <a:noFill/>
                    </a:lnT>
                    <a:lnB>
                      <a:noFill/>
                    </a:lnB>
                  </a:tcPr>
                </a:tc>
              </a:tr>
            </a:tbl>
          </a:graphicData>
        </a:graphic>
      </p:graphicFrame>
      <p:pic>
        <p:nvPicPr>
          <p:cNvPr id="5" name="picture 124"/>
          <p:cNvPicPr>
            <a:picLocks noChangeAspect="1"/>
          </p:cNvPicPr>
          <p:nvPr/>
        </p:nvPicPr>
        <p:blipFill>
          <a:blip r:embed="rId3"/>
          <a:stretch>
            <a:fillRect/>
          </a:stretch>
        </p:blipFill>
        <p:spPr>
          <a:xfrm rot="21600000">
            <a:off x="6686703" y="5342382"/>
            <a:ext cx="190194" cy="230885"/>
          </a:xfrm>
          <a:prstGeom prst="rect">
            <a:avLst/>
          </a:prstGeom>
        </p:spPr>
      </p:pic>
      <p:pic>
        <p:nvPicPr>
          <p:cNvPr id="6" name="picture 126"/>
          <p:cNvPicPr>
            <a:picLocks noChangeAspect="1"/>
          </p:cNvPicPr>
          <p:nvPr/>
        </p:nvPicPr>
        <p:blipFill>
          <a:blip r:embed="rId4"/>
          <a:stretch>
            <a:fillRect/>
          </a:stretch>
        </p:blipFill>
        <p:spPr>
          <a:xfrm rot="21600000">
            <a:off x="6696075" y="4370832"/>
            <a:ext cx="171450" cy="230885"/>
          </a:xfrm>
          <a:prstGeom prst="rect">
            <a:avLst/>
          </a:prstGeom>
        </p:spPr>
      </p:pic>
      <p:pic>
        <p:nvPicPr>
          <p:cNvPr id="7" name="picture 128"/>
          <p:cNvPicPr>
            <a:picLocks noChangeAspect="1"/>
          </p:cNvPicPr>
          <p:nvPr/>
        </p:nvPicPr>
        <p:blipFill>
          <a:blip r:embed="rId5"/>
          <a:stretch>
            <a:fillRect/>
          </a:stretch>
        </p:blipFill>
        <p:spPr>
          <a:xfrm rot="21600000">
            <a:off x="6696075" y="3399282"/>
            <a:ext cx="180822" cy="230885"/>
          </a:xfrm>
          <a:prstGeom prst="rect">
            <a:avLst/>
          </a:prstGeom>
        </p:spPr>
      </p:pic>
      <p:pic>
        <p:nvPicPr>
          <p:cNvPr id="8" name="picture 130"/>
          <p:cNvPicPr>
            <a:picLocks noChangeAspect="1"/>
          </p:cNvPicPr>
          <p:nvPr/>
        </p:nvPicPr>
        <p:blipFill>
          <a:blip r:embed="rId6"/>
          <a:stretch>
            <a:fillRect/>
          </a:stretch>
        </p:blipFill>
        <p:spPr>
          <a:xfrm rot="21600000">
            <a:off x="6705448" y="2427732"/>
            <a:ext cx="152705" cy="230885"/>
          </a:xfrm>
          <a:prstGeom prst="rect">
            <a:avLst/>
          </a:prstGeom>
        </p:spPr>
      </p:pic>
      <p:sp>
        <p:nvSpPr>
          <p:cNvPr id="9" name="rect 132"/>
          <p:cNvSpPr/>
          <p:nvPr/>
        </p:nvSpPr>
        <p:spPr>
          <a:xfrm>
            <a:off x="952500" y="2124075"/>
            <a:ext cx="2266950" cy="1171575"/>
          </a:xfrm>
          <a:prstGeom prst="rect">
            <a:avLst/>
          </a:prstGeom>
          <a:solidFill>
            <a:srgbClr val="2E7D5E">
              <a:alpha val="7450"/>
            </a:srgbClr>
          </a:solidFill>
          <a:ln w="0" cap="flat">
            <a:noFill/>
            <a:prstDash val="solid"/>
            <a:miter lim="0"/>
          </a:ln>
        </p:spPr>
        <p:txBody>
          <a:bodyPr rtlCol="0"/>
          <a:lstStyle/>
          <a:p>
            <a:pPr algn="ctr"/>
            <a:endParaRPr lang="zh-CN" altLang="en-US"/>
          </a:p>
        </p:txBody>
      </p:sp>
      <p:sp>
        <p:nvSpPr>
          <p:cNvPr id="10" name="rect 134"/>
          <p:cNvSpPr/>
          <p:nvPr/>
        </p:nvSpPr>
        <p:spPr>
          <a:xfrm>
            <a:off x="3409950" y="2124075"/>
            <a:ext cx="2257425" cy="1171575"/>
          </a:xfrm>
          <a:prstGeom prst="rect">
            <a:avLst/>
          </a:prstGeom>
          <a:solidFill>
            <a:srgbClr val="2E7D5E">
              <a:alpha val="7450"/>
            </a:srgbClr>
          </a:solidFill>
          <a:ln w="0" cap="flat">
            <a:noFill/>
            <a:prstDash val="solid"/>
            <a:miter lim="0"/>
          </a:ln>
        </p:spPr>
        <p:txBody>
          <a:bodyPr rtlCol="0"/>
          <a:lstStyle/>
          <a:p>
            <a:pPr algn="ctr"/>
            <a:endParaRPr lang="zh-CN" altLang="en-US"/>
          </a:p>
        </p:txBody>
      </p:sp>
      <p:grpSp>
        <p:nvGrpSpPr>
          <p:cNvPr id="11" name="group 2"/>
          <p:cNvGrpSpPr/>
          <p:nvPr/>
        </p:nvGrpSpPr>
        <p:grpSpPr>
          <a:xfrm rot="21600000">
            <a:off x="952500" y="3486150"/>
            <a:ext cx="2266950" cy="866775"/>
            <a:chOff x="0" y="0"/>
            <a:chExt cx="2266950" cy="866775"/>
          </a:xfrm>
        </p:grpSpPr>
        <p:sp>
          <p:nvSpPr>
            <p:cNvPr id="12" name="textbox 136"/>
            <p:cNvSpPr/>
            <p:nvPr/>
          </p:nvSpPr>
          <p:spPr>
            <a:xfrm>
              <a:off x="0" y="0"/>
              <a:ext cx="2266950" cy="866775"/>
            </a:xfrm>
            <a:prstGeom prst="rect">
              <a:avLst/>
            </a:prstGeom>
            <a:solidFill>
              <a:srgbClr val="2E7D5E">
                <a:alpha val="7450"/>
              </a:srgbClr>
            </a:solidFill>
            <a:ln w="0" cap="flat">
              <a:noFill/>
              <a:prstDash val="solid"/>
              <a:miter lim="0"/>
            </a:ln>
          </p:spPr>
          <p:txBody>
            <a:bodyPr vert="horz" wrap="square" lIns="0" tIns="0" rIns="0" bIns="0"/>
            <a:lstStyle/>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558165" algn="l" rtl="0" eaLnBrk="0">
                <a:lnSpc>
                  <a:spcPct val="83000"/>
                </a:lnSpc>
              </a:pP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数据提供方</a:t>
              </a:r>
              <a:endParaRPr sz="1200" dirty="0">
                <a:latin typeface="微软雅黑" panose="020B0503020204020204" charset="-122"/>
                <a:ea typeface="微软雅黑" panose="020B0503020204020204" charset="-122"/>
                <a:cs typeface="微软雅黑" panose="020B0503020204020204" charset="-122"/>
              </a:endParaRPr>
            </a:p>
            <a:p>
              <a:pPr algn="l" rtl="0" eaLnBrk="0">
                <a:lnSpc>
                  <a:spcPct val="101000"/>
                </a:lnSpc>
              </a:pPr>
              <a:endParaRPr sz="900" dirty="0">
                <a:latin typeface="Arial" panose="020B0604020202020204"/>
                <a:ea typeface="Arial" panose="020B0604020202020204"/>
                <a:cs typeface="Arial" panose="020B0604020202020204"/>
              </a:endParaRPr>
            </a:p>
            <a:p>
              <a:pPr marL="556895" algn="l" rtl="0" eaLnBrk="0">
                <a:lnSpc>
                  <a:spcPct val="95000"/>
                </a:lnSpc>
                <a:spcBef>
                  <a:spcPts val="5"/>
                </a:spcBef>
              </a:pPr>
              <a:r>
                <a:rPr sz="1600" kern="0" spc="4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葡萄牙某银行</a:t>
              </a:r>
              <a:r>
                <a:rPr lang="zh-CN" altLang="en-US" sz="16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机构</a:t>
              </a:r>
              <a:endParaRPr sz="1600" dirty="0">
                <a:latin typeface="微软雅黑" panose="020B0503020204020204" charset="-122"/>
                <a:ea typeface="微软雅黑" panose="020B0503020204020204" charset="-122"/>
                <a:cs typeface="微软雅黑" panose="020B0503020204020204" charset="-122"/>
              </a:endParaRPr>
            </a:p>
          </p:txBody>
        </p:sp>
        <p:sp>
          <p:nvSpPr>
            <p:cNvPr id="13" name="textbox 138"/>
            <p:cNvSpPr/>
            <p:nvPr/>
          </p:nvSpPr>
          <p:spPr>
            <a:xfrm>
              <a:off x="152577" y="290766"/>
              <a:ext cx="236854" cy="295275"/>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84000"/>
                </a:lnSpc>
                <a:tabLst>
                  <a:tab pos="223520" algn="l"/>
                </a:tabLst>
              </a:pPr>
              <a:r>
                <a:rPr sz="2100" kern="0" spc="0" dirty="0">
                  <a:solidFill>
                    <a:srgbClr val="000000">
                      <a:alpha val="100000"/>
                    </a:srgbClr>
                  </a:solidFill>
                  <a:latin typeface="Arial Unicode MS"/>
                  <a:ea typeface="Arial Unicode MS"/>
                  <a:cs typeface="Arial Unicode MS"/>
                </a:rPr>
                <a:t>	</a:t>
              </a:r>
              <a:endParaRPr sz="2100" dirty="0">
                <a:latin typeface="Arial Unicode MS"/>
                <a:ea typeface="Arial Unicode MS"/>
                <a:cs typeface="Arial Unicode MS"/>
              </a:endParaRPr>
            </a:p>
          </p:txBody>
        </p:sp>
        <p:pic>
          <p:nvPicPr>
            <p:cNvPr id="14" name="picture 140"/>
            <p:cNvPicPr>
              <a:picLocks noChangeAspect="1"/>
            </p:cNvPicPr>
            <p:nvPr/>
          </p:nvPicPr>
          <p:blipFill>
            <a:blip r:embed="rId7"/>
            <a:stretch>
              <a:fillRect/>
            </a:stretch>
          </p:blipFill>
          <p:spPr>
            <a:xfrm rot="21600000">
              <a:off x="165277" y="303466"/>
              <a:ext cx="210959" cy="269367"/>
            </a:xfrm>
            <a:prstGeom prst="rect">
              <a:avLst/>
            </a:prstGeom>
          </p:spPr>
        </p:pic>
      </p:grpSp>
      <p:sp>
        <p:nvSpPr>
          <p:cNvPr id="15" name="rect 142"/>
          <p:cNvSpPr/>
          <p:nvPr/>
        </p:nvSpPr>
        <p:spPr>
          <a:xfrm>
            <a:off x="3409950" y="3486150"/>
            <a:ext cx="2257425" cy="866775"/>
          </a:xfrm>
          <a:prstGeom prst="rect">
            <a:avLst/>
          </a:prstGeom>
          <a:solidFill>
            <a:srgbClr val="2E7D5E">
              <a:alpha val="7450"/>
            </a:srgbClr>
          </a:solidFill>
          <a:ln w="0" cap="flat">
            <a:noFill/>
            <a:prstDash val="solid"/>
            <a:miter lim="0"/>
          </a:ln>
        </p:spPr>
        <p:txBody>
          <a:bodyPr rtlCol="0"/>
          <a:lstStyle/>
          <a:p>
            <a:pPr algn="ctr"/>
            <a:endParaRPr lang="zh-CN" altLang="en-US"/>
          </a:p>
        </p:txBody>
      </p:sp>
      <p:sp>
        <p:nvSpPr>
          <p:cNvPr id="16" name="textbox 144"/>
          <p:cNvSpPr/>
          <p:nvPr/>
        </p:nvSpPr>
        <p:spPr>
          <a:xfrm>
            <a:off x="674624" y="471169"/>
            <a:ext cx="3434079" cy="455294"/>
          </a:xfrm>
          <a:prstGeom prst="rect">
            <a:avLst/>
          </a:prstGeom>
          <a:noFill/>
          <a:ln w="0" cap="flat">
            <a:noFill/>
            <a:prstDash val="solid"/>
            <a:miter lim="0"/>
          </a:ln>
        </p:spPr>
        <p:txBody>
          <a:bodyPr vert="horz" wrap="square" lIns="0" tIns="0" rIns="0" bIns="0"/>
          <a:lstStyle/>
          <a:p>
            <a:pPr algn="l" rtl="0" eaLnBrk="0">
              <a:lnSpc>
                <a:spcPct val="91000"/>
              </a:lnSpc>
            </a:pPr>
            <a:endParaRPr sz="100" dirty="0">
              <a:latin typeface="Arial" panose="020B0604020202020204"/>
              <a:ea typeface="Arial" panose="020B0604020202020204"/>
              <a:cs typeface="Arial" panose="020B0604020202020204"/>
            </a:endParaRPr>
          </a:p>
          <a:p>
            <a:pPr marL="12700" algn="l" rtl="0" eaLnBrk="0">
              <a:lnSpc>
                <a:spcPct val="91000"/>
              </a:lnSpc>
            </a:pPr>
            <a:r>
              <a:rPr sz="3000" u="sng" kern="0" spc="-2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二、</a:t>
            </a:r>
            <a:r>
              <a:rPr sz="30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数据描述性统计</a:t>
            </a:r>
            <a:endParaRPr sz="3000" dirty="0">
              <a:latin typeface="微软雅黑" panose="020B0503020204020204" charset="-122"/>
              <a:ea typeface="微软雅黑" panose="020B0503020204020204" charset="-122"/>
              <a:cs typeface="微软雅黑" panose="020B0503020204020204" charset="-122"/>
            </a:endParaRPr>
          </a:p>
        </p:txBody>
      </p:sp>
      <p:sp>
        <p:nvSpPr>
          <p:cNvPr id="17" name="textbox 146"/>
          <p:cNvSpPr/>
          <p:nvPr/>
        </p:nvSpPr>
        <p:spPr>
          <a:xfrm>
            <a:off x="3950881" y="2301113"/>
            <a:ext cx="934085" cy="898525"/>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91000"/>
              </a:lnSpc>
            </a:pPr>
            <a:r>
              <a:rPr sz="12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数据时间范围</a:t>
            </a:r>
            <a:endParaRPr sz="1200" dirty="0">
              <a:latin typeface="微软雅黑" panose="020B0503020204020204" charset="-122"/>
              <a:ea typeface="微软雅黑" panose="020B0503020204020204" charset="-122"/>
              <a:cs typeface="微软雅黑" panose="020B0503020204020204" charset="-122"/>
            </a:endParaRPr>
          </a:p>
          <a:p>
            <a:pPr algn="l" rtl="0" eaLnBrk="0">
              <a:lnSpc>
                <a:spcPct val="113000"/>
              </a:lnSpc>
            </a:pPr>
            <a:endParaRPr sz="500" dirty="0">
              <a:latin typeface="Arial" panose="020B0604020202020204"/>
              <a:ea typeface="Arial" panose="020B0604020202020204"/>
              <a:cs typeface="Arial" panose="020B0604020202020204"/>
            </a:endParaRPr>
          </a:p>
          <a:p>
            <a:pPr marL="13970" algn="l" rtl="0" eaLnBrk="0">
              <a:lnSpc>
                <a:spcPct val="127000"/>
              </a:lnSpc>
              <a:spcBef>
                <a:spcPts val="5"/>
              </a:spcBef>
            </a:pPr>
            <a:r>
              <a:rPr sz="1600" kern="0" spc="70" dirty="0">
                <a:solidFill>
                  <a:srgbClr val="154734">
                    <a:alpha val="100000"/>
                  </a:srgbClr>
                </a:solidFill>
                <a:latin typeface="Arial" panose="020B0604020202020204"/>
                <a:ea typeface="Arial" panose="020B0604020202020204"/>
                <a:cs typeface="Arial" panose="020B0604020202020204"/>
              </a:rPr>
              <a:t>2008.05-</a:t>
            </a:r>
            <a:r>
              <a:rPr sz="1600" kern="0" spc="20" dirty="0">
                <a:solidFill>
                  <a:srgbClr val="154734">
                    <a:alpha val="100000"/>
                  </a:srgbClr>
                </a:solidFill>
                <a:latin typeface="Arial" panose="020B0604020202020204"/>
                <a:ea typeface="Arial" panose="020B0604020202020204"/>
                <a:cs typeface="Arial" panose="020B0604020202020204"/>
              </a:rPr>
              <a:t> </a:t>
            </a:r>
            <a:r>
              <a:rPr sz="1600" kern="0" spc="70" dirty="0">
                <a:solidFill>
                  <a:srgbClr val="154734">
                    <a:alpha val="100000"/>
                  </a:srgbClr>
                </a:solidFill>
                <a:latin typeface="Arial" panose="020B0604020202020204"/>
                <a:ea typeface="Arial" panose="020B0604020202020204"/>
                <a:cs typeface="Arial" panose="020B0604020202020204"/>
              </a:rPr>
              <a:t>2010.11</a:t>
            </a:r>
            <a:endParaRPr sz="1600" dirty="0">
              <a:latin typeface="Arial" panose="020B0604020202020204"/>
              <a:ea typeface="Arial" panose="020B0604020202020204"/>
              <a:cs typeface="Arial" panose="020B0604020202020204"/>
            </a:endParaRPr>
          </a:p>
        </p:txBody>
      </p:sp>
      <p:sp>
        <p:nvSpPr>
          <p:cNvPr id="18" name="textbox 148"/>
          <p:cNvSpPr/>
          <p:nvPr/>
        </p:nvSpPr>
        <p:spPr>
          <a:xfrm>
            <a:off x="1498194" y="2453513"/>
            <a:ext cx="1430655" cy="568325"/>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91000"/>
              </a:lnSpc>
            </a:pP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数据来源</a:t>
            </a:r>
            <a:endParaRPr sz="1200" dirty="0">
              <a:latin typeface="微软雅黑" panose="020B0503020204020204" charset="-122"/>
              <a:ea typeface="微软雅黑" panose="020B0503020204020204" charset="-122"/>
              <a:cs typeface="微软雅黑" panose="020B0503020204020204" charset="-122"/>
            </a:endParaRPr>
          </a:p>
          <a:p>
            <a:pPr algn="l" rtl="0" eaLnBrk="0">
              <a:lnSpc>
                <a:spcPct val="103000"/>
              </a:lnSpc>
            </a:pPr>
            <a:endParaRPr sz="800" dirty="0">
              <a:latin typeface="Arial" panose="020B0604020202020204"/>
              <a:ea typeface="Arial" panose="020B0604020202020204"/>
              <a:cs typeface="Arial" panose="020B0604020202020204"/>
            </a:endParaRPr>
          </a:p>
          <a:p>
            <a:pPr marL="24765" algn="l" rtl="0" eaLnBrk="0">
              <a:lnSpc>
                <a:spcPts val="1970"/>
              </a:lnSpc>
              <a:spcBef>
                <a:spcPts val="0"/>
              </a:spcBef>
            </a:pPr>
            <a:r>
              <a:rPr sz="1600" kern="0" spc="0" dirty="0">
                <a:solidFill>
                  <a:srgbClr val="154734">
                    <a:alpha val="100000"/>
                  </a:srgbClr>
                </a:solidFill>
                <a:latin typeface="Arial" panose="020B0604020202020204"/>
                <a:ea typeface="Arial" panose="020B0604020202020204"/>
                <a:cs typeface="Arial" panose="020B0604020202020204"/>
              </a:rPr>
              <a:t>UCI</a:t>
            </a:r>
            <a:r>
              <a:rPr sz="16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机器学习库</a:t>
            </a:r>
            <a:endParaRPr sz="1600" dirty="0">
              <a:latin typeface="微软雅黑" panose="020B0503020204020204" charset="-122"/>
              <a:ea typeface="微软雅黑" panose="020B0503020204020204" charset="-122"/>
              <a:cs typeface="微软雅黑" panose="020B0503020204020204" charset="-122"/>
            </a:endParaRPr>
          </a:p>
        </p:txBody>
      </p:sp>
      <p:sp>
        <p:nvSpPr>
          <p:cNvPr id="19" name="textbox 150"/>
          <p:cNvSpPr/>
          <p:nvPr/>
        </p:nvSpPr>
        <p:spPr>
          <a:xfrm>
            <a:off x="3949338" y="3663188"/>
            <a:ext cx="1383664" cy="567690"/>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91000"/>
              </a:lnSpc>
            </a:pPr>
            <a:r>
              <a:rPr sz="12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样本数量</a:t>
            </a:r>
            <a:endParaRPr sz="1200" dirty="0">
              <a:latin typeface="微软雅黑" panose="020B0503020204020204" charset="-122"/>
              <a:ea typeface="微软雅黑" panose="020B0503020204020204" charset="-122"/>
              <a:cs typeface="微软雅黑" panose="020B0503020204020204" charset="-122"/>
            </a:endParaRPr>
          </a:p>
          <a:p>
            <a:pPr algn="l" rtl="0" eaLnBrk="0">
              <a:lnSpc>
                <a:spcPct val="103000"/>
              </a:lnSpc>
            </a:pPr>
            <a:endParaRPr sz="800" dirty="0">
              <a:latin typeface="Arial" panose="020B0604020202020204"/>
              <a:ea typeface="Arial" panose="020B0604020202020204"/>
              <a:cs typeface="Arial" panose="020B0604020202020204"/>
            </a:endParaRPr>
          </a:p>
          <a:p>
            <a:pPr marL="12700" algn="l" rtl="0" eaLnBrk="0">
              <a:lnSpc>
                <a:spcPts val="1960"/>
              </a:lnSpc>
              <a:spcBef>
                <a:spcPts val="0"/>
              </a:spcBef>
            </a:pPr>
            <a:r>
              <a:rPr sz="1600" kern="0" spc="50" dirty="0">
                <a:solidFill>
                  <a:srgbClr val="2E7D5E">
                    <a:alpha val="100000"/>
                  </a:srgbClr>
                </a:solidFill>
                <a:latin typeface="Arial" panose="020B0604020202020204"/>
                <a:ea typeface="Arial" panose="020B0604020202020204"/>
                <a:cs typeface="Arial" panose="020B0604020202020204"/>
              </a:rPr>
              <a:t>41,188 </a:t>
            </a:r>
            <a:r>
              <a:rPr sz="1600" kern="0" spc="50" dirty="0">
                <a:solidFill>
                  <a:srgbClr val="154734">
                    <a:alpha val="100000"/>
                  </a:srgbClr>
                </a:solidFill>
                <a:latin typeface="微软雅黑" panose="020B0503020204020204" charset="-122"/>
                <a:ea typeface="微软雅黑" panose="020B0503020204020204" charset="-122"/>
                <a:cs typeface="微软雅黑" panose="020B0503020204020204" charset="-122"/>
              </a:rPr>
              <a:t>条记录</a:t>
            </a:r>
            <a:endParaRPr sz="1600" dirty="0">
              <a:latin typeface="微软雅黑" panose="020B0503020204020204" charset="-122"/>
              <a:ea typeface="微软雅黑" panose="020B0503020204020204" charset="-122"/>
              <a:cs typeface="微软雅黑" panose="020B0503020204020204" charset="-122"/>
            </a:endParaRPr>
          </a:p>
        </p:txBody>
      </p:sp>
      <p:sp>
        <p:nvSpPr>
          <p:cNvPr id="20" name="textbox 152"/>
          <p:cNvSpPr/>
          <p:nvPr/>
        </p:nvSpPr>
        <p:spPr>
          <a:xfrm>
            <a:off x="973138" y="1624266"/>
            <a:ext cx="1497330" cy="31686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290"/>
              </a:lnSpc>
              <a:tabLst>
                <a:tab pos="212725"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50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数据集概况</a:t>
            </a:r>
            <a:endParaRPr sz="1800" dirty="0">
              <a:latin typeface="微软雅黑" panose="020B0503020204020204" charset="-122"/>
              <a:ea typeface="微软雅黑" panose="020B0503020204020204" charset="-122"/>
              <a:cs typeface="微软雅黑" panose="020B0503020204020204" charset="-122"/>
            </a:endParaRPr>
          </a:p>
        </p:txBody>
      </p:sp>
      <p:pic>
        <p:nvPicPr>
          <p:cNvPr id="21" name="picture 154"/>
          <p:cNvPicPr>
            <a:picLocks noChangeAspect="1"/>
          </p:cNvPicPr>
          <p:nvPr/>
        </p:nvPicPr>
        <p:blipFill>
          <a:blip r:embed="rId8"/>
          <a:stretch>
            <a:fillRect/>
          </a:stretch>
        </p:blipFill>
        <p:spPr>
          <a:xfrm rot="21600000">
            <a:off x="985838" y="1636966"/>
            <a:ext cx="200025" cy="269366"/>
          </a:xfrm>
          <a:prstGeom prst="rect">
            <a:avLst/>
          </a:prstGeom>
        </p:spPr>
      </p:pic>
      <p:sp>
        <p:nvSpPr>
          <p:cNvPr id="22" name="textbox 156"/>
          <p:cNvSpPr/>
          <p:nvPr/>
        </p:nvSpPr>
        <p:spPr>
          <a:xfrm>
            <a:off x="6545263" y="1624266"/>
            <a:ext cx="1268730" cy="31813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300"/>
              </a:lnSpc>
              <a:tabLst>
                <a:tab pos="22352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45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20" dirty="0">
                <a:solidFill>
                  <a:srgbClr val="154734">
                    <a:alpha val="100000"/>
                  </a:srgbClr>
                </a:solidFill>
                <a:latin typeface="微软雅黑" panose="020B0503020204020204" charset="-122"/>
                <a:ea typeface="微软雅黑" panose="020B0503020204020204" charset="-122"/>
                <a:cs typeface="微软雅黑" panose="020B0503020204020204" charset="-122"/>
              </a:rPr>
              <a:t>变量类型</a:t>
            </a:r>
            <a:endParaRPr sz="1800" dirty="0">
              <a:latin typeface="微软雅黑" panose="020B0503020204020204" charset="-122"/>
              <a:ea typeface="微软雅黑" panose="020B0503020204020204" charset="-122"/>
              <a:cs typeface="微软雅黑" panose="020B0503020204020204" charset="-122"/>
            </a:endParaRPr>
          </a:p>
        </p:txBody>
      </p:sp>
      <p:pic>
        <p:nvPicPr>
          <p:cNvPr id="23" name="picture 158"/>
          <p:cNvPicPr>
            <a:picLocks noChangeAspect="1"/>
          </p:cNvPicPr>
          <p:nvPr/>
        </p:nvPicPr>
        <p:blipFill>
          <a:blip r:embed="rId9"/>
          <a:stretch>
            <a:fillRect/>
          </a:stretch>
        </p:blipFill>
        <p:spPr>
          <a:xfrm rot="21600000">
            <a:off x="6557963" y="1636966"/>
            <a:ext cx="210959" cy="269366"/>
          </a:xfrm>
          <a:prstGeom prst="rect">
            <a:avLst/>
          </a:prstGeom>
        </p:spPr>
      </p:pic>
      <p:sp>
        <p:nvSpPr>
          <p:cNvPr id="24" name="textbox 160"/>
          <p:cNvSpPr/>
          <p:nvPr/>
        </p:nvSpPr>
        <p:spPr>
          <a:xfrm>
            <a:off x="3546298" y="3776916"/>
            <a:ext cx="270509" cy="295275"/>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84000"/>
              </a:lnSpc>
              <a:tabLst>
                <a:tab pos="257175" algn="l"/>
              </a:tabLst>
            </a:pPr>
            <a:r>
              <a:rPr sz="2100" kern="0" spc="0" dirty="0">
                <a:solidFill>
                  <a:srgbClr val="000000">
                    <a:alpha val="100000"/>
                  </a:srgbClr>
                </a:solidFill>
                <a:latin typeface="Arial Unicode MS"/>
                <a:ea typeface="Arial Unicode MS"/>
                <a:cs typeface="Arial Unicode MS"/>
              </a:rPr>
              <a:t>	</a:t>
            </a:r>
            <a:endParaRPr sz="2100" dirty="0">
              <a:latin typeface="Arial Unicode MS"/>
              <a:ea typeface="Arial Unicode MS"/>
              <a:cs typeface="Arial Unicode MS"/>
            </a:endParaRPr>
          </a:p>
        </p:txBody>
      </p:sp>
      <p:pic>
        <p:nvPicPr>
          <p:cNvPr id="25" name="picture 162"/>
          <p:cNvPicPr>
            <a:picLocks noChangeAspect="1"/>
          </p:cNvPicPr>
          <p:nvPr/>
        </p:nvPicPr>
        <p:blipFill>
          <a:blip r:embed="rId10"/>
          <a:stretch>
            <a:fillRect/>
          </a:stretch>
        </p:blipFill>
        <p:spPr>
          <a:xfrm rot="21600000">
            <a:off x="3558998" y="3789616"/>
            <a:ext cx="244830" cy="269367"/>
          </a:xfrm>
          <a:prstGeom prst="rect">
            <a:avLst/>
          </a:prstGeom>
        </p:spPr>
      </p:pic>
      <p:sp>
        <p:nvSpPr>
          <p:cNvPr id="26" name="textbox 164"/>
          <p:cNvSpPr/>
          <p:nvPr/>
        </p:nvSpPr>
        <p:spPr>
          <a:xfrm>
            <a:off x="1105078" y="2567241"/>
            <a:ext cx="247650" cy="295275"/>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84000"/>
              </a:lnSpc>
              <a:tabLst>
                <a:tab pos="234315" algn="l"/>
              </a:tabLst>
            </a:pPr>
            <a:r>
              <a:rPr sz="2100" kern="0" spc="0" dirty="0">
                <a:solidFill>
                  <a:srgbClr val="000000">
                    <a:alpha val="100000"/>
                  </a:srgbClr>
                </a:solidFill>
                <a:latin typeface="Arial Unicode MS"/>
                <a:ea typeface="Arial Unicode MS"/>
                <a:cs typeface="Arial Unicode MS"/>
              </a:rPr>
              <a:t>	</a:t>
            </a:r>
            <a:endParaRPr sz="2100" dirty="0">
              <a:latin typeface="Arial Unicode MS"/>
              <a:ea typeface="Arial Unicode MS"/>
              <a:cs typeface="Arial Unicode MS"/>
            </a:endParaRPr>
          </a:p>
        </p:txBody>
      </p:sp>
      <p:pic>
        <p:nvPicPr>
          <p:cNvPr id="27" name="picture 166"/>
          <p:cNvPicPr>
            <a:picLocks noChangeAspect="1"/>
          </p:cNvPicPr>
          <p:nvPr/>
        </p:nvPicPr>
        <p:blipFill>
          <a:blip r:embed="rId11"/>
          <a:stretch>
            <a:fillRect/>
          </a:stretch>
        </p:blipFill>
        <p:spPr>
          <a:xfrm rot="21600000">
            <a:off x="1117778" y="2579941"/>
            <a:ext cx="221894" cy="269366"/>
          </a:xfrm>
          <a:prstGeom prst="rect">
            <a:avLst/>
          </a:prstGeom>
        </p:spPr>
      </p:pic>
      <p:sp>
        <p:nvSpPr>
          <p:cNvPr id="28" name="textbox 168"/>
          <p:cNvSpPr/>
          <p:nvPr/>
        </p:nvSpPr>
        <p:spPr>
          <a:xfrm>
            <a:off x="3557766" y="2567241"/>
            <a:ext cx="247650" cy="295275"/>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84000"/>
              </a:lnSpc>
              <a:tabLst>
                <a:tab pos="234315" algn="l"/>
              </a:tabLst>
            </a:pPr>
            <a:r>
              <a:rPr sz="2100" kern="0" spc="0" dirty="0">
                <a:solidFill>
                  <a:srgbClr val="000000">
                    <a:alpha val="100000"/>
                  </a:srgbClr>
                </a:solidFill>
                <a:latin typeface="Arial Unicode MS"/>
                <a:ea typeface="Arial Unicode MS"/>
                <a:cs typeface="Arial Unicode MS"/>
              </a:rPr>
              <a:t>	</a:t>
            </a:r>
            <a:endParaRPr sz="2100" dirty="0">
              <a:latin typeface="Arial Unicode MS"/>
              <a:ea typeface="Arial Unicode MS"/>
              <a:cs typeface="Arial Unicode MS"/>
            </a:endParaRPr>
          </a:p>
        </p:txBody>
      </p:sp>
      <p:pic>
        <p:nvPicPr>
          <p:cNvPr id="29" name="picture 170"/>
          <p:cNvPicPr>
            <a:picLocks noChangeAspect="1"/>
          </p:cNvPicPr>
          <p:nvPr/>
        </p:nvPicPr>
        <p:blipFill>
          <a:blip r:embed="rId12"/>
          <a:stretch>
            <a:fillRect/>
          </a:stretch>
        </p:blipFill>
        <p:spPr>
          <a:xfrm rot="21600000">
            <a:off x="3570466" y="2579941"/>
            <a:ext cx="221894" cy="269366"/>
          </a:xfrm>
          <a:prstGeom prst="rect">
            <a:avLst/>
          </a:prstGeom>
        </p:spPr>
      </p:pic>
      <p:pic>
        <p:nvPicPr>
          <p:cNvPr id="31" name="图片 30"/>
          <p:cNvPicPr>
            <a:picLocks noChangeAspect="1"/>
          </p:cNvPicPr>
          <p:nvPr/>
        </p:nvPicPr>
        <p:blipFill>
          <a:blip r:embed="rId13"/>
          <a:stretch>
            <a:fillRect/>
          </a:stretch>
        </p:blipFill>
        <p:spPr>
          <a:xfrm>
            <a:off x="975450" y="4439983"/>
            <a:ext cx="4696370" cy="1545590"/>
          </a:xfrm>
          <a:prstGeom prst="rect">
            <a:avLst/>
          </a:prstGeom>
        </p:spPr>
      </p:pic>
      <p:sp>
        <p:nvSpPr>
          <p:cNvPr id="33" name="文本框 32"/>
          <p:cNvSpPr txBox="1"/>
          <p:nvPr/>
        </p:nvSpPr>
        <p:spPr>
          <a:xfrm>
            <a:off x="8995996" y="6473580"/>
            <a:ext cx="3196004" cy="584775"/>
          </a:xfrm>
          <a:prstGeom prst="rect">
            <a:avLst/>
          </a:prstGeom>
          <a:noFill/>
        </p:spPr>
        <p:txBody>
          <a:bodyPr wrap="square">
            <a:spAutoFit/>
          </a:bodyPr>
          <a:lstStyle/>
          <a:p>
            <a:r>
              <a:rPr lang="zh-CN" altLang="en-US" sz="1400" dirty="0">
                <a:hlinkClick r:id="rId14"/>
              </a:rPr>
              <a:t>https://archive.ics.uci.edu/dataset/222</a:t>
            </a:r>
            <a:endParaRPr lang="en-US" altLang="zh-CN" sz="1400" dirty="0"/>
          </a:p>
          <a:p>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4"/>
          <p:cNvPicPr>
            <a:picLocks noChangeAspect="1"/>
          </p:cNvPicPr>
          <p:nvPr/>
        </p:nvPicPr>
        <p:blipFill>
          <a:blip r:embed="rId1"/>
          <a:stretch>
            <a:fillRect/>
          </a:stretch>
        </p:blipFill>
        <p:spPr>
          <a:xfrm rot="21600000">
            <a:off x="0" y="0"/>
            <a:ext cx="12192000" cy="6858000"/>
          </a:xfrm>
          <a:prstGeom prst="rect">
            <a:avLst/>
          </a:prstGeom>
        </p:spPr>
      </p:pic>
      <p:pic>
        <p:nvPicPr>
          <p:cNvPr id="5" name="picture 176"/>
          <p:cNvPicPr>
            <a:picLocks noChangeAspect="1"/>
          </p:cNvPicPr>
          <p:nvPr/>
        </p:nvPicPr>
        <p:blipFill>
          <a:blip r:embed="rId2"/>
          <a:stretch>
            <a:fillRect/>
          </a:stretch>
        </p:blipFill>
        <p:spPr>
          <a:xfrm rot="21600000">
            <a:off x="669215" y="1124859"/>
            <a:ext cx="10853571" cy="5352142"/>
          </a:xfrm>
          <a:prstGeom prst="rect">
            <a:avLst/>
          </a:prstGeom>
        </p:spPr>
      </p:pic>
      <p:sp>
        <p:nvSpPr>
          <p:cNvPr id="7" name="textbox 180"/>
          <p:cNvSpPr/>
          <p:nvPr/>
        </p:nvSpPr>
        <p:spPr>
          <a:xfrm>
            <a:off x="6232540" y="6606232"/>
            <a:ext cx="5780404" cy="658027"/>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87000"/>
              </a:lnSpc>
            </a:pPr>
            <a:r>
              <a:rPr sz="1200" i="1" kern="0" spc="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注：数据集中存在部分以</a:t>
            </a:r>
            <a:r>
              <a:rPr sz="1200" kern="0" spc="-1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200" i="1" kern="0" spc="0" dirty="0">
                <a:solidFill>
                  <a:srgbClr val="3E7D65">
                    <a:alpha val="100000"/>
                  </a:srgbClr>
                </a:solidFill>
                <a:latin typeface="Arial" panose="020B0604020202020204"/>
                <a:ea typeface="Arial" panose="020B0604020202020204"/>
                <a:cs typeface="Arial" panose="020B0604020202020204"/>
              </a:rPr>
              <a:t>un</a:t>
            </a:r>
            <a:r>
              <a:rPr sz="1200" i="1" kern="0" spc="-10" dirty="0">
                <a:solidFill>
                  <a:srgbClr val="3E7D65">
                    <a:alpha val="100000"/>
                  </a:srgbClr>
                </a:solidFill>
                <a:latin typeface="Arial" panose="020B0604020202020204"/>
                <a:ea typeface="Arial" panose="020B0604020202020204"/>
                <a:cs typeface="Arial" panose="020B0604020202020204"/>
              </a:rPr>
              <a:t>known</a:t>
            </a:r>
            <a:r>
              <a:rPr sz="1200" i="1" kern="0" spc="-90" dirty="0">
                <a:solidFill>
                  <a:srgbClr val="3E7D65">
                    <a:alpha val="100000"/>
                  </a:srgbClr>
                </a:solidFill>
                <a:latin typeface="Arial" panose="020B0604020202020204"/>
                <a:ea typeface="Arial" panose="020B0604020202020204"/>
                <a:cs typeface="Arial" panose="020B0604020202020204"/>
              </a:rPr>
              <a:t> </a:t>
            </a:r>
            <a:r>
              <a:rPr sz="1200" i="1"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标记的语义缺失值</a:t>
            </a:r>
            <a:r>
              <a:rPr sz="1200" i="1"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a:t>
            </a:r>
            <a:r>
              <a:rPr sz="1200" kern="0" spc="-24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200" i="1" kern="0" spc="-1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将在数据预处理阶段处理</a:t>
            </a:r>
            <a:endParaRPr sz="1000" dirty="0">
              <a:latin typeface="Arial" panose="020B0604020202020204"/>
              <a:ea typeface="Arial" panose="020B0604020202020204"/>
              <a:cs typeface="Arial" panose="020B0604020202020204"/>
            </a:endParaRPr>
          </a:p>
        </p:txBody>
      </p:sp>
      <p:pic>
        <p:nvPicPr>
          <p:cNvPr id="8" name="picture 182"/>
          <p:cNvPicPr>
            <a:picLocks noChangeAspect="1"/>
          </p:cNvPicPr>
          <p:nvPr/>
        </p:nvPicPr>
        <p:blipFill>
          <a:blip r:embed="rId3"/>
          <a:stretch>
            <a:fillRect/>
          </a:stretch>
        </p:blipFill>
        <p:spPr>
          <a:xfrm rot="21600000">
            <a:off x="9810750" y="381000"/>
            <a:ext cx="1714500" cy="1714500"/>
          </a:xfrm>
          <a:prstGeom prst="rect">
            <a:avLst/>
          </a:prstGeom>
        </p:spPr>
      </p:pic>
      <p:sp>
        <p:nvSpPr>
          <p:cNvPr id="9" name="textbox 184"/>
          <p:cNvSpPr/>
          <p:nvPr/>
        </p:nvSpPr>
        <p:spPr>
          <a:xfrm>
            <a:off x="668528" y="471169"/>
            <a:ext cx="2616200" cy="431800"/>
          </a:xfrm>
          <a:prstGeom prst="rect">
            <a:avLst/>
          </a:prstGeom>
          <a:noFill/>
          <a:ln w="0" cap="flat">
            <a:noFill/>
            <a:prstDash val="solid"/>
            <a:miter lim="0"/>
          </a:ln>
        </p:spPr>
        <p:txBody>
          <a:bodyPr vert="horz" wrap="square" lIns="0" tIns="0" rIns="0" bIns="0"/>
          <a:lstStyle/>
          <a:p>
            <a:pPr algn="l" rtl="0" eaLnBrk="0">
              <a:lnSpc>
                <a:spcPct val="80000"/>
              </a:lnSpc>
            </a:pPr>
            <a:endParaRPr sz="100" dirty="0">
              <a:latin typeface="Arial" panose="020B0604020202020204"/>
              <a:ea typeface="Arial" panose="020B0604020202020204"/>
              <a:cs typeface="Arial" panose="020B0604020202020204"/>
            </a:endParaRPr>
          </a:p>
          <a:p>
            <a:pPr rtl="0" eaLnBrk="0">
              <a:lnSpc>
                <a:spcPct val="92000"/>
              </a:lnSpc>
            </a:pPr>
            <a:r>
              <a:rPr sz="2900" kern="0" spc="-21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变量说明</a:t>
            </a:r>
            <a:endParaRPr sz="2900" dirty="0">
              <a:latin typeface="微软雅黑" panose="020B0503020204020204" charset="-122"/>
              <a:ea typeface="微软雅黑" panose="020B0503020204020204" charset="-122"/>
              <a:cs typeface="微软雅黑" panose="020B0503020204020204" charset="-122"/>
            </a:endParaRPr>
          </a:p>
        </p:txBody>
      </p:sp>
      <p:sp>
        <p:nvSpPr>
          <p:cNvPr id="10" name="textbox 186"/>
          <p:cNvSpPr/>
          <p:nvPr/>
        </p:nvSpPr>
        <p:spPr>
          <a:xfrm>
            <a:off x="925513" y="1386141"/>
            <a:ext cx="3646804" cy="31305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260"/>
              </a:lnSpc>
              <a:tabLst>
                <a:tab pos="22352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42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7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数据集主要变量及其说明（</a:t>
            </a:r>
            <a:r>
              <a:rPr sz="1800" kern="0" spc="-31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70" dirty="0">
                <a:solidFill>
                  <a:srgbClr val="154734">
                    <a:alpha val="100000"/>
                  </a:srgbClr>
                </a:solidFill>
                <a:latin typeface="Arial" panose="020B0604020202020204"/>
                <a:ea typeface="Arial" panose="020B0604020202020204"/>
                <a:cs typeface="Arial" panose="020B0604020202020204"/>
              </a:rPr>
              <a:t>1</a:t>
            </a:r>
            <a:r>
              <a:rPr sz="1800" kern="0" spc="-80" dirty="0">
                <a:solidFill>
                  <a:srgbClr val="154734">
                    <a:alpha val="100000"/>
                  </a:srgbClr>
                </a:solidFill>
                <a:latin typeface="Arial" panose="020B0604020202020204"/>
                <a:ea typeface="Arial" panose="020B0604020202020204"/>
                <a:cs typeface="Arial" panose="020B0604020202020204"/>
              </a:rPr>
              <a:t>/2</a:t>
            </a:r>
            <a:r>
              <a:rPr sz="1800" kern="0" spc="-8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endParaRPr sz="1800" dirty="0">
              <a:latin typeface="微软雅黑" panose="020B0503020204020204" charset="-122"/>
              <a:ea typeface="微软雅黑" panose="020B0503020204020204" charset="-122"/>
              <a:cs typeface="微软雅黑" panose="020B0503020204020204" charset="-122"/>
            </a:endParaRPr>
          </a:p>
        </p:txBody>
      </p:sp>
      <p:pic>
        <p:nvPicPr>
          <p:cNvPr id="11" name="picture 188"/>
          <p:cNvPicPr>
            <a:picLocks noChangeAspect="1"/>
          </p:cNvPicPr>
          <p:nvPr/>
        </p:nvPicPr>
        <p:blipFill>
          <a:blip r:embed="rId4"/>
          <a:stretch>
            <a:fillRect/>
          </a:stretch>
        </p:blipFill>
        <p:spPr>
          <a:xfrm rot="21600000">
            <a:off x="938213" y="1398841"/>
            <a:ext cx="210959" cy="269366"/>
          </a:xfrm>
          <a:prstGeom prst="rect">
            <a:avLst/>
          </a:prstGeom>
        </p:spPr>
      </p:pic>
      <p:pic>
        <p:nvPicPr>
          <p:cNvPr id="12" name="picture 190"/>
          <p:cNvPicPr>
            <a:picLocks noChangeAspect="1"/>
          </p:cNvPicPr>
          <p:nvPr/>
        </p:nvPicPr>
        <p:blipFill>
          <a:blip r:embed="rId5"/>
          <a:stretch>
            <a:fillRect/>
          </a:stretch>
        </p:blipFill>
        <p:spPr>
          <a:xfrm rot="21600000">
            <a:off x="666750" y="990600"/>
            <a:ext cx="762000" cy="38100"/>
          </a:xfrm>
          <a:prstGeom prst="rect">
            <a:avLst/>
          </a:prstGeom>
        </p:spPr>
      </p:pic>
      <p:graphicFrame>
        <p:nvGraphicFramePr>
          <p:cNvPr id="13" name="表格 12"/>
          <p:cNvGraphicFramePr>
            <a:graphicFrameLocks noGrp="1"/>
          </p:cNvGraphicFramePr>
          <p:nvPr/>
        </p:nvGraphicFramePr>
        <p:xfrm>
          <a:off x="925513" y="1856371"/>
          <a:ext cx="10335530" cy="4463454"/>
        </p:xfrm>
        <a:graphic>
          <a:graphicData uri="http://schemas.openxmlformats.org/drawingml/2006/table">
            <a:tbl>
              <a:tblPr>
                <a:tableStyleId>{93296810-A885-4BE3-A3E7-6D5BEEA58F35}</a:tableStyleId>
              </a:tblPr>
              <a:tblGrid>
                <a:gridCol w="1584139"/>
                <a:gridCol w="1363399"/>
                <a:gridCol w="2202414"/>
                <a:gridCol w="5185578"/>
              </a:tblGrid>
              <a:tr h="360000">
                <a:tc>
                  <a:txBody>
                    <a:bodyPr/>
                    <a:lstStyle/>
                    <a:p>
                      <a:pPr algn="ctr" fontAlgn="ctr"/>
                      <a:r>
                        <a:rPr lang="zh-CN" altLang="en-US" sz="1400" b="1" u="none" strike="noStrike" dirty="0">
                          <a:solidFill>
                            <a:srgbClr val="154734"/>
                          </a:solidFill>
                          <a:effectLst/>
                          <a:latin typeface="微软雅黑" panose="020B0503020204020204" charset="-122"/>
                          <a:ea typeface="微软雅黑" panose="020B0503020204020204" charset="-122"/>
                        </a:rPr>
                        <a:t>变量名</a:t>
                      </a:r>
                      <a:endParaRPr lang="zh-CN" alt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b="1" u="none" strike="noStrike" dirty="0">
                          <a:solidFill>
                            <a:srgbClr val="154734"/>
                          </a:solidFill>
                          <a:effectLst/>
                          <a:latin typeface="微软雅黑" panose="020B0503020204020204" charset="-122"/>
                          <a:ea typeface="微软雅黑" panose="020B0503020204020204" charset="-122"/>
                        </a:rPr>
                        <a:t>类型</a:t>
                      </a:r>
                      <a:endParaRPr lang="zh-CN" alt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b="1" u="none" strike="noStrike" dirty="0">
                          <a:solidFill>
                            <a:srgbClr val="154734"/>
                          </a:solidFill>
                          <a:effectLst/>
                          <a:latin typeface="微软雅黑" panose="020B0503020204020204" charset="-122"/>
                          <a:ea typeface="微软雅黑" panose="020B0503020204020204" charset="-122"/>
                        </a:rPr>
                        <a:t>中文含义</a:t>
                      </a:r>
                      <a:endParaRPr lang="zh-CN" alt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b="1" u="none" strike="noStrike" dirty="0">
                          <a:solidFill>
                            <a:srgbClr val="154734"/>
                          </a:solidFill>
                          <a:effectLst/>
                          <a:latin typeface="微软雅黑" panose="020B0503020204020204" charset="-122"/>
                          <a:ea typeface="微软雅黑" panose="020B0503020204020204" charset="-122"/>
                        </a:rPr>
                        <a:t>说明</a:t>
                      </a:r>
                      <a:endParaRPr lang="zh-CN" alt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dirty="0">
                          <a:solidFill>
                            <a:srgbClr val="154734"/>
                          </a:solidFill>
                          <a:effectLst/>
                          <a:latin typeface="微软雅黑" panose="020B0503020204020204" charset="-122"/>
                          <a:ea typeface="微软雅黑" panose="020B0503020204020204" charset="-122"/>
                        </a:rPr>
                        <a:t>y</a:t>
                      </a:r>
                      <a:endParaRPr 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二元型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a:solidFill>
                            <a:srgbClr val="154734"/>
                          </a:solidFill>
                          <a:effectLst/>
                          <a:latin typeface="微软雅黑" panose="020B0503020204020204" charset="-122"/>
                          <a:ea typeface="微软雅黑" panose="020B0503020204020204" charset="-122"/>
                        </a:rPr>
                        <a:t>是否认购定期存款</a:t>
                      </a:r>
                      <a:endParaRPr lang="zh-CN" altLang="en-US" sz="1400" b="0" i="0" u="none" strike="noStrike">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en-US" sz="1400" u="none" strike="noStrike" dirty="0">
                          <a:solidFill>
                            <a:srgbClr val="154734"/>
                          </a:solidFill>
                          <a:effectLst/>
                          <a:latin typeface="微软雅黑" panose="020B0503020204020204" charset="-122"/>
                          <a:ea typeface="微软雅黑" panose="020B0503020204020204" charset="-122"/>
                        </a:rPr>
                        <a:t>yes（</a:t>
                      </a:r>
                      <a:r>
                        <a:rPr lang="zh-CN" altLang="en-US" sz="1400" u="none" strike="noStrike" dirty="0">
                          <a:solidFill>
                            <a:srgbClr val="154734"/>
                          </a:solidFill>
                          <a:effectLst/>
                          <a:latin typeface="微软雅黑" panose="020B0503020204020204" charset="-122"/>
                          <a:ea typeface="微软雅黑" panose="020B0503020204020204" charset="-122"/>
                        </a:rPr>
                        <a:t>是）、</a:t>
                      </a:r>
                      <a:r>
                        <a:rPr lang="en-US" sz="1400" u="none" strike="noStrike" dirty="0">
                          <a:solidFill>
                            <a:srgbClr val="154734"/>
                          </a:solidFill>
                          <a:effectLst/>
                          <a:latin typeface="微软雅黑" panose="020B0503020204020204" charset="-122"/>
                          <a:ea typeface="微软雅黑" panose="020B0503020204020204" charset="-122"/>
                        </a:rPr>
                        <a:t>no（</a:t>
                      </a:r>
                      <a:r>
                        <a:rPr lang="zh-CN" altLang="en-US" sz="1400" u="none" strike="noStrike" dirty="0">
                          <a:solidFill>
                            <a:srgbClr val="154734"/>
                          </a:solidFill>
                          <a:effectLst/>
                          <a:latin typeface="微软雅黑" panose="020B0503020204020204" charset="-122"/>
                          <a:ea typeface="微软雅黑" panose="020B0503020204020204" charset="-122"/>
                        </a:rPr>
                        <a:t>否）</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dirty="0">
                          <a:solidFill>
                            <a:srgbClr val="154734"/>
                          </a:solidFill>
                          <a:effectLst/>
                          <a:latin typeface="微软雅黑" panose="020B0503020204020204" charset="-122"/>
                          <a:ea typeface="微软雅黑" panose="020B0503020204020204" charset="-122"/>
                        </a:rPr>
                        <a:t>age</a:t>
                      </a:r>
                      <a:endParaRPr 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整数型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客户年龄</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a:solidFill>
                            <a:srgbClr val="154734"/>
                          </a:solidFill>
                          <a:effectLst/>
                          <a:latin typeface="微软雅黑" panose="020B0503020204020204" charset="-122"/>
                          <a:ea typeface="微软雅黑" panose="020B0503020204020204" charset="-122"/>
                        </a:rPr>
                        <a:t>数值型变量</a:t>
                      </a:r>
                      <a:endParaRPr lang="zh-CN" altLang="en-US" sz="1400" b="0" i="0" u="none" strike="noStrike">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dirty="0">
                          <a:solidFill>
                            <a:srgbClr val="154734"/>
                          </a:solidFill>
                          <a:effectLst/>
                          <a:latin typeface="微软雅黑" panose="020B0503020204020204" charset="-122"/>
                          <a:ea typeface="微软雅黑" panose="020B0503020204020204" charset="-122"/>
                        </a:rPr>
                        <a:t>job</a:t>
                      </a:r>
                      <a:endParaRPr 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类别型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职业类型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en-US" sz="1400" u="none" strike="noStrike" dirty="0">
                          <a:solidFill>
                            <a:srgbClr val="154734"/>
                          </a:solidFill>
                          <a:effectLst/>
                          <a:latin typeface="微软雅黑" panose="020B0503020204020204" charset="-122"/>
                          <a:ea typeface="微软雅黑" panose="020B0503020204020204" charset="-122"/>
                        </a:rPr>
                        <a:t>admin.、</a:t>
                      </a:r>
                      <a:r>
                        <a:rPr lang="en-US" sz="1400" u="none" strike="noStrike" dirty="0" err="1">
                          <a:solidFill>
                            <a:srgbClr val="154734"/>
                          </a:solidFill>
                          <a:effectLst/>
                          <a:latin typeface="微软雅黑" panose="020B0503020204020204" charset="-122"/>
                          <a:ea typeface="微软雅黑" panose="020B0503020204020204" charset="-122"/>
                        </a:rPr>
                        <a:t>blue-collar、entrepreneur</a:t>
                      </a:r>
                      <a:r>
                        <a:rPr lang="zh-CN" altLang="en-US" sz="1400" u="none" strike="noStrike" dirty="0">
                          <a:solidFill>
                            <a:srgbClr val="154734"/>
                          </a:solidFill>
                          <a:effectLst/>
                          <a:latin typeface="微软雅黑" panose="020B0503020204020204" charset="-122"/>
                          <a:ea typeface="微软雅黑" panose="020B0503020204020204" charset="-122"/>
                        </a:rPr>
                        <a:t>等</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a:solidFill>
                            <a:srgbClr val="154734"/>
                          </a:solidFill>
                          <a:effectLst/>
                          <a:latin typeface="微软雅黑" panose="020B0503020204020204" charset="-122"/>
                          <a:ea typeface="微软雅黑" panose="020B0503020204020204" charset="-122"/>
                        </a:rPr>
                        <a:t>marital</a:t>
                      </a:r>
                      <a:endParaRPr lang="en-US" sz="1400" b="1" i="0" u="none" strike="noStrike">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类别型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婚姻状况</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en-US" sz="1400" u="none" strike="noStrike" dirty="0" err="1">
                          <a:solidFill>
                            <a:srgbClr val="154734"/>
                          </a:solidFill>
                          <a:effectLst/>
                          <a:latin typeface="微软雅黑" panose="020B0503020204020204" charset="-122"/>
                          <a:ea typeface="微软雅黑" panose="020B0503020204020204" charset="-122"/>
                        </a:rPr>
                        <a:t>married、single、divorced</a:t>
                      </a:r>
                      <a:endParaRPr 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a:solidFill>
                            <a:srgbClr val="154734"/>
                          </a:solidFill>
                          <a:effectLst/>
                          <a:latin typeface="微软雅黑" panose="020B0503020204020204" charset="-122"/>
                          <a:ea typeface="微软雅黑" panose="020B0503020204020204" charset="-122"/>
                        </a:rPr>
                        <a:t>education</a:t>
                      </a:r>
                      <a:endParaRPr lang="en-US" sz="1400" b="1" i="0" u="none" strike="noStrike">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a:solidFill>
                            <a:srgbClr val="154734"/>
                          </a:solidFill>
                          <a:effectLst/>
                          <a:latin typeface="微软雅黑" panose="020B0503020204020204" charset="-122"/>
                          <a:ea typeface="微软雅黑" panose="020B0503020204020204" charset="-122"/>
                        </a:rPr>
                        <a:t>类别型</a:t>
                      </a:r>
                      <a:endParaRPr lang="zh-CN" altLang="en-US" sz="1400" b="0" i="0" u="none" strike="noStrike">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教育程度</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en-US" sz="1400" u="none" strike="noStrike" dirty="0">
                          <a:solidFill>
                            <a:srgbClr val="154734"/>
                          </a:solidFill>
                          <a:effectLst/>
                          <a:latin typeface="微软雅黑" panose="020B0503020204020204" charset="-122"/>
                          <a:ea typeface="微软雅黑" panose="020B0503020204020204" charset="-122"/>
                        </a:rPr>
                        <a:t>illiterate、basic.4y、university.degree</a:t>
                      </a:r>
                      <a:r>
                        <a:rPr lang="zh-CN" altLang="en-US" sz="1400" u="none" strike="noStrike" dirty="0">
                          <a:solidFill>
                            <a:srgbClr val="154734"/>
                          </a:solidFill>
                          <a:effectLst/>
                          <a:latin typeface="微软雅黑" panose="020B0503020204020204" charset="-122"/>
                          <a:ea typeface="微软雅黑" panose="020B0503020204020204" charset="-122"/>
                        </a:rPr>
                        <a:t>等</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a:solidFill>
                            <a:srgbClr val="154734"/>
                          </a:solidFill>
                          <a:effectLst/>
                          <a:latin typeface="微软雅黑" panose="020B0503020204020204" charset="-122"/>
                          <a:ea typeface="微软雅黑" panose="020B0503020204020204" charset="-122"/>
                        </a:rPr>
                        <a:t>default</a:t>
                      </a:r>
                      <a:endParaRPr lang="en-US" sz="1400" b="1" i="0" u="none" strike="noStrike">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a:solidFill>
                            <a:srgbClr val="154734"/>
                          </a:solidFill>
                          <a:effectLst/>
                          <a:latin typeface="微软雅黑" panose="020B0503020204020204" charset="-122"/>
                          <a:ea typeface="微软雅黑" panose="020B0503020204020204" charset="-122"/>
                        </a:rPr>
                        <a:t>二元型</a:t>
                      </a:r>
                      <a:endParaRPr lang="zh-CN" altLang="en-US" sz="1400" b="0" i="0" u="none" strike="noStrike">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是否有信用违约</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en-US" sz="1400" u="none" strike="noStrike" dirty="0">
                          <a:solidFill>
                            <a:srgbClr val="154734"/>
                          </a:solidFill>
                          <a:effectLst/>
                          <a:latin typeface="微软雅黑" panose="020B0503020204020204" charset="-122"/>
                          <a:ea typeface="微软雅黑" panose="020B0503020204020204" charset="-122"/>
                        </a:rPr>
                        <a:t>yes（</a:t>
                      </a:r>
                      <a:r>
                        <a:rPr lang="zh-CN" altLang="en-US" sz="1400" u="none" strike="noStrike" dirty="0">
                          <a:solidFill>
                            <a:srgbClr val="154734"/>
                          </a:solidFill>
                          <a:effectLst/>
                          <a:latin typeface="微软雅黑" panose="020B0503020204020204" charset="-122"/>
                          <a:ea typeface="微软雅黑" panose="020B0503020204020204" charset="-122"/>
                        </a:rPr>
                        <a:t>是）、</a:t>
                      </a:r>
                      <a:r>
                        <a:rPr lang="en-US" sz="1400" u="none" strike="noStrike" dirty="0">
                          <a:solidFill>
                            <a:srgbClr val="154734"/>
                          </a:solidFill>
                          <a:effectLst/>
                          <a:latin typeface="微软雅黑" panose="020B0503020204020204" charset="-122"/>
                          <a:ea typeface="微软雅黑" panose="020B0503020204020204" charset="-122"/>
                        </a:rPr>
                        <a:t>no（</a:t>
                      </a:r>
                      <a:r>
                        <a:rPr lang="zh-CN" altLang="en-US" sz="1400" u="none" strike="noStrike" dirty="0">
                          <a:solidFill>
                            <a:srgbClr val="154734"/>
                          </a:solidFill>
                          <a:effectLst/>
                          <a:latin typeface="微软雅黑" panose="020B0503020204020204" charset="-122"/>
                          <a:ea typeface="微软雅黑" panose="020B0503020204020204" charset="-122"/>
                        </a:rPr>
                        <a:t>否）</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a:solidFill>
                            <a:srgbClr val="154734"/>
                          </a:solidFill>
                          <a:effectLst/>
                          <a:latin typeface="微软雅黑" panose="020B0503020204020204" charset="-122"/>
                          <a:ea typeface="微软雅黑" panose="020B0503020204020204" charset="-122"/>
                        </a:rPr>
                        <a:t>housing</a:t>
                      </a:r>
                      <a:endParaRPr lang="en-US" sz="1400" b="1" i="0" u="none" strike="noStrike">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二元型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是否有住房贷款</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en-US" sz="1400" u="none" strike="noStrike" dirty="0">
                          <a:solidFill>
                            <a:srgbClr val="154734"/>
                          </a:solidFill>
                          <a:effectLst/>
                          <a:latin typeface="微软雅黑" panose="020B0503020204020204" charset="-122"/>
                          <a:ea typeface="微软雅黑" panose="020B0503020204020204" charset="-122"/>
                        </a:rPr>
                        <a:t>yes（</a:t>
                      </a:r>
                      <a:r>
                        <a:rPr lang="zh-CN" altLang="en-US" sz="1400" u="none" strike="noStrike" dirty="0">
                          <a:solidFill>
                            <a:srgbClr val="154734"/>
                          </a:solidFill>
                          <a:effectLst/>
                          <a:latin typeface="微软雅黑" panose="020B0503020204020204" charset="-122"/>
                          <a:ea typeface="微软雅黑" panose="020B0503020204020204" charset="-122"/>
                        </a:rPr>
                        <a:t>是）、</a:t>
                      </a:r>
                      <a:r>
                        <a:rPr lang="en-US" sz="1400" u="none" strike="noStrike" dirty="0">
                          <a:solidFill>
                            <a:srgbClr val="154734"/>
                          </a:solidFill>
                          <a:effectLst/>
                          <a:latin typeface="微软雅黑" panose="020B0503020204020204" charset="-122"/>
                          <a:ea typeface="微软雅黑" panose="020B0503020204020204" charset="-122"/>
                        </a:rPr>
                        <a:t>no（</a:t>
                      </a:r>
                      <a:r>
                        <a:rPr lang="zh-CN" altLang="en-US" sz="1400" u="none" strike="noStrike" dirty="0">
                          <a:solidFill>
                            <a:srgbClr val="154734"/>
                          </a:solidFill>
                          <a:effectLst/>
                          <a:latin typeface="微软雅黑" panose="020B0503020204020204" charset="-122"/>
                          <a:ea typeface="微软雅黑" panose="020B0503020204020204" charset="-122"/>
                        </a:rPr>
                        <a:t>否）</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a:solidFill>
                            <a:srgbClr val="154734"/>
                          </a:solidFill>
                          <a:effectLst/>
                          <a:latin typeface="微软雅黑" panose="020B0503020204020204" charset="-122"/>
                          <a:ea typeface="微软雅黑" panose="020B0503020204020204" charset="-122"/>
                        </a:rPr>
                        <a:t>loan</a:t>
                      </a:r>
                      <a:endParaRPr lang="en-US" sz="1400" b="1" i="0" u="none" strike="noStrike">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二元型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是否有个人贷款</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en-US" sz="1400" u="none" strike="noStrike" dirty="0">
                          <a:solidFill>
                            <a:srgbClr val="154734"/>
                          </a:solidFill>
                          <a:effectLst/>
                          <a:latin typeface="微软雅黑" panose="020B0503020204020204" charset="-122"/>
                          <a:ea typeface="微软雅黑" panose="020B0503020204020204" charset="-122"/>
                        </a:rPr>
                        <a:t>yes（</a:t>
                      </a:r>
                      <a:r>
                        <a:rPr lang="zh-CN" altLang="en-US" sz="1400" u="none" strike="noStrike" dirty="0">
                          <a:solidFill>
                            <a:srgbClr val="154734"/>
                          </a:solidFill>
                          <a:effectLst/>
                          <a:latin typeface="微软雅黑" panose="020B0503020204020204" charset="-122"/>
                          <a:ea typeface="微软雅黑" panose="020B0503020204020204" charset="-122"/>
                        </a:rPr>
                        <a:t>是）、</a:t>
                      </a:r>
                      <a:r>
                        <a:rPr lang="en-US" sz="1400" u="none" strike="noStrike" dirty="0">
                          <a:solidFill>
                            <a:srgbClr val="154734"/>
                          </a:solidFill>
                          <a:effectLst/>
                          <a:latin typeface="微软雅黑" panose="020B0503020204020204" charset="-122"/>
                          <a:ea typeface="微软雅黑" panose="020B0503020204020204" charset="-122"/>
                        </a:rPr>
                        <a:t>no（</a:t>
                      </a:r>
                      <a:r>
                        <a:rPr lang="zh-CN" altLang="en-US" sz="1400" u="none" strike="noStrike" dirty="0">
                          <a:solidFill>
                            <a:srgbClr val="154734"/>
                          </a:solidFill>
                          <a:effectLst/>
                          <a:latin typeface="微软雅黑" panose="020B0503020204020204" charset="-122"/>
                          <a:ea typeface="微软雅黑" panose="020B0503020204020204" charset="-122"/>
                        </a:rPr>
                        <a:t>否）</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dirty="0">
                          <a:solidFill>
                            <a:srgbClr val="154734"/>
                          </a:solidFill>
                          <a:effectLst/>
                          <a:latin typeface="微软雅黑" panose="020B0503020204020204" charset="-122"/>
                          <a:ea typeface="微软雅黑" panose="020B0503020204020204" charset="-122"/>
                        </a:rPr>
                        <a:t>contact</a:t>
                      </a:r>
                      <a:endParaRPr 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类别型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联系方式类型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en-US" sz="1400" u="none" strike="noStrike" dirty="0">
                          <a:solidFill>
                            <a:srgbClr val="154734"/>
                          </a:solidFill>
                          <a:effectLst/>
                          <a:latin typeface="微软雅黑" panose="020B0503020204020204" charset="-122"/>
                          <a:ea typeface="微软雅黑" panose="020B0503020204020204" charset="-122"/>
                        </a:rPr>
                        <a:t>cellular（</a:t>
                      </a:r>
                      <a:r>
                        <a:rPr lang="zh-CN" altLang="en-US" sz="1400" u="none" strike="noStrike" dirty="0">
                          <a:solidFill>
                            <a:srgbClr val="154734"/>
                          </a:solidFill>
                          <a:effectLst/>
                          <a:latin typeface="微软雅黑" panose="020B0503020204020204" charset="-122"/>
                          <a:ea typeface="微软雅黑" panose="020B0503020204020204" charset="-122"/>
                        </a:rPr>
                        <a:t>手机）、</a:t>
                      </a:r>
                      <a:r>
                        <a:rPr lang="en-US" sz="1400" u="none" strike="noStrike" dirty="0">
                          <a:solidFill>
                            <a:srgbClr val="154734"/>
                          </a:solidFill>
                          <a:effectLst/>
                          <a:latin typeface="微软雅黑" panose="020B0503020204020204" charset="-122"/>
                          <a:ea typeface="微软雅黑" panose="020B0503020204020204" charset="-122"/>
                        </a:rPr>
                        <a:t>telephone（</a:t>
                      </a:r>
                      <a:r>
                        <a:rPr lang="zh-CN" altLang="en-US" sz="1400" u="none" strike="noStrike" dirty="0">
                          <a:solidFill>
                            <a:srgbClr val="154734"/>
                          </a:solidFill>
                          <a:effectLst/>
                          <a:latin typeface="微软雅黑" panose="020B0503020204020204" charset="-122"/>
                          <a:ea typeface="微软雅黑" panose="020B0503020204020204" charset="-122"/>
                        </a:rPr>
                        <a:t>座机）</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0">
                <a:tc>
                  <a:txBody>
                    <a:bodyPr/>
                    <a:lstStyle/>
                    <a:p>
                      <a:pPr algn="ctr"/>
                      <a:r>
                        <a:rPr lang="en-US" sz="1400" b="1" kern="100" dirty="0" err="1">
                          <a:solidFill>
                            <a:srgbClr val="154734"/>
                          </a:solidFill>
                          <a:effectLst/>
                          <a:latin typeface="微软雅黑" panose="020B0503020204020204" charset="-122"/>
                          <a:ea typeface="微软雅黑" panose="020B0503020204020204" charset="-122"/>
                          <a:cs typeface="Arial" panose="020B0604020202020204" pitchFamily="34" charset="0"/>
                        </a:rPr>
                        <a:t>day_of_week</a:t>
                      </a:r>
                      <a:endParaRPr lang="zh-CN" sz="1400" b="1" kern="100" dirty="0">
                        <a:solidFill>
                          <a:srgbClr val="154734"/>
                        </a:solidFill>
                        <a:effectLst/>
                        <a:latin typeface="微软雅黑" panose="020B0503020204020204" charset="-122"/>
                        <a:ea typeface="微软雅黑" panose="020B0503020204020204" charset="-122"/>
                        <a:cs typeface="Arial" panose="020B0604020202020204" pitchFamily="34" charset="0"/>
                      </a:endParaRPr>
                    </a:p>
                  </a:txBody>
                  <a:tcPr marL="68580" marR="68580" marT="0" marB="0" anchor="ctr">
                    <a:solidFill>
                      <a:srgbClr val="EBF6F1"/>
                    </a:solidFill>
                  </a:tcPr>
                </a:tc>
                <a:tc>
                  <a:txBody>
                    <a:bodyPr/>
                    <a:lstStyle/>
                    <a:p>
                      <a:pPr algn="ctr"/>
                      <a:r>
                        <a:rPr lang="zh-CN" sz="1400" kern="100" dirty="0">
                          <a:solidFill>
                            <a:srgbClr val="154734"/>
                          </a:solidFill>
                          <a:effectLst/>
                          <a:latin typeface="微软雅黑" panose="020B0503020204020204" charset="-122"/>
                          <a:ea typeface="微软雅黑" panose="020B0503020204020204" charset="-122"/>
                          <a:cs typeface="Times New Roman" panose="02020603050405020304" pitchFamily="18" charset="0"/>
                        </a:rPr>
                        <a:t>整数型</a:t>
                      </a:r>
                      <a:endParaRPr lang="zh-CN" sz="1400" kern="100" dirty="0">
                        <a:solidFill>
                          <a:srgbClr val="154734"/>
                        </a:solidFill>
                        <a:effectLst/>
                        <a:latin typeface="微软雅黑" panose="020B0503020204020204" charset="-122"/>
                        <a:ea typeface="微软雅黑" panose="020B0503020204020204" charset="-122"/>
                        <a:cs typeface="Arial" panose="020B0604020202020204" pitchFamily="34" charset="0"/>
                      </a:endParaRPr>
                    </a:p>
                  </a:txBody>
                  <a:tcPr marL="68580" marR="68580" marT="0" marB="0" anchor="ctr">
                    <a:solidFill>
                      <a:srgbClr val="EBF6F1"/>
                    </a:solidFill>
                  </a:tcPr>
                </a:tc>
                <a:tc>
                  <a:txBody>
                    <a:bodyPr/>
                    <a:lstStyle/>
                    <a:p>
                      <a:pPr marL="0" algn="ctr" defTabSz="914400" rtl="0" eaLnBrk="1" fontAlgn="ctr" latinLnBrk="0" hangingPunct="1"/>
                      <a:r>
                        <a:rPr lang="zh-CN" altLang="en-US" sz="1400" u="none" strike="noStrike" kern="1200" dirty="0">
                          <a:solidFill>
                            <a:srgbClr val="154734"/>
                          </a:solidFill>
                          <a:effectLst/>
                          <a:latin typeface="微软雅黑" panose="020B0503020204020204" charset="-122"/>
                          <a:ea typeface="微软雅黑" panose="020B0503020204020204" charset="-122"/>
                          <a:cs typeface="+mn-cs"/>
                        </a:rPr>
                        <a:t>最后联系是周几</a:t>
                      </a:r>
                      <a:endParaRPr lang="zh-CN" altLang="en-US" sz="1400" u="none" strike="noStrike" kern="1200" dirty="0">
                        <a:solidFill>
                          <a:srgbClr val="154734"/>
                        </a:solidFill>
                        <a:effectLst/>
                        <a:latin typeface="微软雅黑" panose="020B0503020204020204" charset="-122"/>
                        <a:ea typeface="微软雅黑" panose="020B0503020204020204" charset="-122"/>
                        <a:cs typeface="+mn-cs"/>
                      </a:endParaRPr>
                    </a:p>
                  </a:txBody>
                  <a:tcPr marL="68580" marR="68580" marT="0" marB="0" anchor="ctr">
                    <a:solidFill>
                      <a:srgbClr val="EBF6F1"/>
                    </a:solidFill>
                  </a:tcPr>
                </a:tc>
                <a:tc>
                  <a:txBody>
                    <a:bodyPr/>
                    <a:lstStyle/>
                    <a:p>
                      <a:pPr algn="ctr" fontAlgn="ctr"/>
                      <a:r>
                        <a:rPr lang="en-US" altLang="zh-CN" sz="1400" b="0" i="0" u="none" strike="noStrike" dirty="0" err="1">
                          <a:solidFill>
                            <a:srgbClr val="154734"/>
                          </a:solidFill>
                          <a:effectLst/>
                          <a:latin typeface="微软雅黑" panose="020B0503020204020204" charset="-122"/>
                          <a:ea typeface="微软雅黑" panose="020B0503020204020204" charset="-122"/>
                        </a:rPr>
                        <a:t>mon</a:t>
                      </a:r>
                      <a:r>
                        <a:rPr lang="zh-CN" altLang="en-US" sz="1400" b="0" i="0" u="none" strike="noStrike" dirty="0">
                          <a:solidFill>
                            <a:srgbClr val="154734"/>
                          </a:solidFill>
                          <a:effectLst/>
                          <a:latin typeface="微软雅黑" panose="020B0503020204020204" charset="-122"/>
                          <a:ea typeface="微软雅黑" panose="020B0503020204020204" charset="-122"/>
                        </a:rPr>
                        <a:t>、</a:t>
                      </a:r>
                      <a:r>
                        <a:rPr lang="en-US" altLang="zh-CN" sz="1400" b="0" i="0" u="none" strike="noStrike" dirty="0" err="1">
                          <a:solidFill>
                            <a:srgbClr val="154734"/>
                          </a:solidFill>
                          <a:effectLst/>
                          <a:latin typeface="微软雅黑" panose="020B0503020204020204" charset="-122"/>
                          <a:ea typeface="微软雅黑" panose="020B0503020204020204" charset="-122"/>
                        </a:rPr>
                        <a:t>tue</a:t>
                      </a:r>
                      <a:r>
                        <a:rPr lang="zh-CN" altLang="en-US" sz="1400" b="0" i="0" u="none" strike="noStrike" dirty="0">
                          <a:solidFill>
                            <a:srgbClr val="154734"/>
                          </a:solidFill>
                          <a:effectLst/>
                          <a:latin typeface="微软雅黑" panose="020B0503020204020204" charset="-122"/>
                          <a:ea typeface="微软雅黑" panose="020B0503020204020204" charset="-122"/>
                        </a:rPr>
                        <a:t>、</a:t>
                      </a:r>
                      <a:r>
                        <a:rPr lang="en-US" altLang="zh-CN" sz="1400" b="0" i="0" u="none" strike="noStrike" dirty="0">
                          <a:solidFill>
                            <a:srgbClr val="154734"/>
                          </a:solidFill>
                          <a:effectLst/>
                          <a:latin typeface="微软雅黑" panose="020B0503020204020204" charset="-122"/>
                          <a:ea typeface="微软雅黑" panose="020B0503020204020204" charset="-122"/>
                        </a:rPr>
                        <a:t>wed</a:t>
                      </a:r>
                      <a:r>
                        <a:rPr lang="zh-CN" altLang="en-US" sz="1400" b="0" i="0" u="none" strike="noStrike" dirty="0">
                          <a:solidFill>
                            <a:srgbClr val="154734"/>
                          </a:solidFill>
                          <a:effectLst/>
                          <a:latin typeface="微软雅黑" panose="020B0503020204020204" charset="-122"/>
                          <a:ea typeface="微软雅黑" panose="020B0503020204020204" charset="-122"/>
                        </a:rPr>
                        <a:t>等</a:t>
                      </a:r>
                      <a:endParaRPr lang="en-US" altLang="zh-CN" sz="1400" b="0" i="0" u="none" strike="noStrike" dirty="0">
                        <a:solidFill>
                          <a:srgbClr val="154734"/>
                        </a:solidFill>
                        <a:effectLst/>
                        <a:latin typeface="微软雅黑" panose="020B0503020204020204" charset="-122"/>
                        <a:ea typeface="微软雅黑" panose="020B0503020204020204" charset="-122"/>
                      </a:endParaRPr>
                    </a:p>
                    <a:p>
                      <a:pPr algn="ctr" fontAlgn="ct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a:r>
                        <a:rPr lang="en-US" sz="1400" b="1" kern="100" dirty="0">
                          <a:solidFill>
                            <a:srgbClr val="154734"/>
                          </a:solidFill>
                          <a:effectLst/>
                          <a:latin typeface="微软雅黑" panose="020B0503020204020204" charset="-122"/>
                          <a:ea typeface="微软雅黑" panose="020B0503020204020204" charset="-122"/>
                          <a:cs typeface="Arial" panose="020B0604020202020204" pitchFamily="34" charset="0"/>
                        </a:rPr>
                        <a:t>month</a:t>
                      </a:r>
                      <a:endParaRPr lang="zh-CN" sz="1400" b="1" kern="100" dirty="0">
                        <a:solidFill>
                          <a:srgbClr val="154734"/>
                        </a:solidFill>
                        <a:effectLst/>
                        <a:latin typeface="微软雅黑" panose="020B0503020204020204" charset="-122"/>
                        <a:ea typeface="微软雅黑" panose="020B0503020204020204" charset="-122"/>
                        <a:cs typeface="Arial" panose="020B0604020202020204" pitchFamily="34" charset="0"/>
                      </a:endParaRPr>
                    </a:p>
                  </a:txBody>
                  <a:tcPr marL="68580" marR="68580" marT="0" marB="0" anchor="ctr">
                    <a:solidFill>
                      <a:srgbClr val="EBF6F1"/>
                    </a:solidFill>
                  </a:tcPr>
                </a:tc>
                <a:tc>
                  <a:txBody>
                    <a:bodyPr/>
                    <a:lstStyle/>
                    <a:p>
                      <a:pPr algn="ctr"/>
                      <a:r>
                        <a:rPr lang="zh-CN" sz="1400" kern="100" dirty="0">
                          <a:solidFill>
                            <a:srgbClr val="154734"/>
                          </a:solidFill>
                          <a:effectLst/>
                          <a:latin typeface="微软雅黑" panose="020B0503020204020204" charset="-122"/>
                          <a:ea typeface="微软雅黑" panose="020B0503020204020204" charset="-122"/>
                          <a:cs typeface="Times New Roman" panose="02020603050405020304" pitchFamily="18" charset="0"/>
                        </a:rPr>
                        <a:t>类别型</a:t>
                      </a:r>
                      <a:endParaRPr lang="zh-CN" sz="1400" kern="100" dirty="0">
                        <a:solidFill>
                          <a:srgbClr val="154734"/>
                        </a:solidFill>
                        <a:effectLst/>
                        <a:latin typeface="微软雅黑" panose="020B0503020204020204" charset="-122"/>
                        <a:ea typeface="微软雅黑" panose="020B0503020204020204" charset="-122"/>
                        <a:cs typeface="Arial" panose="020B0604020202020204" pitchFamily="34" charset="0"/>
                      </a:endParaRPr>
                    </a:p>
                  </a:txBody>
                  <a:tcPr marL="68580" marR="68580" marT="0" marB="0" anchor="ctr">
                    <a:solidFill>
                      <a:srgbClr val="EBF6F1"/>
                    </a:solidFill>
                  </a:tcPr>
                </a:tc>
                <a:tc>
                  <a:txBody>
                    <a:bodyPr/>
                    <a:lstStyle/>
                    <a:p>
                      <a:pPr algn="ctr"/>
                      <a:r>
                        <a:rPr lang="zh-CN" sz="1400" kern="100" dirty="0">
                          <a:solidFill>
                            <a:srgbClr val="154734"/>
                          </a:solidFill>
                          <a:effectLst/>
                          <a:latin typeface="微软雅黑" panose="020B0503020204020204" charset="-122"/>
                          <a:ea typeface="微软雅黑" panose="020B0503020204020204" charset="-122"/>
                          <a:cs typeface="Times New Roman" panose="02020603050405020304" pitchFamily="18" charset="0"/>
                        </a:rPr>
                        <a:t>最后联系月份</a:t>
                      </a:r>
                      <a:endParaRPr lang="zh-CN" sz="1400" kern="100" dirty="0">
                        <a:solidFill>
                          <a:srgbClr val="154734"/>
                        </a:solidFill>
                        <a:effectLst/>
                        <a:latin typeface="微软雅黑" panose="020B0503020204020204" charset="-122"/>
                        <a:ea typeface="微软雅黑" panose="020B0503020204020204" charset="-122"/>
                        <a:cs typeface="Arial" panose="020B0604020202020204" pitchFamily="34" charset="0"/>
                      </a:endParaRPr>
                    </a:p>
                  </a:txBody>
                  <a:tcPr marL="68580" marR="68580" marT="0" marB="0" anchor="ctr">
                    <a:solidFill>
                      <a:srgbClr val="EBF6F1"/>
                    </a:solidFill>
                  </a:tcPr>
                </a:tc>
                <a:tc>
                  <a:txBody>
                    <a:bodyPr/>
                    <a:lstStyle/>
                    <a:p>
                      <a:pPr algn="ctr" fontAlgn="ctr"/>
                      <a:r>
                        <a:rPr lang="en-US" altLang="zh-CN" sz="1400" b="0" i="0" u="none" strike="noStrike" dirty="0">
                          <a:solidFill>
                            <a:srgbClr val="154734"/>
                          </a:solidFill>
                          <a:effectLst/>
                          <a:latin typeface="微软雅黑" panose="020B0503020204020204" charset="-122"/>
                          <a:ea typeface="微软雅黑" panose="020B0503020204020204" charset="-122"/>
                        </a:rPr>
                        <a:t>Jan</a:t>
                      </a:r>
                      <a:r>
                        <a:rPr lang="zh-CN" altLang="en-US" sz="1400" b="0" i="0" u="none" strike="noStrike" dirty="0">
                          <a:solidFill>
                            <a:srgbClr val="154734"/>
                          </a:solidFill>
                          <a:effectLst/>
                          <a:latin typeface="微软雅黑" panose="020B0503020204020204" charset="-122"/>
                          <a:ea typeface="微软雅黑" panose="020B0503020204020204" charset="-122"/>
                        </a:rPr>
                        <a:t>、</a:t>
                      </a:r>
                      <a:r>
                        <a:rPr lang="en-US" altLang="zh-CN" sz="1400" b="0" i="0" u="none" strike="noStrike" dirty="0" err="1">
                          <a:solidFill>
                            <a:srgbClr val="154734"/>
                          </a:solidFill>
                          <a:effectLst/>
                          <a:latin typeface="微软雅黑" panose="020B0503020204020204" charset="-122"/>
                          <a:ea typeface="微软雅黑" panose="020B0503020204020204" charset="-122"/>
                        </a:rPr>
                        <a:t>feb</a:t>
                      </a:r>
                      <a:r>
                        <a:rPr lang="zh-CN" altLang="en-US" sz="1400" b="0" i="0" u="none" strike="noStrike" dirty="0">
                          <a:solidFill>
                            <a:srgbClr val="154734"/>
                          </a:solidFill>
                          <a:effectLst/>
                          <a:latin typeface="微软雅黑" panose="020B0503020204020204" charset="-122"/>
                          <a:ea typeface="微软雅黑" panose="020B0503020204020204" charset="-122"/>
                        </a:rPr>
                        <a:t>等</a:t>
                      </a:r>
                      <a:endParaRPr lang="en-US" altLang="zh-CN" sz="1400" b="0" i="0" u="none" strike="noStrike" dirty="0">
                        <a:solidFill>
                          <a:srgbClr val="154734"/>
                        </a:solidFill>
                        <a:effectLst/>
                        <a:latin typeface="微软雅黑" panose="020B0503020204020204" charset="-122"/>
                        <a:ea typeface="微软雅黑" panose="020B0503020204020204" charset="-122"/>
                      </a:endParaRPr>
                    </a:p>
                    <a:p>
                      <a:pPr algn="ctr" fontAlgn="ct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4"/>
          <p:cNvPicPr>
            <a:picLocks noChangeAspect="1"/>
          </p:cNvPicPr>
          <p:nvPr/>
        </p:nvPicPr>
        <p:blipFill>
          <a:blip r:embed="rId1"/>
          <a:stretch>
            <a:fillRect/>
          </a:stretch>
        </p:blipFill>
        <p:spPr>
          <a:xfrm rot="21600000">
            <a:off x="0" y="0"/>
            <a:ext cx="12192000" cy="6858000"/>
          </a:xfrm>
          <a:prstGeom prst="rect">
            <a:avLst/>
          </a:prstGeom>
        </p:spPr>
      </p:pic>
      <p:pic>
        <p:nvPicPr>
          <p:cNvPr id="5" name="picture 176"/>
          <p:cNvPicPr>
            <a:picLocks noChangeAspect="1"/>
          </p:cNvPicPr>
          <p:nvPr/>
        </p:nvPicPr>
        <p:blipFill>
          <a:blip r:embed="rId2"/>
          <a:stretch>
            <a:fillRect/>
          </a:stretch>
        </p:blipFill>
        <p:spPr>
          <a:xfrm rot="21600000">
            <a:off x="669215" y="1124859"/>
            <a:ext cx="10853571" cy="5385978"/>
          </a:xfrm>
          <a:prstGeom prst="rect">
            <a:avLst/>
          </a:prstGeom>
        </p:spPr>
      </p:pic>
      <p:sp>
        <p:nvSpPr>
          <p:cNvPr id="7" name="textbox 180"/>
          <p:cNvSpPr/>
          <p:nvPr/>
        </p:nvSpPr>
        <p:spPr>
          <a:xfrm>
            <a:off x="6220966" y="6625144"/>
            <a:ext cx="5780404" cy="658027"/>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87000"/>
              </a:lnSpc>
            </a:pPr>
            <a:r>
              <a:rPr sz="1200" i="1" kern="0" spc="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注：</a:t>
            </a:r>
            <a:r>
              <a:rPr lang="en-US" altLang="zh-CN" sz="1200" i="1" kern="0" spc="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pdays</a:t>
            </a:r>
            <a:r>
              <a:rPr lang="en-US" altLang="zh-CN" sz="1200" i="1"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=999</a:t>
            </a:r>
            <a:r>
              <a:rPr lang="zh-CN" altLang="en-US" sz="1200" i="1"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表示客户此前未被联系，将在数据预处理阶段修正为</a:t>
            </a:r>
            <a:r>
              <a:rPr lang="en-US" altLang="zh-CN" sz="1200" i="1"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-1</a:t>
            </a:r>
            <a:endParaRPr sz="300" dirty="0">
              <a:latin typeface="Arial" panose="020B0604020202020204"/>
              <a:ea typeface="Arial" panose="020B0604020202020204"/>
              <a:cs typeface="Arial" panose="020B0604020202020204"/>
            </a:endParaRPr>
          </a:p>
        </p:txBody>
      </p:sp>
      <p:pic>
        <p:nvPicPr>
          <p:cNvPr id="8" name="picture 182"/>
          <p:cNvPicPr>
            <a:picLocks noChangeAspect="1"/>
          </p:cNvPicPr>
          <p:nvPr/>
        </p:nvPicPr>
        <p:blipFill>
          <a:blip r:embed="rId3"/>
          <a:stretch>
            <a:fillRect/>
          </a:stretch>
        </p:blipFill>
        <p:spPr>
          <a:xfrm rot="21600000">
            <a:off x="9810750" y="381000"/>
            <a:ext cx="1714500" cy="1714500"/>
          </a:xfrm>
          <a:prstGeom prst="rect">
            <a:avLst/>
          </a:prstGeom>
        </p:spPr>
      </p:pic>
      <p:sp>
        <p:nvSpPr>
          <p:cNvPr id="9" name="textbox 184"/>
          <p:cNvSpPr/>
          <p:nvPr/>
        </p:nvSpPr>
        <p:spPr>
          <a:xfrm>
            <a:off x="668528" y="471169"/>
            <a:ext cx="2616200" cy="431800"/>
          </a:xfrm>
          <a:prstGeom prst="rect">
            <a:avLst/>
          </a:prstGeom>
          <a:noFill/>
          <a:ln w="0" cap="flat">
            <a:noFill/>
            <a:prstDash val="solid"/>
            <a:miter lim="0"/>
          </a:ln>
        </p:spPr>
        <p:txBody>
          <a:bodyPr vert="horz" wrap="square" lIns="0" tIns="0" rIns="0" bIns="0"/>
          <a:lstStyle/>
          <a:p>
            <a:pPr algn="l" rtl="0" eaLnBrk="0">
              <a:lnSpc>
                <a:spcPct val="80000"/>
              </a:lnSpc>
            </a:pPr>
            <a:endParaRPr sz="100" dirty="0">
              <a:latin typeface="Arial" panose="020B0604020202020204"/>
              <a:ea typeface="Arial" panose="020B0604020202020204"/>
              <a:cs typeface="Arial" panose="020B0604020202020204"/>
            </a:endParaRPr>
          </a:p>
          <a:p>
            <a:pPr rtl="0" eaLnBrk="0">
              <a:lnSpc>
                <a:spcPct val="92000"/>
              </a:lnSpc>
            </a:pPr>
            <a:r>
              <a:rPr sz="2900" kern="0" spc="-21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变量说明</a:t>
            </a:r>
            <a:endParaRPr sz="2900" dirty="0">
              <a:latin typeface="微软雅黑" panose="020B0503020204020204" charset="-122"/>
              <a:ea typeface="微软雅黑" panose="020B0503020204020204" charset="-122"/>
              <a:cs typeface="微软雅黑" panose="020B0503020204020204" charset="-122"/>
            </a:endParaRPr>
          </a:p>
        </p:txBody>
      </p:sp>
      <p:sp>
        <p:nvSpPr>
          <p:cNvPr id="10" name="textbox 186"/>
          <p:cNvSpPr/>
          <p:nvPr/>
        </p:nvSpPr>
        <p:spPr>
          <a:xfrm>
            <a:off x="925513" y="1386141"/>
            <a:ext cx="3646804" cy="31305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260"/>
              </a:lnSpc>
              <a:tabLst>
                <a:tab pos="223520" algn="l"/>
              </a:tabLst>
            </a:pPr>
            <a:r>
              <a:rPr sz="18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42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800" kern="0" spc="-70" dirty="0">
                <a:solidFill>
                  <a:srgbClr val="154734">
                    <a:alpha val="100000"/>
                  </a:srgbClr>
                </a:solidFill>
                <a:latin typeface="微软雅黑" panose="020B0503020204020204" charset="-122"/>
                <a:ea typeface="微软雅黑" panose="020B0503020204020204" charset="-122"/>
                <a:cs typeface="微软雅黑" panose="020B0503020204020204" charset="-122"/>
              </a:rPr>
              <a:t>数据集主要变量及其说明（</a:t>
            </a:r>
            <a:r>
              <a:rPr sz="1800" kern="0" spc="-31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lang="en-US" kern="0" spc="-70" dirty="0">
                <a:solidFill>
                  <a:srgbClr val="154734">
                    <a:alpha val="100000"/>
                  </a:srgbClr>
                </a:solidFill>
                <a:latin typeface="Arial" panose="020B0604020202020204"/>
                <a:ea typeface="微软雅黑" panose="020B0503020204020204" charset="-122"/>
                <a:cs typeface="Arial" panose="020B0604020202020204"/>
              </a:rPr>
              <a:t>2</a:t>
            </a:r>
            <a:r>
              <a:rPr sz="1800" kern="0" spc="-80" dirty="0">
                <a:solidFill>
                  <a:srgbClr val="154734">
                    <a:alpha val="100000"/>
                  </a:srgbClr>
                </a:solidFill>
                <a:latin typeface="Arial" panose="020B0604020202020204"/>
                <a:ea typeface="Arial" panose="020B0604020202020204"/>
                <a:cs typeface="Arial" panose="020B0604020202020204"/>
              </a:rPr>
              <a:t>/2</a:t>
            </a:r>
            <a:r>
              <a:rPr sz="1800" kern="0" spc="-8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endParaRPr sz="1800" dirty="0">
              <a:latin typeface="微软雅黑" panose="020B0503020204020204" charset="-122"/>
              <a:ea typeface="微软雅黑" panose="020B0503020204020204" charset="-122"/>
              <a:cs typeface="微软雅黑" panose="020B0503020204020204" charset="-122"/>
            </a:endParaRPr>
          </a:p>
        </p:txBody>
      </p:sp>
      <p:pic>
        <p:nvPicPr>
          <p:cNvPr id="11" name="picture 188"/>
          <p:cNvPicPr>
            <a:picLocks noChangeAspect="1"/>
          </p:cNvPicPr>
          <p:nvPr/>
        </p:nvPicPr>
        <p:blipFill>
          <a:blip r:embed="rId4"/>
          <a:stretch>
            <a:fillRect/>
          </a:stretch>
        </p:blipFill>
        <p:spPr>
          <a:xfrm rot="21600000">
            <a:off x="938213" y="1398841"/>
            <a:ext cx="210959" cy="269366"/>
          </a:xfrm>
          <a:prstGeom prst="rect">
            <a:avLst/>
          </a:prstGeom>
        </p:spPr>
      </p:pic>
      <p:pic>
        <p:nvPicPr>
          <p:cNvPr id="12" name="picture 190"/>
          <p:cNvPicPr>
            <a:picLocks noChangeAspect="1"/>
          </p:cNvPicPr>
          <p:nvPr/>
        </p:nvPicPr>
        <p:blipFill>
          <a:blip r:embed="rId5"/>
          <a:stretch>
            <a:fillRect/>
          </a:stretch>
        </p:blipFill>
        <p:spPr>
          <a:xfrm rot="21600000">
            <a:off x="666750" y="990600"/>
            <a:ext cx="762000" cy="38100"/>
          </a:xfrm>
          <a:prstGeom prst="rect">
            <a:avLst/>
          </a:prstGeom>
        </p:spPr>
      </p:pic>
      <p:graphicFrame>
        <p:nvGraphicFramePr>
          <p:cNvPr id="13" name="表格 12"/>
          <p:cNvGraphicFramePr>
            <a:graphicFrameLocks noGrp="1"/>
          </p:cNvGraphicFramePr>
          <p:nvPr/>
        </p:nvGraphicFramePr>
        <p:xfrm>
          <a:off x="944309" y="1911690"/>
          <a:ext cx="10335530" cy="4286160"/>
        </p:xfrm>
        <a:graphic>
          <a:graphicData uri="http://schemas.openxmlformats.org/drawingml/2006/table">
            <a:tbl>
              <a:tblPr>
                <a:tableStyleId>{93296810-A885-4BE3-A3E7-6D5BEEA58F35}</a:tableStyleId>
              </a:tblPr>
              <a:tblGrid>
                <a:gridCol w="1718900"/>
                <a:gridCol w="1228638"/>
                <a:gridCol w="2602582"/>
                <a:gridCol w="4785410"/>
              </a:tblGrid>
              <a:tr h="360000">
                <a:tc>
                  <a:txBody>
                    <a:bodyPr/>
                    <a:lstStyle/>
                    <a:p>
                      <a:pPr algn="ctr" fontAlgn="ctr"/>
                      <a:r>
                        <a:rPr lang="zh-CN" altLang="en-US" sz="1400" b="1" u="none" strike="noStrike" dirty="0">
                          <a:solidFill>
                            <a:srgbClr val="154734"/>
                          </a:solidFill>
                          <a:effectLst/>
                          <a:latin typeface="微软雅黑" panose="020B0503020204020204" charset="-122"/>
                          <a:ea typeface="微软雅黑" panose="020B0503020204020204" charset="-122"/>
                        </a:rPr>
                        <a:t>变量名</a:t>
                      </a:r>
                      <a:endParaRPr lang="zh-CN" alt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b="1" u="none" strike="noStrike" dirty="0">
                          <a:solidFill>
                            <a:srgbClr val="154734"/>
                          </a:solidFill>
                          <a:effectLst/>
                          <a:latin typeface="微软雅黑" panose="020B0503020204020204" charset="-122"/>
                          <a:ea typeface="微软雅黑" panose="020B0503020204020204" charset="-122"/>
                        </a:rPr>
                        <a:t>类型</a:t>
                      </a:r>
                      <a:endParaRPr lang="zh-CN" alt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b="1" u="none" strike="noStrike" dirty="0">
                          <a:solidFill>
                            <a:srgbClr val="154734"/>
                          </a:solidFill>
                          <a:effectLst/>
                          <a:latin typeface="微软雅黑" panose="020B0503020204020204" charset="-122"/>
                          <a:ea typeface="微软雅黑" panose="020B0503020204020204" charset="-122"/>
                        </a:rPr>
                        <a:t>中文含义</a:t>
                      </a:r>
                      <a:endParaRPr lang="zh-CN" alt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b="1" u="none" strike="noStrike" dirty="0">
                          <a:solidFill>
                            <a:srgbClr val="154734"/>
                          </a:solidFill>
                          <a:effectLst/>
                          <a:latin typeface="微软雅黑" panose="020B0503020204020204" charset="-122"/>
                          <a:ea typeface="微软雅黑" panose="020B0503020204020204" charset="-122"/>
                        </a:rPr>
                        <a:t>说明</a:t>
                      </a:r>
                      <a:endParaRPr lang="zh-CN" alt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algn="ctr" fontAlgn="ctr"/>
                      <a:r>
                        <a:rPr lang="en-US" sz="1400" b="1" u="none" strike="noStrike" dirty="0">
                          <a:solidFill>
                            <a:srgbClr val="154734"/>
                          </a:solidFill>
                          <a:effectLst/>
                          <a:latin typeface="微软雅黑" panose="020B0503020204020204" charset="-122"/>
                          <a:ea typeface="微软雅黑" panose="020B0503020204020204" charset="-122"/>
                        </a:rPr>
                        <a:t>duration</a:t>
                      </a:r>
                      <a:endParaRPr lang="en-US" sz="1400" b="1"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整数型</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最后一次通话时长</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c>
                  <a:txBody>
                    <a:bodyPr/>
                    <a:lstStyle/>
                    <a:p>
                      <a:pPr algn="ctr" fontAlgn="ctr"/>
                      <a:r>
                        <a:rPr lang="zh-CN" altLang="en-US" sz="1400" u="none" strike="noStrike" dirty="0">
                          <a:solidFill>
                            <a:srgbClr val="154734"/>
                          </a:solidFill>
                          <a:effectLst/>
                          <a:latin typeface="微软雅黑" panose="020B0503020204020204" charset="-122"/>
                          <a:ea typeface="微软雅黑" panose="020B0503020204020204" charset="-122"/>
                        </a:rPr>
                        <a:t>通话结束后才知结果</a:t>
                      </a:r>
                      <a:endParaRPr lang="zh-CN" altLang="en-US" sz="1400" b="0" i="0" u="none" strike="noStrike" dirty="0">
                        <a:solidFill>
                          <a:srgbClr val="154734"/>
                        </a:solidFill>
                        <a:effectLst/>
                        <a:latin typeface="微软雅黑" panose="020B0503020204020204" charset="-122"/>
                        <a:ea typeface="微软雅黑" panose="020B0503020204020204" charset="-122"/>
                      </a:endParaRPr>
                    </a:p>
                  </a:txBody>
                  <a:tcPr marL="5007" marR="5007" marT="5007" marB="0" anchor="ctr">
                    <a:solidFill>
                      <a:srgbClr val="EBF6F1"/>
                    </a:solidFill>
                  </a:tcPr>
                </a:tc>
              </a:tr>
              <a:tr h="360000">
                <a:tc>
                  <a:txBody>
                    <a:bodyPr/>
                    <a:lstStyle/>
                    <a:p>
                      <a:pPr marL="0" algn="ctr" defTabSz="914400" rtl="0" eaLnBrk="1" fontAlgn="ctr" latinLnBrk="0" hangingPunct="1"/>
                      <a:r>
                        <a:rPr lang="en-US" sz="1400" b="1" u="none" strike="noStrike" kern="1200" dirty="0">
                          <a:solidFill>
                            <a:srgbClr val="154734"/>
                          </a:solidFill>
                          <a:effectLst/>
                          <a:latin typeface="微软雅黑" panose="020B0503020204020204" charset="-122"/>
                          <a:ea typeface="微软雅黑" panose="020B0503020204020204" charset="-122"/>
                          <a:cs typeface="+mn-cs"/>
                        </a:rPr>
                        <a:t>campaign</a:t>
                      </a:r>
                      <a:endParaRPr lang="en-US" sz="1400" b="1"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整数型</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本次活动中联系次数</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包含最后一次联系</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r>
              <a:tr h="360000">
                <a:tc>
                  <a:txBody>
                    <a:bodyPr/>
                    <a:lstStyle/>
                    <a:p>
                      <a:pPr marL="0" algn="ctr" defTabSz="914400" rtl="0" eaLnBrk="1" fontAlgn="ctr" latinLnBrk="0" hangingPunct="1"/>
                      <a:r>
                        <a:rPr lang="en-US" sz="1400" b="1" u="none" strike="noStrike" kern="1200" dirty="0" err="1">
                          <a:solidFill>
                            <a:srgbClr val="154734"/>
                          </a:solidFill>
                          <a:effectLst/>
                          <a:latin typeface="微软雅黑" panose="020B0503020204020204" charset="-122"/>
                          <a:ea typeface="微软雅黑" panose="020B0503020204020204" charset="-122"/>
                          <a:cs typeface="+mn-cs"/>
                        </a:rPr>
                        <a:t>pdays</a:t>
                      </a:r>
                      <a:endParaRPr lang="en-US" sz="1400" b="1"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整数型</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上次活动后经过的天数</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en-US" altLang="zh-CN" sz="1400" b="0" u="none" strike="noStrike" kern="1200" dirty="0">
                          <a:solidFill>
                            <a:srgbClr val="154734"/>
                          </a:solidFill>
                          <a:effectLst/>
                          <a:latin typeface="微软雅黑" panose="020B0503020204020204" charset="-122"/>
                          <a:ea typeface="微软雅黑" panose="020B0503020204020204" charset="-122"/>
                          <a:cs typeface="+mn-cs"/>
                        </a:rPr>
                        <a:t>-1</a:t>
                      </a:r>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表示此前未被联系过</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r>
              <a:tr h="360000">
                <a:tc>
                  <a:txBody>
                    <a:bodyPr/>
                    <a:lstStyle/>
                    <a:p>
                      <a:pPr marL="0" algn="ctr" defTabSz="914400" rtl="0" eaLnBrk="1" fontAlgn="ctr" latinLnBrk="0" hangingPunct="1"/>
                      <a:r>
                        <a:rPr lang="en-US" sz="1400" b="1" u="none" strike="noStrike" kern="1200">
                          <a:solidFill>
                            <a:srgbClr val="154734"/>
                          </a:solidFill>
                          <a:effectLst/>
                          <a:latin typeface="微软雅黑" panose="020B0503020204020204" charset="-122"/>
                          <a:ea typeface="微软雅黑" panose="020B0503020204020204" charset="-122"/>
                          <a:cs typeface="+mn-cs"/>
                        </a:rPr>
                        <a:t>previous</a:t>
                      </a:r>
                      <a:endParaRPr lang="en-US" sz="1400" b="1"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整数型</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本次活动前联系总次数</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a:solidFill>
                            <a:srgbClr val="154734"/>
                          </a:solidFill>
                          <a:effectLst/>
                          <a:latin typeface="微软雅黑" panose="020B0503020204020204" charset="-122"/>
                          <a:ea typeface="微软雅黑" panose="020B0503020204020204" charset="-122"/>
                          <a:cs typeface="+mn-cs"/>
                        </a:rPr>
                        <a:t>数值型变量</a:t>
                      </a:r>
                      <a:endParaRPr lang="zh-CN" altLang="en-US" sz="1400" b="0"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r>
              <a:tr h="360000">
                <a:tc>
                  <a:txBody>
                    <a:bodyPr/>
                    <a:lstStyle/>
                    <a:p>
                      <a:pPr marL="0" algn="ctr" defTabSz="914400" rtl="0" eaLnBrk="1" fontAlgn="ctr" latinLnBrk="0" hangingPunct="1"/>
                      <a:r>
                        <a:rPr lang="en-US" sz="1400" b="1" u="none" strike="noStrike" kern="1200">
                          <a:solidFill>
                            <a:srgbClr val="154734"/>
                          </a:solidFill>
                          <a:effectLst/>
                          <a:latin typeface="微软雅黑" panose="020B0503020204020204" charset="-122"/>
                          <a:ea typeface="微软雅黑" panose="020B0503020204020204" charset="-122"/>
                          <a:cs typeface="+mn-cs"/>
                        </a:rPr>
                        <a:t>poutcome</a:t>
                      </a:r>
                      <a:endParaRPr lang="en-US" sz="1400" b="1"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类别型</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上次营销活动结果</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en-US" sz="1400" b="0" u="none" strike="noStrike" kern="1200" dirty="0">
                          <a:solidFill>
                            <a:srgbClr val="154734"/>
                          </a:solidFill>
                          <a:effectLst/>
                          <a:latin typeface="微软雅黑" panose="020B0503020204020204" charset="-122"/>
                          <a:ea typeface="微软雅黑" panose="020B0503020204020204" charset="-122"/>
                          <a:cs typeface="+mn-cs"/>
                        </a:rPr>
                        <a:t>success</a:t>
                      </a:r>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a:t>
                      </a:r>
                      <a:r>
                        <a:rPr lang="en-US" sz="1400" b="0" u="none" strike="noStrike" kern="1200" dirty="0">
                          <a:solidFill>
                            <a:srgbClr val="154734"/>
                          </a:solidFill>
                          <a:effectLst/>
                          <a:latin typeface="微软雅黑" panose="020B0503020204020204" charset="-122"/>
                          <a:ea typeface="微软雅黑" panose="020B0503020204020204" charset="-122"/>
                          <a:cs typeface="+mn-cs"/>
                        </a:rPr>
                        <a:t>failure</a:t>
                      </a:r>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a:t>
                      </a:r>
                      <a:r>
                        <a:rPr lang="en-US" sz="1400" b="0" u="none" strike="noStrike" kern="1200" dirty="0">
                          <a:solidFill>
                            <a:srgbClr val="154734"/>
                          </a:solidFill>
                          <a:effectLst/>
                          <a:latin typeface="微软雅黑" panose="020B0503020204020204" charset="-122"/>
                          <a:ea typeface="微软雅黑" panose="020B0503020204020204" charset="-122"/>
                          <a:cs typeface="+mn-cs"/>
                        </a:rPr>
                        <a:t>nonexistent</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r>
              <a:tr h="360000">
                <a:tc>
                  <a:txBody>
                    <a:bodyPr/>
                    <a:lstStyle/>
                    <a:p>
                      <a:pPr marL="0" algn="ctr" defTabSz="914400" rtl="0" eaLnBrk="1" fontAlgn="ctr" latinLnBrk="0" hangingPunct="1"/>
                      <a:r>
                        <a:rPr lang="en-US" sz="1400" b="1" u="none" strike="noStrike" kern="1200">
                          <a:solidFill>
                            <a:srgbClr val="154734"/>
                          </a:solidFill>
                          <a:effectLst/>
                          <a:latin typeface="微软雅黑" panose="020B0503020204020204" charset="-122"/>
                          <a:ea typeface="微软雅黑" panose="020B0503020204020204" charset="-122"/>
                          <a:cs typeface="+mn-cs"/>
                        </a:rPr>
                        <a:t>emp.var.rate</a:t>
                      </a:r>
                      <a:endParaRPr lang="en-US" sz="1400" b="1"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浮点型</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a:solidFill>
                            <a:srgbClr val="154734"/>
                          </a:solidFill>
                          <a:effectLst/>
                          <a:latin typeface="微软雅黑" panose="020B0503020204020204" charset="-122"/>
                          <a:ea typeface="微软雅黑" panose="020B0503020204020204" charset="-122"/>
                          <a:cs typeface="+mn-cs"/>
                        </a:rPr>
                        <a:t>就业变动率</a:t>
                      </a:r>
                      <a:endParaRPr lang="zh-CN" altLang="en-US" sz="1400" b="0"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就业人数的季度变化率</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r>
              <a:tr h="360000">
                <a:tc>
                  <a:txBody>
                    <a:bodyPr/>
                    <a:lstStyle/>
                    <a:p>
                      <a:pPr marL="0" algn="ctr" defTabSz="914400" rtl="0" eaLnBrk="1" fontAlgn="ctr" latinLnBrk="0" hangingPunct="1"/>
                      <a:r>
                        <a:rPr lang="en-US" sz="1400" b="1" u="none" strike="noStrike" kern="1200">
                          <a:solidFill>
                            <a:srgbClr val="154734"/>
                          </a:solidFill>
                          <a:effectLst/>
                          <a:latin typeface="微软雅黑" panose="020B0503020204020204" charset="-122"/>
                          <a:ea typeface="微软雅黑" panose="020B0503020204020204" charset="-122"/>
                          <a:cs typeface="+mn-cs"/>
                        </a:rPr>
                        <a:t>cons.price.idx</a:t>
                      </a:r>
                      <a:endParaRPr lang="en-US" sz="1400" b="1"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a:solidFill>
                            <a:srgbClr val="154734"/>
                          </a:solidFill>
                          <a:effectLst/>
                          <a:latin typeface="微软雅黑" panose="020B0503020204020204" charset="-122"/>
                          <a:ea typeface="微软雅黑" panose="020B0503020204020204" charset="-122"/>
                          <a:cs typeface="+mn-cs"/>
                        </a:rPr>
                        <a:t>浮点型</a:t>
                      </a:r>
                      <a:endParaRPr lang="zh-CN" altLang="en-US" sz="1400" b="0"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消费者物价指数</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衡量通货膨胀水平</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r>
              <a:tr h="360000">
                <a:tc>
                  <a:txBody>
                    <a:bodyPr/>
                    <a:lstStyle/>
                    <a:p>
                      <a:pPr marL="0" algn="ctr" defTabSz="914400" rtl="0" eaLnBrk="1" fontAlgn="ctr" latinLnBrk="0" hangingPunct="1"/>
                      <a:r>
                        <a:rPr lang="en-US" sz="1400" b="1" u="none" strike="noStrike" kern="1200">
                          <a:solidFill>
                            <a:srgbClr val="154734"/>
                          </a:solidFill>
                          <a:effectLst/>
                          <a:latin typeface="微软雅黑" panose="020B0503020204020204" charset="-122"/>
                          <a:ea typeface="微软雅黑" panose="020B0503020204020204" charset="-122"/>
                          <a:cs typeface="+mn-cs"/>
                        </a:rPr>
                        <a:t>cons.conf.idx</a:t>
                      </a:r>
                      <a:endParaRPr lang="en-US" sz="1400" b="1"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a:solidFill>
                            <a:srgbClr val="154734"/>
                          </a:solidFill>
                          <a:effectLst/>
                          <a:latin typeface="微软雅黑" panose="020B0503020204020204" charset="-122"/>
                          <a:ea typeface="微软雅黑" panose="020B0503020204020204" charset="-122"/>
                          <a:cs typeface="+mn-cs"/>
                        </a:rPr>
                        <a:t>浮点型</a:t>
                      </a:r>
                      <a:endParaRPr lang="zh-CN" altLang="en-US" sz="1400" b="0"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消费者信心指数</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反映消费者对经济前景的乐观程度</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r>
              <a:tr h="360000">
                <a:tc>
                  <a:txBody>
                    <a:bodyPr/>
                    <a:lstStyle/>
                    <a:p>
                      <a:pPr marL="0" algn="ctr" defTabSz="914400" rtl="0" eaLnBrk="1" fontAlgn="ctr" latinLnBrk="0" hangingPunct="1"/>
                      <a:r>
                        <a:rPr lang="en-US" sz="1400" b="1" u="none" strike="noStrike" kern="1200">
                          <a:solidFill>
                            <a:srgbClr val="154734"/>
                          </a:solidFill>
                          <a:effectLst/>
                          <a:latin typeface="微软雅黑" panose="020B0503020204020204" charset="-122"/>
                          <a:ea typeface="微软雅黑" panose="020B0503020204020204" charset="-122"/>
                          <a:cs typeface="+mn-cs"/>
                        </a:rPr>
                        <a:t>euribor3m</a:t>
                      </a:r>
                      <a:endParaRPr lang="en-US" sz="1400" b="1"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a:solidFill>
                            <a:srgbClr val="154734"/>
                          </a:solidFill>
                          <a:effectLst/>
                          <a:latin typeface="微软雅黑" panose="020B0503020204020204" charset="-122"/>
                          <a:ea typeface="微软雅黑" panose="020B0503020204020204" charset="-122"/>
                          <a:cs typeface="+mn-cs"/>
                        </a:rPr>
                        <a:t>浮点型</a:t>
                      </a:r>
                      <a:endParaRPr lang="zh-CN" altLang="en-US" sz="1400" b="0"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en-US" altLang="zh-CN" sz="1400" b="0" u="none" strike="noStrike" kern="1200" dirty="0">
                          <a:solidFill>
                            <a:srgbClr val="154734"/>
                          </a:solidFill>
                          <a:effectLst/>
                          <a:latin typeface="微软雅黑" panose="020B0503020204020204" charset="-122"/>
                          <a:ea typeface="微软雅黑" panose="020B0503020204020204" charset="-122"/>
                          <a:cs typeface="+mn-cs"/>
                        </a:rPr>
                        <a:t>3</a:t>
                      </a:r>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个月欧元银行间拆放利率</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欧元区短期市场利率，反映资金成本</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r>
              <a:tr h="360000">
                <a:tc>
                  <a:txBody>
                    <a:bodyPr/>
                    <a:lstStyle/>
                    <a:p>
                      <a:pPr marL="0" algn="ctr" defTabSz="914400" rtl="0" eaLnBrk="1" fontAlgn="ctr" latinLnBrk="0" hangingPunct="1"/>
                      <a:r>
                        <a:rPr lang="en-US" sz="1400" b="1" u="none" strike="noStrike" kern="1200">
                          <a:solidFill>
                            <a:srgbClr val="154734"/>
                          </a:solidFill>
                          <a:effectLst/>
                          <a:latin typeface="微软雅黑" panose="020B0503020204020204" charset="-122"/>
                          <a:ea typeface="微软雅黑" panose="020B0503020204020204" charset="-122"/>
                          <a:cs typeface="+mn-cs"/>
                        </a:rPr>
                        <a:t>nr.employed</a:t>
                      </a:r>
                      <a:endParaRPr lang="en-US" sz="1400" b="1"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a:solidFill>
                            <a:srgbClr val="154734"/>
                          </a:solidFill>
                          <a:effectLst/>
                          <a:latin typeface="微软雅黑" panose="020B0503020204020204" charset="-122"/>
                          <a:ea typeface="微软雅黑" panose="020B0503020204020204" charset="-122"/>
                          <a:cs typeface="+mn-cs"/>
                        </a:rPr>
                        <a:t>浮点型</a:t>
                      </a:r>
                      <a:endParaRPr lang="zh-CN" altLang="en-US" sz="1400" b="0"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a:solidFill>
                            <a:srgbClr val="154734"/>
                          </a:solidFill>
                          <a:effectLst/>
                          <a:latin typeface="微软雅黑" panose="020B0503020204020204" charset="-122"/>
                          <a:ea typeface="微软雅黑" panose="020B0503020204020204" charset="-122"/>
                          <a:cs typeface="+mn-cs"/>
                        </a:rPr>
                        <a:t>银行雇员人数</a:t>
                      </a:r>
                      <a:endParaRPr lang="zh-CN" altLang="en-US" sz="1400" b="0" u="none" strike="noStrike" kern="120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c>
                  <a:txBody>
                    <a:bodyPr/>
                    <a:lstStyle/>
                    <a:p>
                      <a:pPr marL="0" algn="ctr" defTabSz="914400" rtl="0" eaLnBrk="1" fontAlgn="ctr" latinLnBrk="0" hangingPunct="1"/>
                      <a:r>
                        <a:rPr lang="zh-CN" altLang="en-US" sz="1400" b="0" u="none" strike="noStrike" kern="1200" dirty="0">
                          <a:solidFill>
                            <a:srgbClr val="154734"/>
                          </a:solidFill>
                          <a:effectLst/>
                          <a:latin typeface="微软雅黑" panose="020B0503020204020204" charset="-122"/>
                          <a:ea typeface="微软雅黑" panose="020B0503020204020204" charset="-122"/>
                          <a:cs typeface="+mn-cs"/>
                        </a:rPr>
                        <a:t>营销活动期间银行员工总数，反映业务规模</a:t>
                      </a:r>
                      <a:endParaRPr lang="zh-CN" altLang="en-US" sz="1400" b="0" u="none" strike="noStrike" kern="1200" dirty="0">
                        <a:solidFill>
                          <a:srgbClr val="154734"/>
                        </a:solidFill>
                        <a:effectLst/>
                        <a:latin typeface="微软雅黑" panose="020B0503020204020204" charset="-122"/>
                        <a:ea typeface="微软雅黑" panose="020B0503020204020204" charset="-122"/>
                        <a:cs typeface="+mn-cs"/>
                      </a:endParaRPr>
                    </a:p>
                  </a:txBody>
                  <a:tcPr marL="114300" marR="114300" marT="91440" marB="91440" anchor="ctr">
                    <a:solidFill>
                      <a:srgbClr val="EBF6F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74"/>
          <p:cNvPicPr>
            <a:picLocks noChangeAspect="1"/>
          </p:cNvPicPr>
          <p:nvPr/>
        </p:nvPicPr>
        <p:blipFill>
          <a:blip r:embed="rId1"/>
          <a:stretch>
            <a:fillRect/>
          </a:stretch>
        </p:blipFill>
        <p:spPr>
          <a:xfrm rot="21600000">
            <a:off x="0" y="0"/>
            <a:ext cx="12192000" cy="6838950"/>
          </a:xfrm>
          <a:prstGeom prst="rect">
            <a:avLst/>
          </a:prstGeom>
        </p:spPr>
      </p:pic>
      <p:pic>
        <p:nvPicPr>
          <p:cNvPr id="3" name="picture 376"/>
          <p:cNvPicPr>
            <a:picLocks noChangeAspect="1"/>
          </p:cNvPicPr>
          <p:nvPr/>
        </p:nvPicPr>
        <p:blipFill>
          <a:blip r:embed="rId2"/>
          <a:stretch>
            <a:fillRect/>
          </a:stretch>
        </p:blipFill>
        <p:spPr>
          <a:xfrm rot="21600000">
            <a:off x="669215" y="381000"/>
            <a:ext cx="10853571" cy="6086475"/>
          </a:xfrm>
          <a:prstGeom prst="rect">
            <a:avLst/>
          </a:prstGeom>
        </p:spPr>
      </p:pic>
      <p:sp>
        <p:nvSpPr>
          <p:cNvPr id="4" name="textbox 378"/>
          <p:cNvSpPr/>
          <p:nvPr/>
        </p:nvSpPr>
        <p:spPr>
          <a:xfrm>
            <a:off x="6446146" y="1367091"/>
            <a:ext cx="4236084" cy="36099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50800" algn="l" rtl="0" eaLnBrk="0">
              <a:lnSpc>
                <a:spcPts val="2120"/>
              </a:lnSpc>
              <a:tabLst>
                <a:tab pos="228600" algn="l"/>
              </a:tabLst>
            </a:pP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   年龄与通话时长分析</a:t>
            </a:r>
            <a:endParaRPr sz="1600" dirty="0">
              <a:latin typeface="微软雅黑" panose="020B0503020204020204" charset="-122"/>
              <a:ea typeface="微软雅黑" panose="020B0503020204020204" charset="-122"/>
              <a:cs typeface="微软雅黑" panose="020B0503020204020204" charset="-122"/>
            </a:endParaRPr>
          </a:p>
          <a:p>
            <a:pPr algn="l" rtl="0" eaLnBrk="0">
              <a:lnSpc>
                <a:spcPct val="163000"/>
              </a:lnSpc>
            </a:pPr>
            <a:endParaRPr sz="1000" dirty="0">
              <a:latin typeface="Arial" panose="020B0604020202020204"/>
              <a:ea typeface="Arial" panose="020B0604020202020204"/>
              <a:cs typeface="Arial" panose="020B0604020202020204"/>
            </a:endParaRPr>
          </a:p>
          <a:p>
            <a:pPr marL="14605" algn="l" rtl="0" eaLnBrk="0">
              <a:lnSpc>
                <a:spcPts val="1980"/>
              </a:lnSpc>
              <a:spcBef>
                <a:spcPts val="480"/>
              </a:spcBef>
            </a:pPr>
            <a:r>
              <a:rPr sz="13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认购客户平均年龄</a:t>
            </a:r>
            <a:r>
              <a:rPr sz="1300" kern="0" spc="50" dirty="0">
                <a:solidFill>
                  <a:srgbClr val="3E7D65">
                    <a:alpha val="100000"/>
                  </a:srgbClr>
                </a:solidFill>
                <a:latin typeface="Arial" panose="020B0604020202020204"/>
                <a:ea typeface="Arial" panose="020B0604020202020204"/>
                <a:cs typeface="Arial" panose="020B0604020202020204"/>
              </a:rPr>
              <a:t>:</a:t>
            </a:r>
            <a:r>
              <a:rPr sz="1300" kern="0" spc="10" dirty="0">
                <a:solidFill>
                  <a:srgbClr val="3E7D65">
                    <a:alpha val="100000"/>
                  </a:srgbClr>
                </a:solidFill>
                <a:latin typeface="Arial" panose="020B0604020202020204"/>
                <a:ea typeface="Arial" panose="020B0604020202020204"/>
                <a:cs typeface="Arial" panose="020B0604020202020204"/>
              </a:rPr>
              <a:t>         </a:t>
            </a:r>
            <a:r>
              <a:rPr sz="1300" kern="0" spc="0" dirty="0">
                <a:solidFill>
                  <a:srgbClr val="3E7D65">
                    <a:alpha val="100000"/>
                  </a:srgbClr>
                </a:solidFill>
                <a:latin typeface="Arial" panose="020B0604020202020204"/>
                <a:ea typeface="Arial" panose="020B0604020202020204"/>
                <a:cs typeface="Arial" panose="020B0604020202020204"/>
              </a:rPr>
              <a:t>  </a:t>
            </a:r>
            <a:r>
              <a:rPr sz="1600" kern="0" spc="40" dirty="0">
                <a:solidFill>
                  <a:srgbClr val="2E7D5E">
                    <a:alpha val="100000"/>
                  </a:srgbClr>
                </a:solidFill>
                <a:latin typeface="Arial" panose="020B0604020202020204"/>
                <a:ea typeface="Arial" panose="020B0604020202020204"/>
                <a:cs typeface="Arial" panose="020B0604020202020204"/>
              </a:rPr>
              <a:t>40.91 </a:t>
            </a:r>
            <a:r>
              <a:rPr sz="15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岁</a:t>
            </a:r>
            <a:endParaRPr sz="1500" dirty="0">
              <a:latin typeface="微软雅黑" panose="020B0503020204020204" charset="-122"/>
              <a:ea typeface="微软雅黑" panose="020B0503020204020204" charset="-122"/>
              <a:cs typeface="微软雅黑" panose="020B0503020204020204" charset="-122"/>
            </a:endParaRPr>
          </a:p>
          <a:p>
            <a:pPr marL="12700" algn="l" rtl="0" eaLnBrk="0">
              <a:lnSpc>
                <a:spcPct val="92000"/>
              </a:lnSpc>
              <a:spcBef>
                <a:spcPts val="1220"/>
              </a:spcBef>
            </a:pP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未认购客户平均年龄</a:t>
            </a:r>
            <a:r>
              <a:rPr sz="1300" kern="0" spc="40" dirty="0">
                <a:solidFill>
                  <a:srgbClr val="3E7D65">
                    <a:alpha val="100000"/>
                  </a:srgbClr>
                </a:solidFill>
                <a:latin typeface="Arial" panose="020B0604020202020204"/>
                <a:ea typeface="Arial" panose="020B0604020202020204"/>
                <a:cs typeface="Arial" panose="020B0604020202020204"/>
              </a:rPr>
              <a:t>:     </a:t>
            </a:r>
            <a:r>
              <a:rPr sz="1300" kern="0" spc="30" dirty="0">
                <a:solidFill>
                  <a:srgbClr val="3E7D65">
                    <a:alpha val="100000"/>
                  </a:srgbClr>
                </a:solidFill>
                <a:latin typeface="Arial" panose="020B0604020202020204"/>
                <a:ea typeface="Arial" panose="020B0604020202020204"/>
                <a:cs typeface="Arial" panose="020B0604020202020204"/>
              </a:rPr>
              <a:t>  </a:t>
            </a:r>
            <a:r>
              <a:rPr sz="1500" kern="0" spc="30" dirty="0">
                <a:solidFill>
                  <a:srgbClr val="154734">
                    <a:alpha val="100000"/>
                  </a:srgbClr>
                </a:solidFill>
                <a:latin typeface="Arial" panose="020B0604020202020204"/>
                <a:ea typeface="Arial" panose="020B0604020202020204"/>
                <a:cs typeface="Arial" panose="020B0604020202020204"/>
              </a:rPr>
              <a:t>39.91 </a:t>
            </a:r>
            <a:r>
              <a:rPr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岁</a:t>
            </a:r>
            <a:endParaRPr sz="1500" dirty="0">
              <a:latin typeface="微软雅黑" panose="020B0503020204020204" charset="-122"/>
              <a:ea typeface="微软雅黑" panose="020B0503020204020204" charset="-122"/>
              <a:cs typeface="微软雅黑" panose="020B0503020204020204" charset="-122"/>
            </a:endParaRPr>
          </a:p>
          <a:p>
            <a:pPr marL="14605" algn="l" rtl="0" eaLnBrk="0">
              <a:lnSpc>
                <a:spcPts val="2300"/>
              </a:lnSpc>
              <a:spcBef>
                <a:spcPts val="1210"/>
              </a:spcBef>
            </a:pPr>
            <a:r>
              <a:rPr sz="2000" kern="0" spc="40" baseline="11000" dirty="0">
                <a:solidFill>
                  <a:srgbClr val="3E7D65">
                    <a:alpha val="100000"/>
                  </a:srgbClr>
                </a:solidFill>
                <a:latin typeface="微软雅黑" panose="020B0503020204020204" charset="-122"/>
                <a:ea typeface="微软雅黑" panose="020B0503020204020204" charset="-122"/>
                <a:cs typeface="微软雅黑" panose="020B0503020204020204" charset="-122"/>
              </a:rPr>
              <a:t>认购客户平均通话时长</a:t>
            </a:r>
            <a:r>
              <a:rPr sz="2000" kern="0" spc="40" baseline="11000" dirty="0">
                <a:solidFill>
                  <a:srgbClr val="3E7D65">
                    <a:alpha val="100000"/>
                  </a:srgbClr>
                </a:solidFill>
                <a:latin typeface="Arial" panose="020B0604020202020204"/>
                <a:ea typeface="Arial" panose="020B0604020202020204"/>
                <a:cs typeface="Arial" panose="020B0604020202020204"/>
              </a:rPr>
              <a:t>:</a:t>
            </a:r>
            <a:r>
              <a:rPr sz="1300" kern="0" spc="100" dirty="0">
                <a:solidFill>
                  <a:srgbClr val="3E7D65">
                    <a:alpha val="100000"/>
                  </a:srgbClr>
                </a:solidFill>
                <a:latin typeface="Arial" panose="020B0604020202020204"/>
                <a:ea typeface="Arial" panose="020B0604020202020204"/>
                <a:cs typeface="Arial" panose="020B0604020202020204"/>
              </a:rPr>
              <a:t>   </a:t>
            </a:r>
            <a:r>
              <a:rPr sz="1600" kern="0" spc="40" dirty="0">
                <a:solidFill>
                  <a:srgbClr val="2E7D5E">
                    <a:alpha val="100000"/>
                  </a:srgbClr>
                </a:solidFill>
                <a:latin typeface="Arial" panose="020B0604020202020204"/>
                <a:ea typeface="Arial" panose="020B0604020202020204"/>
                <a:cs typeface="Arial" panose="020B0604020202020204"/>
              </a:rPr>
              <a:t>553.19</a:t>
            </a:r>
            <a:r>
              <a:rPr sz="1600" kern="0" spc="-80" dirty="0">
                <a:solidFill>
                  <a:srgbClr val="2E7D5E">
                    <a:alpha val="100000"/>
                  </a:srgbClr>
                </a:solidFill>
                <a:latin typeface="Arial" panose="020B0604020202020204"/>
                <a:ea typeface="Arial" panose="020B0604020202020204"/>
                <a:cs typeface="Arial" panose="020B0604020202020204"/>
              </a:rPr>
              <a:t> </a:t>
            </a:r>
            <a:r>
              <a:rPr sz="15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秒 </a:t>
            </a:r>
            <a:r>
              <a:rPr lang="en-US" sz="15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r>
              <a:rPr sz="1700" kern="0" spc="40" dirty="0">
                <a:solidFill>
                  <a:srgbClr val="154734">
                    <a:alpha val="100000"/>
                  </a:srgbClr>
                </a:solidFill>
                <a:latin typeface="Times New Roman" panose="02020603050405020304"/>
                <a:ea typeface="Times New Roman" panose="02020603050405020304"/>
                <a:cs typeface="Times New Roman" panose="02020603050405020304"/>
              </a:rPr>
              <a:t>9</a:t>
            </a:r>
            <a:r>
              <a:rPr sz="1700" kern="0" spc="30" dirty="0">
                <a:solidFill>
                  <a:srgbClr val="154734">
                    <a:alpha val="100000"/>
                  </a:srgbClr>
                </a:solidFill>
                <a:latin typeface="Times New Roman" panose="02020603050405020304"/>
                <a:ea typeface="Times New Roman" panose="02020603050405020304"/>
                <a:cs typeface="Times New Roman" panose="02020603050405020304"/>
              </a:rPr>
              <a:t>.2</a:t>
            </a:r>
            <a:r>
              <a:rPr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分钟</a:t>
            </a:r>
            <a:r>
              <a:rPr lang="en-US"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endParaRPr sz="1500" dirty="0">
              <a:latin typeface="微软雅黑" panose="020B0503020204020204" charset="-122"/>
              <a:ea typeface="微软雅黑" panose="020B0503020204020204" charset="-122"/>
              <a:cs typeface="微软雅黑" panose="020B0503020204020204" charset="-122"/>
            </a:endParaRPr>
          </a:p>
          <a:p>
            <a:pPr marL="12700" algn="l" rtl="0" eaLnBrk="0">
              <a:lnSpc>
                <a:spcPts val="3225"/>
              </a:lnSpc>
            </a:pPr>
            <a:r>
              <a:rPr sz="2000" kern="0" spc="30" baseline="200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未认购客户平均通话时长</a:t>
            </a:r>
            <a:r>
              <a:rPr sz="2000" kern="0" spc="30" baseline="2000" dirty="0">
                <a:solidFill>
                  <a:srgbClr val="3E7D65">
                    <a:alpha val="100000"/>
                  </a:srgbClr>
                </a:solidFill>
                <a:latin typeface="Arial" panose="020B0604020202020204"/>
                <a:ea typeface="Arial" panose="020B0604020202020204"/>
                <a:cs typeface="Arial" panose="020B0604020202020204"/>
              </a:rPr>
              <a:t>:</a:t>
            </a:r>
            <a:r>
              <a:rPr lang="en-US" sz="2000" kern="0" spc="30" baseline="2000" dirty="0">
                <a:solidFill>
                  <a:srgbClr val="3E7D65">
                    <a:alpha val="100000"/>
                  </a:srgbClr>
                </a:solidFill>
                <a:latin typeface="Arial" panose="020B0604020202020204"/>
                <a:ea typeface="Arial" panose="020B0604020202020204"/>
                <a:cs typeface="Arial" panose="020B0604020202020204"/>
              </a:rPr>
              <a:t>    </a:t>
            </a:r>
            <a:r>
              <a:rPr sz="1500" kern="0" spc="30" dirty="0">
                <a:solidFill>
                  <a:srgbClr val="154734">
                    <a:alpha val="100000"/>
                  </a:srgbClr>
                </a:solidFill>
                <a:latin typeface="Arial" panose="020B0604020202020204"/>
                <a:ea typeface="Arial" panose="020B0604020202020204"/>
                <a:cs typeface="Arial" panose="020B0604020202020204"/>
              </a:rPr>
              <a:t>220.84 </a:t>
            </a:r>
            <a:r>
              <a:rPr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秒 </a:t>
            </a:r>
            <a:r>
              <a:rPr lang="en-US"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r>
              <a:rPr sz="1700" kern="0" spc="30" dirty="0">
                <a:solidFill>
                  <a:srgbClr val="154734">
                    <a:alpha val="100000"/>
                  </a:srgbClr>
                </a:solidFill>
                <a:latin typeface="Times New Roman" panose="02020603050405020304"/>
                <a:ea typeface="Times New Roman" panose="02020603050405020304"/>
                <a:cs typeface="Times New Roman" panose="02020603050405020304"/>
              </a:rPr>
              <a:t>3.7</a:t>
            </a:r>
            <a:r>
              <a:rPr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分钟</a:t>
            </a:r>
            <a:r>
              <a:rPr lang="en-US" sz="15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a:t>
            </a:r>
            <a:endParaRPr sz="1500" dirty="0">
              <a:latin typeface="微软雅黑" panose="020B0503020204020204" charset="-122"/>
              <a:ea typeface="微软雅黑" panose="020B0503020204020204" charset="-122"/>
              <a:cs typeface="微软雅黑" panose="020B0503020204020204" charset="-122"/>
            </a:endParaRPr>
          </a:p>
          <a:p>
            <a:pPr marL="42545" algn="l" rtl="0" eaLnBrk="0">
              <a:lnSpc>
                <a:spcPts val="1625"/>
              </a:lnSpc>
              <a:spcBef>
                <a:spcPts val="400"/>
              </a:spcBef>
              <a:tabLst>
                <a:tab pos="141605" algn="l"/>
              </a:tabLst>
            </a:pPr>
            <a:r>
              <a:rPr lang="en-US" sz="1000" dirty="0">
                <a:latin typeface="Arial" panose="020B0604020202020204"/>
                <a:ea typeface="微软雅黑" panose="020B0503020204020204" charset="-122"/>
                <a:cs typeface="Arial" panose="020B0604020202020204"/>
              </a:rPr>
              <a:t>     </a:t>
            </a:r>
            <a:r>
              <a:rPr sz="1300" kern="0" spc="5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通话时长是区分两类客</a:t>
            </a:r>
            <a:r>
              <a:rPr sz="1300" kern="0" spc="4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户的强预测因子</a:t>
            </a:r>
            <a:endParaRPr sz="1300" dirty="0">
              <a:latin typeface="微软雅黑" panose="020B0503020204020204" charset="-122"/>
              <a:ea typeface="微软雅黑" panose="020B0503020204020204" charset="-122"/>
              <a:cs typeface="微软雅黑" panose="020B0503020204020204" charset="-122"/>
            </a:endParaRPr>
          </a:p>
          <a:p>
            <a:pPr algn="l" rtl="0" eaLnBrk="0">
              <a:lnSpc>
                <a:spcPct val="115000"/>
              </a:lnSpc>
            </a:pPr>
            <a:endParaRPr sz="1000" dirty="0">
              <a:latin typeface="Arial" panose="020B0604020202020204"/>
              <a:ea typeface="Arial" panose="020B0604020202020204"/>
              <a:cs typeface="Arial" panose="020B0604020202020204"/>
            </a:endParaRPr>
          </a:p>
          <a:p>
            <a:pPr algn="l" rtl="0" eaLnBrk="0">
              <a:lnSpc>
                <a:spcPct val="115000"/>
              </a:lnSpc>
            </a:pPr>
            <a:endParaRPr sz="1000" dirty="0">
              <a:latin typeface="Arial" panose="020B0604020202020204"/>
              <a:ea typeface="Arial" panose="020B0604020202020204"/>
              <a:cs typeface="Arial" panose="020B0604020202020204"/>
            </a:endParaRPr>
          </a:p>
          <a:p>
            <a:pPr algn="l" rtl="0" eaLnBrk="0">
              <a:lnSpc>
                <a:spcPct val="115000"/>
              </a:lnSpc>
            </a:pPr>
            <a:endParaRPr sz="1000" dirty="0">
              <a:latin typeface="Arial" panose="020B0604020202020204"/>
              <a:ea typeface="Arial" panose="020B0604020202020204"/>
              <a:cs typeface="Arial" panose="020B0604020202020204"/>
            </a:endParaRPr>
          </a:p>
          <a:p>
            <a:pPr marL="17780" algn="l" rtl="0" eaLnBrk="0">
              <a:lnSpc>
                <a:spcPts val="2120"/>
              </a:lnSpc>
              <a:spcBef>
                <a:spcPts val="5"/>
              </a:spcBef>
              <a:tabLst>
                <a:tab pos="261620" algn="l"/>
              </a:tabLst>
            </a:pPr>
            <a:r>
              <a:rPr lang="en-US" sz="1000" dirty="0">
                <a:latin typeface="Arial" panose="020B0604020202020204"/>
                <a:ea typeface="微软雅黑" panose="020B0503020204020204" charset="-122"/>
                <a:cs typeface="Arial" panose="020B0604020202020204"/>
              </a:rPr>
              <a:t>            </a:t>
            </a:r>
            <a:r>
              <a:rPr sz="1600" kern="0" spc="4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教育程度认购转化率</a:t>
            </a:r>
            <a:r>
              <a:rPr lang="zh-CN" altLang="en-US" sz="16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（部分）</a:t>
            </a:r>
            <a:endParaRPr sz="1600" dirty="0">
              <a:latin typeface="微软雅黑" panose="020B0503020204020204" charset="-122"/>
              <a:ea typeface="微软雅黑" panose="020B0503020204020204" charset="-122"/>
              <a:cs typeface="微软雅黑" panose="020B0503020204020204" charset="-122"/>
            </a:endParaRPr>
          </a:p>
        </p:txBody>
      </p:sp>
      <p:pic>
        <p:nvPicPr>
          <p:cNvPr id="5" name="picture 380"/>
          <p:cNvPicPr>
            <a:picLocks noChangeAspect="1"/>
          </p:cNvPicPr>
          <p:nvPr/>
        </p:nvPicPr>
        <p:blipFill>
          <a:blip r:embed="rId3"/>
          <a:stretch>
            <a:fillRect/>
          </a:stretch>
        </p:blipFill>
        <p:spPr>
          <a:xfrm rot="21600000">
            <a:off x="6497460" y="4219724"/>
            <a:ext cx="244830" cy="269367"/>
          </a:xfrm>
          <a:prstGeom prst="rect">
            <a:avLst/>
          </a:prstGeom>
        </p:spPr>
      </p:pic>
      <p:pic>
        <p:nvPicPr>
          <p:cNvPr id="6" name="picture 382"/>
          <p:cNvPicPr>
            <a:picLocks noChangeAspect="1"/>
          </p:cNvPicPr>
          <p:nvPr/>
        </p:nvPicPr>
        <p:blipFill>
          <a:blip r:embed="rId4"/>
          <a:stretch>
            <a:fillRect/>
          </a:stretch>
        </p:blipFill>
        <p:spPr>
          <a:xfrm rot="21600000">
            <a:off x="6447568" y="3485293"/>
            <a:ext cx="99784" cy="173164"/>
          </a:xfrm>
          <a:prstGeom prst="rect">
            <a:avLst/>
          </a:prstGeom>
        </p:spPr>
      </p:pic>
      <p:pic>
        <p:nvPicPr>
          <p:cNvPr id="7" name="picture 384"/>
          <p:cNvPicPr>
            <a:picLocks noChangeAspect="1"/>
          </p:cNvPicPr>
          <p:nvPr/>
        </p:nvPicPr>
        <p:blipFill>
          <a:blip r:embed="rId5"/>
          <a:stretch>
            <a:fillRect/>
          </a:stretch>
        </p:blipFill>
        <p:spPr>
          <a:xfrm rot="21600000">
            <a:off x="6497460" y="1379791"/>
            <a:ext cx="178155" cy="269366"/>
          </a:xfrm>
          <a:prstGeom prst="rect">
            <a:avLst/>
          </a:prstGeom>
        </p:spPr>
      </p:pic>
      <p:sp>
        <p:nvSpPr>
          <p:cNvPr id="8" name="textbox 386"/>
          <p:cNvSpPr/>
          <p:nvPr/>
        </p:nvSpPr>
        <p:spPr>
          <a:xfrm>
            <a:off x="935991" y="3573240"/>
            <a:ext cx="4236084" cy="122555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625"/>
              </a:lnSpc>
              <a:tabLst>
                <a:tab pos="154305" algn="l"/>
              </a:tabLst>
            </a:pPr>
            <a:r>
              <a:rPr sz="13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60" dirty="0">
                <a:solidFill>
                  <a:srgbClr val="3E7D65">
                    <a:alpha val="100000"/>
                  </a:srgbClr>
                </a:solidFill>
                <a:latin typeface="微软雅黑" panose="020B0503020204020204" charset="-122"/>
                <a:ea typeface="微软雅黑" panose="020B0503020204020204" charset="-122"/>
                <a:cs typeface="微软雅黑" panose="020B0503020204020204" charset="-122"/>
              </a:rPr>
              <a:t>样本存在显著的类别不平衡</a:t>
            </a:r>
            <a:r>
              <a:rPr sz="13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问题</a:t>
            </a:r>
            <a:r>
              <a:rPr sz="1300" kern="0" spc="-2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50" dirty="0">
                <a:solidFill>
                  <a:srgbClr val="3E7D65">
                    <a:alpha val="100000"/>
                  </a:srgbClr>
                </a:solidFill>
                <a:latin typeface="微软雅黑" panose="020B0503020204020204" charset="-122"/>
                <a:ea typeface="微软雅黑" panose="020B0503020204020204" charset="-122"/>
                <a:cs typeface="微软雅黑" panose="020B0503020204020204" charset="-122"/>
              </a:rPr>
              <a:t>，正样本仅占</a:t>
            </a:r>
            <a:r>
              <a:rPr sz="1300" kern="0" spc="50" dirty="0">
                <a:solidFill>
                  <a:srgbClr val="3E7D65">
                    <a:alpha val="100000"/>
                  </a:srgbClr>
                </a:solidFill>
                <a:latin typeface="Arial" panose="020B0604020202020204"/>
                <a:ea typeface="Arial" panose="020B0604020202020204"/>
                <a:cs typeface="Arial" panose="020B0604020202020204"/>
              </a:rPr>
              <a:t>11.27%</a:t>
            </a:r>
            <a:endParaRPr sz="1300" dirty="0">
              <a:latin typeface="Arial" panose="020B0604020202020204"/>
              <a:ea typeface="Arial" panose="020B0604020202020204"/>
              <a:cs typeface="Arial" panose="020B0604020202020204"/>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00000"/>
              </a:lnSpc>
            </a:pPr>
            <a:endParaRPr sz="400" dirty="0">
              <a:latin typeface="Arial" panose="020B0604020202020204"/>
              <a:ea typeface="Arial" panose="020B0604020202020204"/>
              <a:cs typeface="Arial" panose="020B0604020202020204"/>
            </a:endParaRPr>
          </a:p>
          <a:p>
            <a:pPr marL="20320" algn="l" rtl="0" eaLnBrk="0">
              <a:lnSpc>
                <a:spcPts val="2120"/>
              </a:lnSpc>
              <a:spcBef>
                <a:spcPts val="5"/>
              </a:spcBef>
              <a:tabLst>
                <a:tab pos="242570" algn="l"/>
              </a:tabLst>
            </a:pP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20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4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职业认购转化率</a:t>
            </a:r>
            <a:r>
              <a:rPr lang="zh-CN" altLang="en-US" sz="16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（部分）</a:t>
            </a:r>
            <a:endParaRPr sz="1600" dirty="0">
              <a:latin typeface="微软雅黑" panose="020B0503020204020204" charset="-122"/>
              <a:ea typeface="微软雅黑" panose="020B0503020204020204" charset="-122"/>
              <a:cs typeface="微软雅黑" panose="020B0503020204020204" charset="-122"/>
            </a:endParaRPr>
          </a:p>
        </p:txBody>
      </p:sp>
      <p:pic>
        <p:nvPicPr>
          <p:cNvPr id="9" name="picture 388"/>
          <p:cNvPicPr>
            <a:picLocks noChangeAspect="1"/>
          </p:cNvPicPr>
          <p:nvPr/>
        </p:nvPicPr>
        <p:blipFill>
          <a:blip r:embed="rId6"/>
          <a:stretch>
            <a:fillRect/>
          </a:stretch>
        </p:blipFill>
        <p:spPr>
          <a:xfrm rot="21600000">
            <a:off x="927278" y="4219725"/>
            <a:ext cx="221894" cy="269367"/>
          </a:xfrm>
          <a:prstGeom prst="rect">
            <a:avLst/>
          </a:prstGeom>
        </p:spPr>
      </p:pic>
      <p:pic>
        <p:nvPicPr>
          <p:cNvPr id="10" name="picture 390"/>
          <p:cNvPicPr>
            <a:picLocks noChangeAspect="1"/>
          </p:cNvPicPr>
          <p:nvPr/>
        </p:nvPicPr>
        <p:blipFill>
          <a:blip r:embed="rId7"/>
          <a:stretch>
            <a:fillRect/>
          </a:stretch>
        </p:blipFill>
        <p:spPr>
          <a:xfrm rot="21600000">
            <a:off x="909203" y="3586937"/>
            <a:ext cx="142646" cy="173164"/>
          </a:xfrm>
          <a:prstGeom prst="rect">
            <a:avLst/>
          </a:prstGeom>
        </p:spPr>
      </p:pic>
      <p:grpSp>
        <p:nvGrpSpPr>
          <p:cNvPr id="11" name="group 10"/>
          <p:cNvGrpSpPr/>
          <p:nvPr/>
        </p:nvGrpSpPr>
        <p:grpSpPr>
          <a:xfrm rot="21600000">
            <a:off x="1133475" y="1857375"/>
            <a:ext cx="1714500" cy="1714500"/>
            <a:chOff x="0" y="0"/>
            <a:chExt cx="1714500" cy="1714500"/>
          </a:xfrm>
        </p:grpSpPr>
        <p:pic>
          <p:nvPicPr>
            <p:cNvPr id="12" name="picture 392"/>
            <p:cNvPicPr>
              <a:picLocks noChangeAspect="1"/>
            </p:cNvPicPr>
            <p:nvPr/>
          </p:nvPicPr>
          <p:blipFill>
            <a:blip r:embed="rId8"/>
            <a:stretch>
              <a:fillRect/>
            </a:stretch>
          </p:blipFill>
          <p:spPr>
            <a:xfrm rot="21600000">
              <a:off x="0" y="0"/>
              <a:ext cx="1714500" cy="1714500"/>
            </a:xfrm>
            <a:prstGeom prst="rect">
              <a:avLst/>
            </a:prstGeom>
          </p:spPr>
        </p:pic>
        <p:sp>
          <p:nvSpPr>
            <p:cNvPr id="13" name="textbox 394"/>
            <p:cNvSpPr/>
            <p:nvPr/>
          </p:nvSpPr>
          <p:spPr>
            <a:xfrm>
              <a:off x="-12700" y="-12700"/>
              <a:ext cx="1739900" cy="1781175"/>
            </a:xfrm>
            <a:prstGeom prst="rect">
              <a:avLst/>
            </a:prstGeom>
            <a:noFill/>
            <a:ln w="0" cap="flat">
              <a:noFill/>
              <a:prstDash val="solid"/>
              <a:miter lim="0"/>
            </a:ln>
          </p:spPr>
          <p:txBody>
            <a:bodyPr vert="horz" wrap="square" lIns="0" tIns="0" rIns="0" bIns="0"/>
            <a:lstStyle/>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marL="534670" algn="l" rtl="0" eaLnBrk="0">
                <a:lnSpc>
                  <a:spcPts val="1820"/>
                </a:lnSpc>
                <a:spcBef>
                  <a:spcPts val="0"/>
                </a:spcBef>
              </a:pPr>
              <a:r>
                <a:rPr sz="1500" kern="0" spc="30" dirty="0">
                  <a:solidFill>
                    <a:srgbClr val="154734">
                      <a:alpha val="100000"/>
                    </a:srgbClr>
                  </a:solidFill>
                  <a:latin typeface="Arial" panose="020B0604020202020204"/>
                  <a:ea typeface="Arial" panose="020B0604020202020204"/>
                  <a:cs typeface="Arial" panose="020B0604020202020204"/>
                </a:rPr>
                <a:t>11.27%</a:t>
              </a:r>
              <a:endParaRPr sz="1500" dirty="0">
                <a:latin typeface="Arial" panose="020B0604020202020204"/>
                <a:ea typeface="Arial" panose="020B0604020202020204"/>
                <a:cs typeface="Arial" panose="020B0604020202020204"/>
              </a:endParaRPr>
            </a:p>
          </p:txBody>
        </p:sp>
      </p:grpSp>
      <p:sp>
        <p:nvSpPr>
          <p:cNvPr id="14" name="textbox 396"/>
          <p:cNvSpPr/>
          <p:nvPr/>
        </p:nvSpPr>
        <p:spPr>
          <a:xfrm>
            <a:off x="707390" y="471169"/>
            <a:ext cx="4925059" cy="45846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2000"/>
              </a:lnSpc>
            </a:pPr>
            <a:r>
              <a:rPr sz="3000" u="sng" kern="0" spc="-40" dirty="0">
                <a:solidFill>
                  <a:srgbClr val="154734">
                    <a:alpha val="100000"/>
                  </a:srgbClr>
                </a:solidFill>
                <a:uFill>
                  <a:solidFill>
                    <a:srgbClr val="2E7D5E"/>
                  </a:solidFill>
                </a:uFill>
                <a:latin typeface="微软雅黑" panose="020B0503020204020204" charset="-122"/>
                <a:ea typeface="微软雅黑" panose="020B0503020204020204" charset="-122"/>
                <a:cs typeface="微软雅黑" panose="020B0503020204020204" charset="-122"/>
              </a:rPr>
              <a:t>目标</a:t>
            </a:r>
            <a:r>
              <a:rPr sz="3000" kern="0" spc="-40" dirty="0">
                <a:solidFill>
                  <a:srgbClr val="154734">
                    <a:alpha val="100000"/>
                  </a:srgbClr>
                </a:solidFill>
                <a:latin typeface="微软雅黑" panose="020B0503020204020204" charset="-122"/>
                <a:ea typeface="微软雅黑" panose="020B0503020204020204" charset="-122"/>
                <a:cs typeface="微软雅黑" panose="020B0503020204020204" charset="-122"/>
              </a:rPr>
              <a:t>变量分布与关键特征分析</a:t>
            </a:r>
            <a:endParaRPr sz="3000" dirty="0">
              <a:latin typeface="微软雅黑" panose="020B0503020204020204" charset="-122"/>
              <a:ea typeface="微软雅黑" panose="020B0503020204020204" charset="-122"/>
              <a:cs typeface="微软雅黑" panose="020B0503020204020204" charset="-122"/>
            </a:endParaRPr>
          </a:p>
        </p:txBody>
      </p:sp>
      <p:sp>
        <p:nvSpPr>
          <p:cNvPr id="15" name="textbox 398"/>
          <p:cNvSpPr/>
          <p:nvPr/>
        </p:nvSpPr>
        <p:spPr>
          <a:xfrm>
            <a:off x="3121025" y="2377017"/>
            <a:ext cx="2886971" cy="73660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65100" algn="l" rtl="0" eaLnBrk="0">
              <a:lnSpc>
                <a:spcPts val="2070"/>
              </a:lnSpc>
              <a:tabLst>
                <a:tab pos="264795" algn="l"/>
              </a:tabLst>
            </a:pPr>
            <a:r>
              <a:rPr sz="13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认购客户</a:t>
            </a:r>
            <a:r>
              <a:rPr sz="1300" kern="0" spc="30" dirty="0">
                <a:solidFill>
                  <a:srgbClr val="3E7D65">
                    <a:alpha val="100000"/>
                  </a:srgbClr>
                </a:solidFill>
                <a:latin typeface="Arial" panose="020B0604020202020204"/>
                <a:ea typeface="Arial" panose="020B0604020202020204"/>
                <a:cs typeface="Arial" panose="020B0604020202020204"/>
              </a:rPr>
              <a:t>: </a:t>
            </a:r>
            <a:r>
              <a:rPr sz="1600" kern="0" spc="30" dirty="0">
                <a:solidFill>
                  <a:srgbClr val="2E7D5E">
                    <a:alpha val="100000"/>
                  </a:srgbClr>
                </a:solidFill>
                <a:latin typeface="Arial" panose="020B0604020202020204"/>
                <a:ea typeface="Arial" panose="020B0604020202020204"/>
                <a:cs typeface="Arial" panose="020B0604020202020204"/>
              </a:rPr>
              <a:t>4,6</a:t>
            </a:r>
            <a:r>
              <a:rPr sz="1600" kern="0" spc="20" dirty="0">
                <a:solidFill>
                  <a:srgbClr val="2E7D5E">
                    <a:alpha val="100000"/>
                  </a:srgbClr>
                </a:solidFill>
                <a:latin typeface="Arial" panose="020B0604020202020204"/>
                <a:ea typeface="Arial" panose="020B0604020202020204"/>
                <a:cs typeface="Arial" panose="020B0604020202020204"/>
              </a:rPr>
              <a:t>40 </a:t>
            </a:r>
            <a:r>
              <a:rPr lang="en-US" sz="1600" kern="0" spc="20" dirty="0">
                <a:solidFill>
                  <a:srgbClr val="2E7D5E">
                    <a:alpha val="100000"/>
                  </a:srgbClr>
                </a:solidFill>
                <a:latin typeface="Arial" panose="020B0604020202020204"/>
                <a:ea typeface="Arial" panose="020B0604020202020204"/>
                <a:cs typeface="Arial" panose="020B0604020202020204"/>
              </a:rPr>
              <a:t>(</a:t>
            </a:r>
            <a:r>
              <a:rPr sz="1600" kern="0" spc="20" dirty="0">
                <a:solidFill>
                  <a:srgbClr val="3E7D65">
                    <a:alpha val="100000"/>
                  </a:srgbClr>
                </a:solidFill>
                <a:latin typeface="Times New Roman" panose="02020603050405020304"/>
                <a:ea typeface="Times New Roman" panose="02020603050405020304"/>
                <a:cs typeface="Times New Roman" panose="02020603050405020304"/>
              </a:rPr>
              <a:t>11.27</a:t>
            </a:r>
            <a:r>
              <a:rPr lang="en-US" sz="1600" kern="0" spc="20" dirty="0">
                <a:solidFill>
                  <a:srgbClr val="3E7D65">
                    <a:alpha val="100000"/>
                  </a:srgbClr>
                </a:solidFill>
                <a:latin typeface="Times New Roman" panose="02020603050405020304"/>
                <a:ea typeface="Times New Roman" panose="02020603050405020304"/>
                <a:cs typeface="Times New Roman" panose="02020603050405020304"/>
              </a:rPr>
              <a:t>%)</a:t>
            </a:r>
            <a:endParaRPr sz="1600" dirty="0">
              <a:latin typeface="Times New Roman" panose="02020603050405020304"/>
              <a:ea typeface="Times New Roman" panose="02020603050405020304"/>
              <a:cs typeface="Times New Roman" panose="02020603050405020304"/>
            </a:endParaRPr>
          </a:p>
          <a:p>
            <a:pPr algn="l" rtl="0" eaLnBrk="0">
              <a:lnSpc>
                <a:spcPct val="100000"/>
              </a:lnSpc>
            </a:pPr>
            <a:endParaRPr sz="1200" dirty="0">
              <a:latin typeface="Arial" panose="020B0604020202020204"/>
              <a:ea typeface="Arial" panose="020B0604020202020204"/>
              <a:cs typeface="Arial" panose="020B0604020202020204"/>
            </a:endParaRPr>
          </a:p>
          <a:p>
            <a:pPr algn="l" rtl="0" eaLnBrk="0">
              <a:lnSpc>
                <a:spcPct val="11000"/>
              </a:lnSpc>
            </a:pPr>
            <a:endParaRPr sz="100" dirty="0">
              <a:latin typeface="Arial" panose="020B0604020202020204"/>
              <a:ea typeface="Arial" panose="020B0604020202020204"/>
              <a:cs typeface="Arial" panose="020B0604020202020204"/>
            </a:endParaRPr>
          </a:p>
          <a:p>
            <a:pPr marL="165100" algn="l" rtl="0" eaLnBrk="0">
              <a:lnSpc>
                <a:spcPts val="2070"/>
              </a:lnSpc>
              <a:tabLst>
                <a:tab pos="261620" algn="l"/>
              </a:tabLst>
            </a:pPr>
            <a:r>
              <a:rPr sz="13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3E7D65">
                    <a:alpha val="100000"/>
                  </a:srgbClr>
                </a:solidFill>
                <a:latin typeface="微软雅黑" panose="020B0503020204020204" charset="-122"/>
                <a:ea typeface="微软雅黑" panose="020B0503020204020204" charset="-122"/>
                <a:cs typeface="微软雅黑" panose="020B0503020204020204" charset="-122"/>
              </a:rPr>
              <a:t>未认购客户</a:t>
            </a:r>
            <a:r>
              <a:rPr sz="1300" kern="0" spc="40" dirty="0">
                <a:solidFill>
                  <a:srgbClr val="3E7D65">
                    <a:alpha val="100000"/>
                  </a:srgbClr>
                </a:solidFill>
                <a:latin typeface="Arial" panose="020B0604020202020204"/>
                <a:ea typeface="Arial" panose="020B0604020202020204"/>
                <a:cs typeface="Arial" panose="020B0604020202020204"/>
              </a:rPr>
              <a:t>: </a:t>
            </a:r>
            <a:r>
              <a:rPr sz="1600" kern="0" spc="40" dirty="0">
                <a:solidFill>
                  <a:srgbClr val="2E7D5E">
                    <a:alpha val="100000"/>
                  </a:srgbClr>
                </a:solidFill>
                <a:latin typeface="Arial" panose="020B0604020202020204"/>
                <a:ea typeface="Arial" panose="020B0604020202020204"/>
                <a:cs typeface="Arial" panose="020B0604020202020204"/>
              </a:rPr>
              <a:t>36,548</a:t>
            </a:r>
            <a:r>
              <a:rPr sz="1600" kern="0" spc="-90" dirty="0">
                <a:solidFill>
                  <a:srgbClr val="2E7D5E">
                    <a:alpha val="100000"/>
                  </a:srgbClr>
                </a:solidFill>
                <a:latin typeface="Arial" panose="020B0604020202020204"/>
                <a:ea typeface="Arial" panose="020B0604020202020204"/>
                <a:cs typeface="Arial" panose="020B0604020202020204"/>
              </a:rPr>
              <a:t> </a:t>
            </a:r>
            <a:r>
              <a:rPr lang="en-US" sz="1600" kern="0" spc="-90" dirty="0">
                <a:solidFill>
                  <a:srgbClr val="2E7D5E">
                    <a:alpha val="100000"/>
                  </a:srgbClr>
                </a:solidFill>
                <a:latin typeface="Arial" panose="020B0604020202020204"/>
                <a:ea typeface="Arial" panose="020B0604020202020204"/>
                <a:cs typeface="Arial" panose="020B0604020202020204"/>
              </a:rPr>
              <a:t>(</a:t>
            </a:r>
            <a:r>
              <a:rPr sz="1600" kern="0" spc="30" dirty="0">
                <a:solidFill>
                  <a:srgbClr val="3E7D65">
                    <a:alpha val="100000"/>
                  </a:srgbClr>
                </a:solidFill>
                <a:latin typeface="Times New Roman" panose="02020603050405020304"/>
                <a:ea typeface="Times New Roman" panose="02020603050405020304"/>
                <a:cs typeface="Times New Roman" panose="02020603050405020304"/>
              </a:rPr>
              <a:t>88.73</a:t>
            </a:r>
            <a:r>
              <a:rPr lang="en-US" sz="1600" kern="0" spc="30" dirty="0">
                <a:solidFill>
                  <a:srgbClr val="3E7D65">
                    <a:alpha val="100000"/>
                  </a:srgbClr>
                </a:solidFill>
                <a:latin typeface="Times New Roman" panose="02020603050405020304"/>
                <a:ea typeface="Times New Roman" panose="02020603050405020304"/>
                <a:cs typeface="Times New Roman" panose="02020603050405020304"/>
              </a:rPr>
              <a:t>%)</a:t>
            </a:r>
            <a:endParaRPr sz="1600" dirty="0">
              <a:latin typeface="Times New Roman" panose="02020603050405020304"/>
              <a:ea typeface="Times New Roman" panose="02020603050405020304"/>
              <a:cs typeface="Times New Roman" panose="02020603050405020304"/>
            </a:endParaRPr>
          </a:p>
        </p:txBody>
      </p:sp>
      <p:pic>
        <p:nvPicPr>
          <p:cNvPr id="16" name="picture 400"/>
          <p:cNvPicPr>
            <a:picLocks noChangeAspect="1"/>
          </p:cNvPicPr>
          <p:nvPr/>
        </p:nvPicPr>
        <p:blipFill>
          <a:blip r:embed="rId9"/>
          <a:stretch>
            <a:fillRect/>
          </a:stretch>
        </p:blipFill>
        <p:spPr>
          <a:xfrm rot="21600000">
            <a:off x="3133725" y="2867025"/>
            <a:ext cx="152400" cy="152400"/>
          </a:xfrm>
          <a:prstGeom prst="rect">
            <a:avLst/>
          </a:prstGeom>
        </p:spPr>
      </p:pic>
      <p:pic>
        <p:nvPicPr>
          <p:cNvPr id="17" name="picture 402"/>
          <p:cNvPicPr>
            <a:picLocks noChangeAspect="1"/>
          </p:cNvPicPr>
          <p:nvPr/>
        </p:nvPicPr>
        <p:blipFill>
          <a:blip r:embed="rId10"/>
          <a:stretch>
            <a:fillRect/>
          </a:stretch>
        </p:blipFill>
        <p:spPr>
          <a:xfrm rot="21600000">
            <a:off x="3133725" y="2419350"/>
            <a:ext cx="152400" cy="152400"/>
          </a:xfrm>
          <a:prstGeom prst="rect">
            <a:avLst/>
          </a:prstGeom>
        </p:spPr>
      </p:pic>
      <p:sp>
        <p:nvSpPr>
          <p:cNvPr id="18" name="textbox 404"/>
          <p:cNvSpPr/>
          <p:nvPr/>
        </p:nvSpPr>
        <p:spPr>
          <a:xfrm>
            <a:off x="6459402" y="4607227"/>
            <a:ext cx="979169" cy="1724660"/>
          </a:xfrm>
          <a:prstGeom prst="rect">
            <a:avLst/>
          </a:prstGeom>
          <a:noFill/>
          <a:ln w="0" cap="flat">
            <a:noFill/>
            <a:prstDash val="solid"/>
            <a:miter lim="0"/>
          </a:ln>
        </p:spPr>
        <p:txBody>
          <a:bodyPr vert="horz" wrap="square" lIns="0" tIns="0" rIns="0" bIns="0"/>
          <a:lstStyle/>
          <a:p>
            <a:pPr algn="l" rtl="0" eaLnBrk="0">
              <a:lnSpc>
                <a:spcPct val="79000"/>
              </a:lnSpc>
            </a:pPr>
            <a:endParaRPr sz="100" dirty="0">
              <a:latin typeface="Arial" panose="020B0604020202020204"/>
              <a:ea typeface="Arial" panose="020B0604020202020204"/>
              <a:cs typeface="Arial" panose="020B0604020202020204"/>
            </a:endParaRPr>
          </a:p>
          <a:p>
            <a:pPr marL="12700" algn="l" rtl="0" eaLnBrk="0">
              <a:lnSpc>
                <a:spcPct val="96000"/>
              </a:lnSpc>
            </a:pPr>
            <a:r>
              <a:rPr sz="1300" kern="0" spc="20" dirty="0">
                <a:solidFill>
                  <a:srgbClr val="3E7D65">
                    <a:alpha val="100000"/>
                  </a:srgbClr>
                </a:solidFill>
                <a:latin typeface="微软雅黑" panose="020B0503020204020204" charset="-122"/>
                <a:ea typeface="微软雅黑" panose="020B0503020204020204" charset="-122"/>
                <a:cs typeface="微软雅黑" panose="020B0503020204020204" charset="-122"/>
              </a:rPr>
              <a:t>文盲</a:t>
            </a:r>
            <a:endParaRPr sz="1300" dirty="0">
              <a:latin typeface="微软雅黑" panose="020B0503020204020204" charset="-122"/>
              <a:ea typeface="微软雅黑" panose="020B0503020204020204" charset="-122"/>
              <a:cs typeface="微软雅黑" panose="020B0503020204020204" charset="-122"/>
            </a:endParaRPr>
          </a:p>
          <a:p>
            <a:pPr marL="13335" algn="l" rtl="0" eaLnBrk="0">
              <a:lnSpc>
                <a:spcPct val="95000"/>
              </a:lnSpc>
              <a:spcBef>
                <a:spcPts val="1365"/>
              </a:spcBef>
            </a:pP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大学学位</a:t>
            </a:r>
            <a:endParaRPr sz="1300" dirty="0">
              <a:latin typeface="微软雅黑" panose="020B0503020204020204" charset="-122"/>
              <a:ea typeface="微软雅黑" panose="020B0503020204020204" charset="-122"/>
              <a:cs typeface="微软雅黑" panose="020B0503020204020204" charset="-122"/>
            </a:endParaRPr>
          </a:p>
          <a:p>
            <a:pPr marL="12700" algn="l" rtl="0" eaLnBrk="0">
              <a:lnSpc>
                <a:spcPct val="95000"/>
              </a:lnSpc>
              <a:spcBef>
                <a:spcPts val="1360"/>
              </a:spcBef>
            </a:pP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职业教育</a:t>
            </a:r>
            <a:endParaRPr sz="1300" dirty="0">
              <a:latin typeface="微软雅黑" panose="020B0503020204020204" charset="-122"/>
              <a:ea typeface="微软雅黑" panose="020B0503020204020204" charset="-122"/>
              <a:cs typeface="微软雅黑" panose="020B0503020204020204" charset="-122"/>
            </a:endParaRPr>
          </a:p>
          <a:p>
            <a:pPr marL="12700" algn="l" rtl="0" eaLnBrk="0">
              <a:lnSpc>
                <a:spcPts val="2070"/>
              </a:lnSpc>
              <a:spcBef>
                <a:spcPts val="1120"/>
              </a:spcBef>
            </a:pP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基础教育</a:t>
            </a:r>
            <a:r>
              <a:rPr lang="en-US" sz="1600" kern="0" spc="30" dirty="0">
                <a:solidFill>
                  <a:srgbClr val="3E7D65">
                    <a:alpha val="100000"/>
                  </a:srgbClr>
                </a:solidFill>
                <a:latin typeface="Times New Roman" panose="02020603050405020304"/>
                <a:ea typeface="微软雅黑" panose="020B0503020204020204" charset="-122"/>
                <a:cs typeface="Times New Roman" panose="02020603050405020304"/>
              </a:rPr>
              <a:t>4</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年</a:t>
            </a:r>
            <a:endParaRPr sz="1300" dirty="0">
              <a:latin typeface="微软雅黑" panose="020B0503020204020204" charset="-122"/>
              <a:ea typeface="微软雅黑" panose="020B0503020204020204" charset="-122"/>
              <a:cs typeface="微软雅黑" panose="020B0503020204020204" charset="-122"/>
            </a:endParaRPr>
          </a:p>
          <a:p>
            <a:pPr marL="12700" algn="l" rtl="0" eaLnBrk="0">
              <a:lnSpc>
                <a:spcPts val="3000"/>
              </a:lnSpc>
            </a:pP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基础教育</a:t>
            </a:r>
            <a:r>
              <a:rPr lang="en-US" sz="1600" kern="0" spc="30" dirty="0">
                <a:solidFill>
                  <a:srgbClr val="3E7D65">
                    <a:alpha val="100000"/>
                  </a:srgbClr>
                </a:solidFill>
                <a:latin typeface="Times New Roman" panose="02020603050405020304"/>
                <a:ea typeface="微软雅黑" panose="020B0503020204020204" charset="-122"/>
                <a:cs typeface="Times New Roman" panose="02020603050405020304"/>
              </a:rPr>
              <a:t>9</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年</a:t>
            </a:r>
            <a:endParaRPr sz="1300" dirty="0">
              <a:latin typeface="微软雅黑" panose="020B0503020204020204" charset="-122"/>
              <a:ea typeface="微软雅黑" panose="020B0503020204020204" charset="-122"/>
              <a:cs typeface="微软雅黑" panose="020B0503020204020204" charset="-122"/>
            </a:endParaRPr>
          </a:p>
        </p:txBody>
      </p:sp>
      <p:sp>
        <p:nvSpPr>
          <p:cNvPr id="19" name="textbox 406"/>
          <p:cNvSpPr/>
          <p:nvPr/>
        </p:nvSpPr>
        <p:spPr>
          <a:xfrm>
            <a:off x="909203" y="4626277"/>
            <a:ext cx="707390" cy="1661795"/>
          </a:xfrm>
          <a:prstGeom prst="rect">
            <a:avLst/>
          </a:prstGeom>
          <a:noFill/>
          <a:ln w="0" cap="flat">
            <a:noFill/>
            <a:prstDash val="solid"/>
            <a:miter lim="0"/>
          </a:ln>
        </p:spPr>
        <p:txBody>
          <a:bodyPr vert="horz" wrap="square" lIns="0" tIns="0" rIns="0" bIns="0"/>
          <a:lstStyle/>
          <a:p>
            <a:pPr algn="l" rtl="0" eaLnBrk="0">
              <a:lnSpc>
                <a:spcPct val="89000"/>
              </a:lnSpc>
            </a:pPr>
            <a:endParaRPr sz="100" dirty="0">
              <a:latin typeface="Arial" panose="020B0604020202020204"/>
              <a:ea typeface="Arial" panose="020B0604020202020204"/>
              <a:cs typeface="Arial" panose="020B0604020202020204"/>
            </a:endParaRPr>
          </a:p>
          <a:p>
            <a:pPr marL="18415" algn="l" rtl="0" eaLnBrk="0">
              <a:lnSpc>
                <a:spcPct val="96000"/>
              </a:lnSpc>
            </a:pPr>
            <a:r>
              <a:rPr sz="1300" kern="0" spc="0" dirty="0">
                <a:solidFill>
                  <a:srgbClr val="3E7D65">
                    <a:alpha val="100000"/>
                  </a:srgbClr>
                </a:solidFill>
                <a:latin typeface="微软雅黑" panose="020B0503020204020204" charset="-122"/>
                <a:ea typeface="微软雅黑" panose="020B0503020204020204" charset="-122"/>
                <a:cs typeface="微软雅黑" panose="020B0503020204020204" charset="-122"/>
              </a:rPr>
              <a:t>学生</a:t>
            </a:r>
            <a:endParaRPr sz="1300" dirty="0">
              <a:latin typeface="微软雅黑" panose="020B0503020204020204" charset="-122"/>
              <a:ea typeface="微软雅黑" panose="020B0503020204020204" charset="-122"/>
              <a:cs typeface="微软雅黑" panose="020B0503020204020204" charset="-122"/>
            </a:endParaRPr>
          </a:p>
          <a:p>
            <a:pPr marL="12700" indent="2540" algn="l" rtl="0" eaLnBrk="0">
              <a:lnSpc>
                <a:spcPct val="181000"/>
              </a:lnSpc>
              <a:spcBef>
                <a:spcPts val="90"/>
              </a:spcBef>
            </a:pPr>
            <a:r>
              <a:rPr sz="13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退休人员</a:t>
            </a:r>
            <a:r>
              <a:rPr sz="1300" kern="0" spc="1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zh-CN" altLang="en-US"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失业</a:t>
            </a:r>
            <a:r>
              <a:rPr sz="13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人员</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 </a:t>
            </a:r>
            <a:r>
              <a:rPr lang="zh-CN" altLang="en-US"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行政</a:t>
            </a:r>
            <a:r>
              <a:rPr sz="1300" kern="0" spc="30" dirty="0" err="1">
                <a:solidFill>
                  <a:srgbClr val="3E7D65">
                    <a:alpha val="100000"/>
                  </a:srgbClr>
                </a:solidFill>
                <a:latin typeface="微软雅黑" panose="020B0503020204020204" charset="-122"/>
                <a:ea typeface="微软雅黑" panose="020B0503020204020204" charset="-122"/>
                <a:cs typeface="微软雅黑" panose="020B0503020204020204" charset="-122"/>
              </a:rPr>
              <a:t>人员</a:t>
            </a:r>
            <a:r>
              <a:rPr sz="1300" kern="0" spc="30" dirty="0">
                <a:solidFill>
                  <a:srgbClr val="3E7D65">
                    <a:alpha val="100000"/>
                  </a:srgbClr>
                </a:solidFill>
                <a:latin typeface="微软雅黑" panose="020B0503020204020204" charset="-122"/>
                <a:ea typeface="微软雅黑" panose="020B0503020204020204" charset="-122"/>
                <a:cs typeface="微软雅黑" panose="020B0503020204020204" charset="-122"/>
              </a:rPr>
              <a:t> 蓝领工人</a:t>
            </a:r>
            <a:endParaRPr sz="1300" dirty="0">
              <a:latin typeface="微软雅黑" panose="020B0503020204020204" charset="-122"/>
              <a:ea typeface="微软雅黑" panose="020B0503020204020204" charset="-122"/>
              <a:cs typeface="微软雅黑" panose="020B0503020204020204" charset="-122"/>
            </a:endParaRPr>
          </a:p>
        </p:txBody>
      </p:sp>
      <p:sp>
        <p:nvSpPr>
          <p:cNvPr id="20" name="textbox 408"/>
          <p:cNvSpPr/>
          <p:nvPr/>
        </p:nvSpPr>
        <p:spPr>
          <a:xfrm>
            <a:off x="10817089" y="4607227"/>
            <a:ext cx="544194" cy="170878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625"/>
              </a:lnSpc>
            </a:pPr>
            <a:r>
              <a:rPr sz="1300" kern="0" spc="70" dirty="0">
                <a:solidFill>
                  <a:srgbClr val="154734">
                    <a:alpha val="100000"/>
                  </a:srgbClr>
                </a:solidFill>
                <a:latin typeface="Arial" panose="020B0604020202020204"/>
                <a:ea typeface="Arial" panose="020B0604020202020204"/>
                <a:cs typeface="Arial" panose="020B0604020202020204"/>
              </a:rPr>
              <a:t>22.2%</a:t>
            </a:r>
            <a:endParaRPr sz="1300" dirty="0">
              <a:latin typeface="Arial" panose="020B0604020202020204"/>
              <a:ea typeface="Arial" panose="020B0604020202020204"/>
              <a:cs typeface="Arial" panose="020B0604020202020204"/>
            </a:endParaRPr>
          </a:p>
          <a:p>
            <a:pPr marL="20320" algn="l" rtl="0" eaLnBrk="0">
              <a:lnSpc>
                <a:spcPts val="1625"/>
              </a:lnSpc>
              <a:spcBef>
                <a:spcPts val="1220"/>
              </a:spcBef>
            </a:pPr>
            <a:r>
              <a:rPr sz="1300" kern="0" spc="60" dirty="0">
                <a:solidFill>
                  <a:srgbClr val="154734">
                    <a:alpha val="100000"/>
                  </a:srgbClr>
                </a:solidFill>
                <a:latin typeface="Arial" panose="020B0604020202020204"/>
                <a:ea typeface="Arial" panose="020B0604020202020204"/>
                <a:cs typeface="Arial" panose="020B0604020202020204"/>
              </a:rPr>
              <a:t>13.7%</a:t>
            </a:r>
            <a:endParaRPr sz="1300" dirty="0">
              <a:latin typeface="Arial" panose="020B0604020202020204"/>
              <a:ea typeface="Arial" panose="020B0604020202020204"/>
              <a:cs typeface="Arial" panose="020B0604020202020204"/>
            </a:endParaRPr>
          </a:p>
          <a:p>
            <a:pPr marL="20320" algn="l" rtl="0" eaLnBrk="0">
              <a:lnSpc>
                <a:spcPts val="1625"/>
              </a:lnSpc>
              <a:spcBef>
                <a:spcPts val="1220"/>
              </a:spcBef>
            </a:pPr>
            <a:r>
              <a:rPr sz="1300" kern="0" spc="60" dirty="0">
                <a:solidFill>
                  <a:srgbClr val="154734">
                    <a:alpha val="100000"/>
                  </a:srgbClr>
                </a:solidFill>
                <a:latin typeface="Arial" panose="020B0604020202020204"/>
                <a:ea typeface="Arial" panose="020B0604020202020204"/>
                <a:cs typeface="Arial" panose="020B0604020202020204"/>
              </a:rPr>
              <a:t>11.3%</a:t>
            </a:r>
            <a:endParaRPr sz="1300" dirty="0">
              <a:latin typeface="Arial" panose="020B0604020202020204"/>
              <a:ea typeface="Arial" panose="020B0604020202020204"/>
              <a:cs typeface="Arial" panose="020B0604020202020204"/>
            </a:endParaRPr>
          </a:p>
          <a:p>
            <a:pPr marL="20320" algn="l" rtl="0" eaLnBrk="0">
              <a:lnSpc>
                <a:spcPts val="1625"/>
              </a:lnSpc>
              <a:spcBef>
                <a:spcPts val="1295"/>
              </a:spcBef>
            </a:pPr>
            <a:r>
              <a:rPr sz="1300" kern="0" spc="60" dirty="0">
                <a:solidFill>
                  <a:srgbClr val="154734">
                    <a:alpha val="100000"/>
                  </a:srgbClr>
                </a:solidFill>
                <a:latin typeface="Arial" panose="020B0604020202020204"/>
                <a:ea typeface="Arial" panose="020B0604020202020204"/>
                <a:cs typeface="Arial" panose="020B0604020202020204"/>
              </a:rPr>
              <a:t>10.2%</a:t>
            </a:r>
            <a:endParaRPr sz="1300" dirty="0">
              <a:latin typeface="Arial" panose="020B0604020202020204"/>
              <a:ea typeface="Arial" panose="020B0604020202020204"/>
              <a:cs typeface="Arial" panose="020B0604020202020204"/>
            </a:endParaRPr>
          </a:p>
          <a:p>
            <a:pPr algn="l" rtl="0" eaLnBrk="0">
              <a:lnSpc>
                <a:spcPct val="103000"/>
              </a:lnSpc>
            </a:pPr>
            <a:endParaRPr sz="1100" dirty="0">
              <a:latin typeface="Arial" panose="020B0604020202020204"/>
              <a:ea typeface="Arial" panose="020B0604020202020204"/>
              <a:cs typeface="Arial" panose="020B0604020202020204"/>
            </a:endParaRPr>
          </a:p>
          <a:p>
            <a:pPr algn="l" rtl="0" eaLnBrk="0">
              <a:lnSpc>
                <a:spcPct val="11000"/>
              </a:lnSpc>
            </a:pPr>
            <a:endParaRPr sz="100" dirty="0">
              <a:latin typeface="Arial" panose="020B0604020202020204"/>
              <a:ea typeface="Arial" panose="020B0604020202020204"/>
              <a:cs typeface="Arial" panose="020B0604020202020204"/>
            </a:endParaRPr>
          </a:p>
          <a:p>
            <a:pPr marL="67945" algn="l" rtl="0" eaLnBrk="0">
              <a:lnSpc>
                <a:spcPts val="1625"/>
              </a:lnSpc>
            </a:pPr>
            <a:r>
              <a:rPr sz="1300" kern="0" spc="70" dirty="0">
                <a:solidFill>
                  <a:srgbClr val="154734">
                    <a:alpha val="100000"/>
                  </a:srgbClr>
                </a:solidFill>
                <a:latin typeface="Arial" panose="020B0604020202020204"/>
                <a:ea typeface="Arial" panose="020B0604020202020204"/>
                <a:cs typeface="Arial" panose="020B0604020202020204"/>
              </a:rPr>
              <a:t>6.8%</a:t>
            </a:r>
            <a:endParaRPr sz="1300" dirty="0">
              <a:latin typeface="Arial" panose="020B0604020202020204"/>
              <a:ea typeface="Arial" panose="020B0604020202020204"/>
              <a:cs typeface="Arial" panose="020B0604020202020204"/>
            </a:endParaRPr>
          </a:p>
        </p:txBody>
      </p:sp>
      <p:sp>
        <p:nvSpPr>
          <p:cNvPr id="21" name="textbox 410"/>
          <p:cNvSpPr/>
          <p:nvPr/>
        </p:nvSpPr>
        <p:spPr>
          <a:xfrm>
            <a:off x="5267062" y="4626277"/>
            <a:ext cx="545465" cy="16802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625"/>
              </a:lnSpc>
            </a:pPr>
            <a:r>
              <a:rPr sz="1300" kern="0" spc="70" dirty="0">
                <a:solidFill>
                  <a:srgbClr val="154734">
                    <a:alpha val="100000"/>
                  </a:srgbClr>
                </a:solidFill>
                <a:latin typeface="Arial" panose="020B0604020202020204"/>
                <a:ea typeface="Arial" panose="020B0604020202020204"/>
                <a:cs typeface="Arial" panose="020B0604020202020204"/>
              </a:rPr>
              <a:t>31.4%</a:t>
            </a:r>
            <a:endParaRPr sz="1300" dirty="0">
              <a:latin typeface="Arial" panose="020B0604020202020204"/>
              <a:ea typeface="Arial" panose="020B0604020202020204"/>
              <a:cs typeface="Arial" panose="020B0604020202020204"/>
            </a:endParaRPr>
          </a:p>
          <a:p>
            <a:pPr marL="13970" algn="l" rtl="0" eaLnBrk="0">
              <a:lnSpc>
                <a:spcPts val="1625"/>
              </a:lnSpc>
              <a:spcBef>
                <a:spcPts val="1220"/>
              </a:spcBef>
            </a:pPr>
            <a:r>
              <a:rPr sz="1300" kern="0" spc="70" dirty="0">
                <a:solidFill>
                  <a:srgbClr val="154734">
                    <a:alpha val="100000"/>
                  </a:srgbClr>
                </a:solidFill>
                <a:latin typeface="Arial" panose="020B0604020202020204"/>
                <a:ea typeface="Arial" panose="020B0604020202020204"/>
                <a:cs typeface="Arial" panose="020B0604020202020204"/>
              </a:rPr>
              <a:t>25.2%</a:t>
            </a:r>
            <a:endParaRPr sz="1300" dirty="0">
              <a:latin typeface="Arial" panose="020B0604020202020204"/>
              <a:ea typeface="Arial" panose="020B0604020202020204"/>
              <a:cs typeface="Arial" panose="020B0604020202020204"/>
            </a:endParaRPr>
          </a:p>
          <a:p>
            <a:pPr marL="22225" algn="l" rtl="0" eaLnBrk="0">
              <a:lnSpc>
                <a:spcPts val="1625"/>
              </a:lnSpc>
              <a:spcBef>
                <a:spcPts val="1220"/>
              </a:spcBef>
            </a:pPr>
            <a:r>
              <a:rPr sz="1300" kern="0" spc="60" dirty="0">
                <a:solidFill>
                  <a:srgbClr val="154734">
                    <a:alpha val="100000"/>
                  </a:srgbClr>
                </a:solidFill>
                <a:latin typeface="Arial" panose="020B0604020202020204"/>
                <a:ea typeface="Arial" panose="020B0604020202020204"/>
                <a:cs typeface="Arial" panose="020B0604020202020204"/>
              </a:rPr>
              <a:t>14.2%</a:t>
            </a:r>
            <a:endParaRPr sz="1300" dirty="0">
              <a:latin typeface="Arial" panose="020B0604020202020204"/>
              <a:ea typeface="Arial" panose="020B0604020202020204"/>
              <a:cs typeface="Arial" panose="020B0604020202020204"/>
            </a:endParaRPr>
          </a:p>
          <a:p>
            <a:pPr marL="22225" algn="l" rtl="0" eaLnBrk="0">
              <a:lnSpc>
                <a:spcPts val="1625"/>
              </a:lnSpc>
              <a:spcBef>
                <a:spcPts val="1220"/>
              </a:spcBef>
            </a:pPr>
            <a:r>
              <a:rPr sz="1300" kern="0" spc="60" dirty="0">
                <a:solidFill>
                  <a:srgbClr val="154734">
                    <a:alpha val="100000"/>
                  </a:srgbClr>
                </a:solidFill>
                <a:latin typeface="Arial" panose="020B0604020202020204"/>
                <a:ea typeface="Arial" panose="020B0604020202020204"/>
                <a:cs typeface="Arial" panose="020B0604020202020204"/>
              </a:rPr>
              <a:t>13.9%</a:t>
            </a:r>
            <a:endParaRPr sz="13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69850" algn="l" rtl="0" eaLnBrk="0">
              <a:lnSpc>
                <a:spcPts val="1625"/>
              </a:lnSpc>
            </a:pPr>
            <a:r>
              <a:rPr sz="1300" kern="0" spc="70" dirty="0">
                <a:solidFill>
                  <a:srgbClr val="154734">
                    <a:alpha val="100000"/>
                  </a:srgbClr>
                </a:solidFill>
                <a:latin typeface="Arial" panose="020B0604020202020204"/>
                <a:ea typeface="Arial" panose="020B0604020202020204"/>
                <a:cs typeface="Arial" panose="020B0604020202020204"/>
              </a:rPr>
              <a:t>7.4%</a:t>
            </a:r>
            <a:endParaRPr sz="1300" dirty="0">
              <a:latin typeface="Arial" panose="020B0604020202020204"/>
              <a:ea typeface="Arial" panose="020B0604020202020204"/>
              <a:cs typeface="Arial" panose="020B0604020202020204"/>
            </a:endParaRPr>
          </a:p>
        </p:txBody>
      </p:sp>
      <p:pic>
        <p:nvPicPr>
          <p:cNvPr id="22" name="picture 412"/>
          <p:cNvPicPr>
            <a:picLocks noChangeAspect="1"/>
          </p:cNvPicPr>
          <p:nvPr/>
        </p:nvPicPr>
        <p:blipFill>
          <a:blip r:embed="rId11"/>
          <a:stretch>
            <a:fillRect/>
          </a:stretch>
        </p:blipFill>
        <p:spPr>
          <a:xfrm rot="21600000">
            <a:off x="2156038" y="4637453"/>
            <a:ext cx="3028950" cy="152400"/>
          </a:xfrm>
          <a:prstGeom prst="rect">
            <a:avLst/>
          </a:prstGeom>
        </p:spPr>
      </p:pic>
      <p:pic>
        <p:nvPicPr>
          <p:cNvPr id="23" name="picture 414"/>
          <p:cNvPicPr>
            <a:picLocks noChangeAspect="1"/>
          </p:cNvPicPr>
          <p:nvPr/>
        </p:nvPicPr>
        <p:blipFill>
          <a:blip r:embed="rId12"/>
          <a:stretch>
            <a:fillRect/>
          </a:stretch>
        </p:blipFill>
        <p:spPr>
          <a:xfrm rot="21600000">
            <a:off x="2156038" y="4999403"/>
            <a:ext cx="3028950" cy="152400"/>
          </a:xfrm>
          <a:prstGeom prst="rect">
            <a:avLst/>
          </a:prstGeom>
        </p:spPr>
      </p:pic>
      <p:pic>
        <p:nvPicPr>
          <p:cNvPr id="24" name="picture 416"/>
          <p:cNvPicPr>
            <a:picLocks noChangeAspect="1"/>
          </p:cNvPicPr>
          <p:nvPr/>
        </p:nvPicPr>
        <p:blipFill>
          <a:blip r:embed="rId13"/>
          <a:stretch>
            <a:fillRect/>
          </a:stretch>
        </p:blipFill>
        <p:spPr>
          <a:xfrm rot="21600000">
            <a:off x="2156038" y="5361353"/>
            <a:ext cx="3028950" cy="152400"/>
          </a:xfrm>
          <a:prstGeom prst="rect">
            <a:avLst/>
          </a:prstGeom>
        </p:spPr>
      </p:pic>
      <p:pic>
        <p:nvPicPr>
          <p:cNvPr id="25" name="picture 418"/>
          <p:cNvPicPr>
            <a:picLocks noChangeAspect="1"/>
          </p:cNvPicPr>
          <p:nvPr/>
        </p:nvPicPr>
        <p:blipFill>
          <a:blip r:embed="rId14"/>
          <a:stretch>
            <a:fillRect/>
          </a:stretch>
        </p:blipFill>
        <p:spPr>
          <a:xfrm rot="21600000">
            <a:off x="2156038" y="5723303"/>
            <a:ext cx="3028950" cy="152400"/>
          </a:xfrm>
          <a:prstGeom prst="rect">
            <a:avLst/>
          </a:prstGeom>
        </p:spPr>
      </p:pic>
      <p:pic>
        <p:nvPicPr>
          <p:cNvPr id="26" name="picture 420"/>
          <p:cNvPicPr>
            <a:picLocks noChangeAspect="1"/>
          </p:cNvPicPr>
          <p:nvPr/>
        </p:nvPicPr>
        <p:blipFill>
          <a:blip r:embed="rId15"/>
          <a:stretch>
            <a:fillRect/>
          </a:stretch>
        </p:blipFill>
        <p:spPr>
          <a:xfrm rot="21600000">
            <a:off x="2156038" y="6085253"/>
            <a:ext cx="3028950" cy="152400"/>
          </a:xfrm>
          <a:prstGeom prst="rect">
            <a:avLst/>
          </a:prstGeom>
        </p:spPr>
      </p:pic>
      <p:sp>
        <p:nvSpPr>
          <p:cNvPr id="27" name="textbox 422"/>
          <p:cNvSpPr/>
          <p:nvPr/>
        </p:nvSpPr>
        <p:spPr>
          <a:xfrm>
            <a:off x="914578" y="1367091"/>
            <a:ext cx="1670050" cy="29527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120"/>
              </a:lnSpc>
              <a:tabLst>
                <a:tab pos="234315" algn="l"/>
              </a:tabLst>
            </a:pP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5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sz="1600" kern="0" spc="0" dirty="0">
                <a:solidFill>
                  <a:srgbClr val="154734">
                    <a:alpha val="100000"/>
                  </a:srgbClr>
                </a:solidFill>
                <a:latin typeface="微软雅黑" panose="020B0503020204020204" charset="-122"/>
                <a:ea typeface="微软雅黑" panose="020B0503020204020204" charset="-122"/>
                <a:cs typeface="微软雅黑" panose="020B0503020204020204" charset="-122"/>
              </a:rPr>
              <a:t>目标变量分布</a:t>
            </a:r>
            <a:endParaRPr sz="1600" dirty="0">
              <a:latin typeface="微软雅黑" panose="020B0503020204020204" charset="-122"/>
              <a:ea typeface="微软雅黑" panose="020B0503020204020204" charset="-122"/>
              <a:cs typeface="微软雅黑" panose="020B0503020204020204" charset="-122"/>
            </a:endParaRPr>
          </a:p>
        </p:txBody>
      </p:sp>
      <p:pic>
        <p:nvPicPr>
          <p:cNvPr id="28" name="picture 424"/>
          <p:cNvPicPr>
            <a:picLocks noChangeAspect="1"/>
          </p:cNvPicPr>
          <p:nvPr/>
        </p:nvPicPr>
        <p:blipFill>
          <a:blip r:embed="rId16"/>
          <a:stretch>
            <a:fillRect/>
          </a:stretch>
        </p:blipFill>
        <p:spPr>
          <a:xfrm rot="21600000">
            <a:off x="927278" y="1379791"/>
            <a:ext cx="221894" cy="269366"/>
          </a:xfrm>
          <a:prstGeom prst="rect">
            <a:avLst/>
          </a:prstGeom>
        </p:spPr>
      </p:pic>
      <p:pic>
        <p:nvPicPr>
          <p:cNvPr id="29" name="picture 426"/>
          <p:cNvPicPr>
            <a:picLocks noChangeAspect="1"/>
          </p:cNvPicPr>
          <p:nvPr/>
        </p:nvPicPr>
        <p:blipFill>
          <a:blip r:embed="rId17"/>
          <a:stretch>
            <a:fillRect/>
          </a:stretch>
        </p:blipFill>
        <p:spPr>
          <a:xfrm rot="21600000">
            <a:off x="7994863" y="4618403"/>
            <a:ext cx="2733675" cy="152400"/>
          </a:xfrm>
          <a:prstGeom prst="rect">
            <a:avLst/>
          </a:prstGeom>
        </p:spPr>
      </p:pic>
      <p:pic>
        <p:nvPicPr>
          <p:cNvPr id="30" name="picture 428"/>
          <p:cNvPicPr>
            <a:picLocks noChangeAspect="1"/>
          </p:cNvPicPr>
          <p:nvPr/>
        </p:nvPicPr>
        <p:blipFill>
          <a:blip r:embed="rId18"/>
          <a:stretch>
            <a:fillRect/>
          </a:stretch>
        </p:blipFill>
        <p:spPr>
          <a:xfrm rot="21600000">
            <a:off x="7994863" y="4980353"/>
            <a:ext cx="2733675" cy="152400"/>
          </a:xfrm>
          <a:prstGeom prst="rect">
            <a:avLst/>
          </a:prstGeom>
        </p:spPr>
      </p:pic>
      <p:pic>
        <p:nvPicPr>
          <p:cNvPr id="31" name="picture 430"/>
          <p:cNvPicPr>
            <a:picLocks noChangeAspect="1"/>
          </p:cNvPicPr>
          <p:nvPr/>
        </p:nvPicPr>
        <p:blipFill>
          <a:blip r:embed="rId19"/>
          <a:stretch>
            <a:fillRect/>
          </a:stretch>
        </p:blipFill>
        <p:spPr>
          <a:xfrm rot="21600000">
            <a:off x="7994863" y="5342303"/>
            <a:ext cx="2733675" cy="152400"/>
          </a:xfrm>
          <a:prstGeom prst="rect">
            <a:avLst/>
          </a:prstGeom>
        </p:spPr>
      </p:pic>
      <p:pic>
        <p:nvPicPr>
          <p:cNvPr id="32" name="picture 432"/>
          <p:cNvPicPr>
            <a:picLocks noChangeAspect="1"/>
          </p:cNvPicPr>
          <p:nvPr/>
        </p:nvPicPr>
        <p:blipFill>
          <a:blip r:embed="rId20"/>
          <a:stretch>
            <a:fillRect/>
          </a:stretch>
        </p:blipFill>
        <p:spPr>
          <a:xfrm rot="21600000">
            <a:off x="7994863" y="5713778"/>
            <a:ext cx="2733675" cy="152400"/>
          </a:xfrm>
          <a:prstGeom prst="rect">
            <a:avLst/>
          </a:prstGeom>
        </p:spPr>
      </p:pic>
      <p:pic>
        <p:nvPicPr>
          <p:cNvPr id="33" name="picture 434"/>
          <p:cNvPicPr>
            <a:picLocks noChangeAspect="1"/>
          </p:cNvPicPr>
          <p:nvPr/>
        </p:nvPicPr>
        <p:blipFill>
          <a:blip r:embed="rId21"/>
          <a:stretch>
            <a:fillRect/>
          </a:stretch>
        </p:blipFill>
        <p:spPr>
          <a:xfrm rot="21600000">
            <a:off x="7994863" y="6094778"/>
            <a:ext cx="2733675" cy="152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8"/>
          <p:cNvPicPr>
            <a:picLocks noChangeAspect="1"/>
          </p:cNvPicPr>
          <p:nvPr/>
        </p:nvPicPr>
        <p:blipFill>
          <a:blip r:embed="rId1"/>
          <a:stretch>
            <a:fillRect/>
          </a:stretch>
        </p:blipFill>
        <p:spPr>
          <a:xfrm rot="21600000">
            <a:off x="0" y="0"/>
            <a:ext cx="12192000" cy="6858000"/>
          </a:xfrm>
          <a:prstGeom prst="rect">
            <a:avLst/>
          </a:prstGeom>
        </p:spPr>
      </p:pic>
      <p:pic>
        <p:nvPicPr>
          <p:cNvPr id="3" name="picture 250"/>
          <p:cNvPicPr>
            <a:picLocks noChangeAspect="1"/>
          </p:cNvPicPr>
          <p:nvPr/>
        </p:nvPicPr>
        <p:blipFill>
          <a:blip r:embed="rId2"/>
          <a:stretch>
            <a:fillRect/>
          </a:stretch>
        </p:blipFill>
        <p:spPr>
          <a:xfrm rot="21600000">
            <a:off x="662432" y="1199846"/>
            <a:ext cx="10853571" cy="5457118"/>
          </a:xfrm>
          <a:prstGeom prst="rect">
            <a:avLst/>
          </a:prstGeom>
        </p:spPr>
      </p:pic>
      <p:pic>
        <p:nvPicPr>
          <p:cNvPr id="8" name="picture 260"/>
          <p:cNvPicPr>
            <a:picLocks noChangeAspect="1"/>
          </p:cNvPicPr>
          <p:nvPr/>
        </p:nvPicPr>
        <p:blipFill>
          <a:blip r:embed="rId3"/>
          <a:stretch>
            <a:fillRect/>
          </a:stretch>
        </p:blipFill>
        <p:spPr>
          <a:xfrm rot="21600000">
            <a:off x="9810750" y="381000"/>
            <a:ext cx="1714500" cy="1714500"/>
          </a:xfrm>
          <a:prstGeom prst="rect">
            <a:avLst/>
          </a:prstGeom>
        </p:spPr>
      </p:pic>
      <p:sp>
        <p:nvSpPr>
          <p:cNvPr id="15" name="textbox 274"/>
          <p:cNvSpPr/>
          <p:nvPr/>
        </p:nvSpPr>
        <p:spPr>
          <a:xfrm>
            <a:off x="662432" y="471169"/>
            <a:ext cx="3827145" cy="442594"/>
          </a:xfrm>
          <a:prstGeom prst="rect">
            <a:avLst/>
          </a:prstGeom>
          <a:noFill/>
          <a:ln w="0" cap="flat">
            <a:noFill/>
            <a:prstDash val="solid"/>
            <a:miter lim="0"/>
          </a:ln>
        </p:spPr>
        <p:txBody>
          <a:bodyPr vert="horz" wrap="square" lIns="0" tIns="0" rIns="0" bIns="0"/>
          <a:lstStyle/>
          <a:p>
            <a:pPr algn="l" rtl="0" eaLnBrk="0">
              <a:lnSpc>
                <a:spcPct val="91000"/>
              </a:lnSpc>
            </a:pPr>
            <a:endParaRPr sz="100" dirty="0">
              <a:latin typeface="Arial" panose="020B0604020202020204"/>
              <a:ea typeface="Arial" panose="020B0604020202020204"/>
              <a:cs typeface="Arial" panose="020B0604020202020204"/>
            </a:endParaRPr>
          </a:p>
          <a:p>
            <a:pPr marL="12700" algn="l" rtl="0" eaLnBrk="0">
              <a:lnSpc>
                <a:spcPct val="91000"/>
              </a:lnSpc>
            </a:pPr>
            <a:r>
              <a:rPr sz="3000" kern="0" spc="-10" dirty="0">
                <a:solidFill>
                  <a:srgbClr val="154734">
                    <a:alpha val="100000"/>
                  </a:srgbClr>
                </a:solidFill>
                <a:latin typeface="微软雅黑" panose="020B0503020204020204" charset="-122"/>
                <a:ea typeface="微软雅黑" panose="020B0503020204020204" charset="-122"/>
                <a:cs typeface="微软雅黑" panose="020B0503020204020204" charset="-122"/>
              </a:rPr>
              <a:t>数值型变量描述性统计</a:t>
            </a:r>
            <a:endParaRPr sz="3000" dirty="0">
              <a:latin typeface="微软雅黑" panose="020B0503020204020204" charset="-122"/>
              <a:ea typeface="微软雅黑" panose="020B0503020204020204" charset="-122"/>
              <a:cs typeface="微软雅黑" panose="020B0503020204020204" charset="-122"/>
            </a:endParaRPr>
          </a:p>
        </p:txBody>
      </p:sp>
      <p:pic>
        <p:nvPicPr>
          <p:cNvPr id="24" name="picture 292"/>
          <p:cNvPicPr>
            <a:picLocks noChangeAspect="1"/>
          </p:cNvPicPr>
          <p:nvPr/>
        </p:nvPicPr>
        <p:blipFill>
          <a:blip r:embed="rId4"/>
          <a:stretch>
            <a:fillRect/>
          </a:stretch>
        </p:blipFill>
        <p:spPr>
          <a:xfrm rot="21600000">
            <a:off x="666750" y="990600"/>
            <a:ext cx="762000" cy="38100"/>
          </a:xfrm>
          <a:prstGeom prst="rect">
            <a:avLst/>
          </a:prstGeom>
        </p:spPr>
      </p:pic>
      <p:sp>
        <p:nvSpPr>
          <p:cNvPr id="25" name="rect 300"/>
          <p:cNvSpPr/>
          <p:nvPr/>
        </p:nvSpPr>
        <p:spPr>
          <a:xfrm>
            <a:off x="914019" y="5802291"/>
            <a:ext cx="10382250" cy="605309"/>
          </a:xfrm>
          <a:prstGeom prst="rect">
            <a:avLst/>
          </a:prstGeom>
          <a:solidFill>
            <a:srgbClr val="2E7D5E">
              <a:alpha val="14509"/>
            </a:srgbClr>
          </a:solidFill>
          <a:ln w="0" cap="flat">
            <a:noFill/>
            <a:prstDash val="solid"/>
            <a:miter lim="0"/>
          </a:ln>
        </p:spPr>
        <p:txBody>
          <a:bodyPr rtlCol="0"/>
          <a:lstStyle/>
          <a:p>
            <a:pPr algn="ctr"/>
            <a:endParaRPr lang="zh-CN" altLang="en-US"/>
          </a:p>
        </p:txBody>
      </p:sp>
      <p:sp>
        <p:nvSpPr>
          <p:cNvPr id="26" name="textbox 302"/>
          <p:cNvSpPr/>
          <p:nvPr/>
        </p:nvSpPr>
        <p:spPr>
          <a:xfrm>
            <a:off x="1173952" y="5988051"/>
            <a:ext cx="10061422" cy="1250950"/>
          </a:xfrm>
          <a:prstGeom prst="rect">
            <a:avLst/>
          </a:prstGeom>
          <a:noFill/>
          <a:ln w="0" cap="flat">
            <a:noFill/>
            <a:prstDash val="solid"/>
            <a:miter lim="0"/>
          </a:ln>
        </p:spPr>
        <p:txBody>
          <a:bodyPr vert="horz" wrap="square" lIns="0" tIns="247" rIns="0" bIns="0"/>
          <a:lstStyle/>
          <a:p>
            <a:pPr marL="371475" indent="-358775" algn="l" rtl="0" eaLnBrk="0">
              <a:lnSpc>
                <a:spcPct val="119000"/>
              </a:lnSpc>
              <a:spcBef>
                <a:spcPts val="0"/>
              </a:spcBef>
              <a:tabLst>
                <a:tab pos="167005" algn="l"/>
              </a:tabLst>
            </a:pPr>
            <a:r>
              <a:rPr sz="1400" kern="0" spc="3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关键发现</a:t>
            </a:r>
            <a:r>
              <a:rPr lang="zh-CN" altLang="en-US" sz="14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：通话时长 </a:t>
            </a:r>
            <a:r>
              <a:rPr lang="en-US" altLang="zh-CN" sz="14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duration </a:t>
            </a:r>
            <a:r>
              <a:rPr lang="zh-CN" altLang="en-US" sz="14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标准差极大 </a:t>
            </a:r>
            <a:r>
              <a:rPr lang="en-US" altLang="zh-CN" sz="14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(259.28) </a:t>
            </a:r>
            <a:r>
              <a:rPr lang="zh-CN" altLang="en-US" sz="14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，表明分布极不均匀； </a:t>
            </a:r>
            <a:r>
              <a:rPr lang="en-US" altLang="zh-CN" sz="1400" kern="0" spc="30" dirty="0" err="1">
                <a:solidFill>
                  <a:srgbClr val="154734">
                    <a:alpha val="100000"/>
                  </a:srgbClr>
                </a:solidFill>
                <a:latin typeface="微软雅黑" panose="020B0503020204020204" charset="-122"/>
                <a:ea typeface="微软雅黑" panose="020B0503020204020204" charset="-122"/>
                <a:cs typeface="微软雅黑" panose="020B0503020204020204" charset="-122"/>
              </a:rPr>
              <a:t>pdays</a:t>
            </a:r>
            <a:r>
              <a:rPr lang="en-US" altLang="zh-CN" sz="14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 </a:t>
            </a:r>
            <a:r>
              <a:rPr lang="zh-CN" altLang="en-US" sz="14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值多为</a:t>
            </a:r>
            <a:r>
              <a:rPr lang="en-US" altLang="zh-CN" sz="14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999 </a:t>
            </a:r>
            <a:r>
              <a:rPr lang="zh-CN" altLang="en-US" sz="1400" kern="0" spc="30" dirty="0">
                <a:solidFill>
                  <a:srgbClr val="154734">
                    <a:alpha val="100000"/>
                  </a:srgbClr>
                </a:solidFill>
                <a:latin typeface="微软雅黑" panose="020B0503020204020204" charset="-122"/>
                <a:ea typeface="微软雅黑" panose="020B0503020204020204" charset="-122"/>
                <a:cs typeface="微软雅黑" panose="020B0503020204020204" charset="-122"/>
              </a:rPr>
              <a:t>，表示大量客户为首次接触。</a:t>
            </a:r>
            <a:endParaRPr sz="1000" dirty="0">
              <a:latin typeface="Arial" panose="020B0604020202020204"/>
              <a:ea typeface="Arial" panose="020B0604020202020204"/>
              <a:cs typeface="Arial" panose="020B0604020202020204"/>
            </a:endParaRPr>
          </a:p>
          <a:p>
            <a:pPr algn="l" rtl="0" eaLnBrk="0">
              <a:lnSpc>
                <a:spcPct val="102000"/>
              </a:lnSpc>
            </a:pPr>
            <a:endParaRPr sz="300" dirty="0">
              <a:latin typeface="Arial" panose="020B0604020202020204"/>
              <a:ea typeface="Arial" panose="020B0604020202020204"/>
              <a:cs typeface="Arial" panose="020B0604020202020204"/>
            </a:endParaRPr>
          </a:p>
        </p:txBody>
      </p:sp>
      <p:graphicFrame>
        <p:nvGraphicFramePr>
          <p:cNvPr id="31" name="表格 30"/>
          <p:cNvGraphicFramePr>
            <a:graphicFrameLocks noGrp="1"/>
          </p:cNvGraphicFramePr>
          <p:nvPr/>
        </p:nvGraphicFramePr>
        <p:xfrm>
          <a:off x="905193" y="1289287"/>
          <a:ext cx="10381611" cy="4368867"/>
        </p:xfrm>
        <a:graphic>
          <a:graphicData uri="http://schemas.openxmlformats.org/drawingml/2006/table">
            <a:tbl>
              <a:tblPr/>
              <a:tblGrid>
                <a:gridCol w="2082164"/>
                <a:gridCol w="2245360"/>
                <a:gridCol w="2014854"/>
                <a:gridCol w="2014854"/>
                <a:gridCol w="2024379"/>
              </a:tblGrid>
              <a:tr h="391922">
                <a:tc>
                  <a:txBody>
                    <a:bodyPr/>
                    <a:lstStyle/>
                    <a:p>
                      <a:pPr algn="l" rtl="0" eaLnBrk="0">
                        <a:lnSpc>
                          <a:spcPct val="120000"/>
                        </a:lnSpc>
                      </a:pPr>
                      <a:endParaRPr sz="1050" b="1" dirty="0">
                        <a:solidFill>
                          <a:srgbClr val="154734"/>
                        </a:solidFill>
                        <a:latin typeface="Arial" panose="020B0604020202020204"/>
                        <a:ea typeface="Arial" panose="020B0604020202020204"/>
                        <a:cs typeface="Arial" panose="020B0604020202020204"/>
                      </a:endParaRPr>
                    </a:p>
                    <a:p>
                      <a:pPr marL="787400" algn="l" rtl="0" eaLnBrk="0">
                        <a:lnSpc>
                          <a:spcPct val="95000"/>
                        </a:lnSpc>
                        <a:spcBef>
                          <a:spcPts val="0"/>
                        </a:spcBef>
                      </a:pPr>
                      <a:r>
                        <a:rPr sz="1400" b="1" kern="0" spc="20" dirty="0">
                          <a:solidFill>
                            <a:srgbClr val="154734"/>
                          </a:solidFill>
                          <a:latin typeface="微软雅黑" panose="020B0503020204020204" charset="-122"/>
                          <a:ea typeface="微软雅黑" panose="020B0503020204020204" charset="-122"/>
                          <a:cs typeface="微软雅黑" panose="020B0503020204020204" charset="-122"/>
                        </a:rPr>
                        <a:t>变量名</a:t>
                      </a:r>
                      <a:endParaRPr sz="1400" b="1" dirty="0">
                        <a:solidFill>
                          <a:srgbClr val="154734"/>
                        </a:solidFill>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9000"/>
                        </a:lnSpc>
                      </a:pPr>
                      <a:endParaRPr sz="1050" b="1" dirty="0">
                        <a:solidFill>
                          <a:srgbClr val="154734"/>
                        </a:solidFill>
                        <a:latin typeface="Arial" panose="020B0604020202020204"/>
                        <a:ea typeface="Arial" panose="020B0604020202020204"/>
                        <a:cs typeface="Arial" panose="020B0604020202020204"/>
                      </a:endParaRPr>
                    </a:p>
                    <a:p>
                      <a:pPr algn="l" rtl="0" eaLnBrk="0">
                        <a:lnSpc>
                          <a:spcPct val="7000"/>
                        </a:lnSpc>
                      </a:pPr>
                      <a:endParaRPr sz="200" b="1" dirty="0">
                        <a:solidFill>
                          <a:srgbClr val="154734"/>
                        </a:solidFill>
                        <a:latin typeface="Arial" panose="020B0604020202020204"/>
                        <a:ea typeface="Arial" panose="020B0604020202020204"/>
                        <a:cs typeface="Arial" panose="020B0604020202020204"/>
                      </a:endParaRPr>
                    </a:p>
                    <a:p>
                      <a:pPr marL="949960" algn="l" rtl="0" eaLnBrk="0">
                        <a:lnSpc>
                          <a:spcPct val="96000"/>
                        </a:lnSpc>
                      </a:pPr>
                      <a:r>
                        <a:rPr sz="1400" b="1" kern="0" spc="20" dirty="0">
                          <a:solidFill>
                            <a:srgbClr val="154734"/>
                          </a:solidFill>
                          <a:latin typeface="微软雅黑" panose="020B0503020204020204" charset="-122"/>
                          <a:ea typeface="微软雅黑" panose="020B0503020204020204" charset="-122"/>
                          <a:cs typeface="微软雅黑" panose="020B0503020204020204" charset="-122"/>
                        </a:rPr>
                        <a:t>均值</a:t>
                      </a:r>
                      <a:endParaRPr sz="1400" b="1" dirty="0">
                        <a:solidFill>
                          <a:srgbClr val="154734"/>
                        </a:solidFill>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9000"/>
                        </a:lnSpc>
                      </a:pPr>
                      <a:endParaRPr sz="1050" b="1" dirty="0">
                        <a:solidFill>
                          <a:srgbClr val="154734"/>
                        </a:solidFill>
                        <a:latin typeface="Arial" panose="020B0604020202020204"/>
                        <a:ea typeface="Arial" panose="020B0604020202020204"/>
                        <a:cs typeface="Arial" panose="020B0604020202020204"/>
                      </a:endParaRPr>
                    </a:p>
                    <a:p>
                      <a:pPr marL="750570" algn="l" rtl="0" eaLnBrk="0">
                        <a:lnSpc>
                          <a:spcPct val="96000"/>
                        </a:lnSpc>
                        <a:spcBef>
                          <a:spcPts val="5"/>
                        </a:spcBef>
                      </a:pPr>
                      <a:r>
                        <a:rPr sz="1400" b="1" kern="0" spc="30" dirty="0">
                          <a:solidFill>
                            <a:srgbClr val="154734"/>
                          </a:solidFill>
                          <a:latin typeface="微软雅黑" panose="020B0503020204020204" charset="-122"/>
                          <a:ea typeface="微软雅黑" panose="020B0503020204020204" charset="-122"/>
                          <a:cs typeface="微软雅黑" panose="020B0503020204020204" charset="-122"/>
                        </a:rPr>
                        <a:t>标准差</a:t>
                      </a:r>
                      <a:endParaRPr sz="1400" b="1" dirty="0">
                        <a:solidFill>
                          <a:srgbClr val="154734"/>
                        </a:solidFill>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20000"/>
                        </a:lnSpc>
                      </a:pPr>
                      <a:endParaRPr sz="1050" b="1" dirty="0">
                        <a:solidFill>
                          <a:srgbClr val="154734"/>
                        </a:solidFill>
                        <a:latin typeface="Arial" panose="020B0604020202020204"/>
                        <a:ea typeface="Arial" panose="020B0604020202020204"/>
                        <a:cs typeface="Arial" panose="020B0604020202020204"/>
                      </a:endParaRPr>
                    </a:p>
                    <a:p>
                      <a:pPr marL="759460" algn="l" rtl="0" eaLnBrk="0">
                        <a:lnSpc>
                          <a:spcPct val="95000"/>
                        </a:lnSpc>
                        <a:spcBef>
                          <a:spcPts val="5"/>
                        </a:spcBef>
                      </a:pPr>
                      <a:r>
                        <a:rPr sz="1400" b="1" kern="0" spc="20" dirty="0">
                          <a:solidFill>
                            <a:srgbClr val="154734"/>
                          </a:solidFill>
                          <a:latin typeface="微软雅黑" panose="020B0503020204020204" charset="-122"/>
                          <a:ea typeface="微软雅黑" panose="020B0503020204020204" charset="-122"/>
                          <a:cs typeface="微软雅黑" panose="020B0503020204020204" charset="-122"/>
                        </a:rPr>
                        <a:t>最小值</a:t>
                      </a:r>
                      <a:endParaRPr sz="1400" b="1" dirty="0">
                        <a:solidFill>
                          <a:srgbClr val="154734"/>
                        </a:solidFill>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20000"/>
                        </a:lnSpc>
                      </a:pPr>
                      <a:endParaRPr sz="1050" b="1" dirty="0">
                        <a:solidFill>
                          <a:srgbClr val="154734"/>
                        </a:solidFill>
                        <a:latin typeface="Arial" panose="020B0604020202020204"/>
                        <a:ea typeface="Arial" panose="020B0604020202020204"/>
                        <a:cs typeface="Arial" panose="020B0604020202020204"/>
                      </a:endParaRPr>
                    </a:p>
                    <a:p>
                      <a:pPr marL="764540" algn="l" rtl="0" eaLnBrk="0">
                        <a:lnSpc>
                          <a:spcPct val="95000"/>
                        </a:lnSpc>
                        <a:spcBef>
                          <a:spcPts val="5"/>
                        </a:spcBef>
                      </a:pPr>
                      <a:r>
                        <a:rPr sz="1400" b="1" kern="0" spc="20" dirty="0">
                          <a:solidFill>
                            <a:srgbClr val="154734"/>
                          </a:solidFill>
                          <a:latin typeface="微软雅黑" panose="020B0503020204020204" charset="-122"/>
                          <a:ea typeface="微软雅黑" panose="020B0503020204020204" charset="-122"/>
                          <a:cs typeface="微软雅黑" panose="020B0503020204020204" charset="-122"/>
                        </a:rPr>
                        <a:t>最大值</a:t>
                      </a:r>
                      <a:endParaRPr sz="1400" b="1" dirty="0">
                        <a:solidFill>
                          <a:srgbClr val="154734"/>
                        </a:solidFill>
                        <a:latin typeface="微软雅黑" panose="020B0503020204020204" charset="-122"/>
                        <a:ea typeface="微软雅黑" panose="020B0503020204020204" charset="-122"/>
                        <a:cs typeface="微软雅黑" panose="020B0503020204020204" charset="-122"/>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11000"/>
                        </a:lnSpc>
                      </a:pPr>
                      <a:endParaRPr sz="1050" b="1"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b="1" dirty="0">
                        <a:solidFill>
                          <a:srgbClr val="154734"/>
                        </a:solidFill>
                        <a:latin typeface="Arial" panose="020B0604020202020204"/>
                        <a:ea typeface="Arial" panose="020B0604020202020204"/>
                        <a:cs typeface="Arial" panose="020B0604020202020204"/>
                      </a:endParaRPr>
                    </a:p>
                    <a:p>
                      <a:pPr marL="897255" algn="l" rtl="0" eaLnBrk="0">
                        <a:lnSpc>
                          <a:spcPct val="100000"/>
                        </a:lnSpc>
                      </a:pPr>
                      <a:r>
                        <a:rPr sz="1400" b="1" kern="0" spc="30" dirty="0">
                          <a:solidFill>
                            <a:srgbClr val="154734"/>
                          </a:solidFill>
                          <a:latin typeface="Arial" panose="020B0604020202020204"/>
                          <a:ea typeface="Arial" panose="020B0604020202020204"/>
                          <a:cs typeface="Arial" panose="020B0604020202020204"/>
                        </a:rPr>
                        <a:t>age</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2000"/>
                        </a:lnSpc>
                      </a:pPr>
                      <a:endParaRPr sz="1050" dirty="0">
                        <a:solidFill>
                          <a:srgbClr val="154734"/>
                        </a:solidFill>
                        <a:latin typeface="Arial" panose="020B0604020202020204"/>
                        <a:ea typeface="Arial" panose="020B0604020202020204"/>
                        <a:cs typeface="Arial" panose="020B0604020202020204"/>
                      </a:endParaRPr>
                    </a:p>
                    <a:p>
                      <a:pPr marL="906145" algn="l" rtl="0" eaLnBrk="0">
                        <a:lnSpc>
                          <a:spcPts val="1800"/>
                        </a:lnSpc>
                        <a:spcBef>
                          <a:spcPts val="5"/>
                        </a:spcBef>
                      </a:pPr>
                      <a:r>
                        <a:rPr sz="1400" kern="0" spc="10" dirty="0">
                          <a:solidFill>
                            <a:srgbClr val="154734"/>
                          </a:solidFill>
                          <a:latin typeface="Arial" panose="020B0604020202020204"/>
                          <a:ea typeface="Arial" panose="020B0604020202020204"/>
                          <a:cs typeface="Arial" panose="020B0604020202020204"/>
                        </a:rPr>
                        <a:t>40.02</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2000"/>
                        </a:lnSpc>
                      </a:pPr>
                      <a:endParaRPr sz="1050" dirty="0">
                        <a:solidFill>
                          <a:srgbClr val="154734"/>
                        </a:solidFill>
                        <a:latin typeface="Arial" panose="020B0604020202020204"/>
                        <a:ea typeface="Arial" panose="020B0604020202020204"/>
                        <a:cs typeface="Arial" panose="020B0604020202020204"/>
                      </a:endParaRPr>
                    </a:p>
                    <a:p>
                      <a:pPr marL="805815" algn="l" rtl="0" eaLnBrk="0">
                        <a:lnSpc>
                          <a:spcPts val="1800"/>
                        </a:lnSpc>
                        <a:spcBef>
                          <a:spcPts val="5"/>
                        </a:spcBef>
                      </a:pPr>
                      <a:r>
                        <a:rPr sz="1400" kern="0" spc="-10" dirty="0">
                          <a:solidFill>
                            <a:srgbClr val="154734"/>
                          </a:solidFill>
                          <a:latin typeface="Arial" panose="020B0604020202020204"/>
                          <a:ea typeface="Arial" panose="020B0604020202020204"/>
                          <a:cs typeface="Arial" panose="020B0604020202020204"/>
                        </a:rPr>
                        <a:t>10.42</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2000"/>
                        </a:lnSpc>
                      </a:pPr>
                      <a:endParaRPr sz="1050" dirty="0">
                        <a:solidFill>
                          <a:srgbClr val="154734"/>
                        </a:solidFill>
                        <a:latin typeface="Arial" panose="020B0604020202020204"/>
                        <a:ea typeface="Arial" panose="020B0604020202020204"/>
                        <a:cs typeface="Arial" panose="020B0604020202020204"/>
                      </a:endParaRPr>
                    </a:p>
                    <a:p>
                      <a:pPr marL="929640" algn="l" rtl="0" eaLnBrk="0">
                        <a:lnSpc>
                          <a:spcPts val="1815"/>
                        </a:lnSpc>
                        <a:spcBef>
                          <a:spcPts val="5"/>
                        </a:spcBef>
                      </a:pPr>
                      <a:r>
                        <a:rPr sz="1400" kern="0" spc="-50" dirty="0">
                          <a:solidFill>
                            <a:srgbClr val="154734"/>
                          </a:solidFill>
                          <a:latin typeface="Arial" panose="020B0604020202020204"/>
                          <a:ea typeface="Arial" panose="020B0604020202020204"/>
                          <a:cs typeface="Arial" panose="020B0604020202020204"/>
                        </a:rPr>
                        <a:t>17</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2000"/>
                        </a:lnSpc>
                      </a:pPr>
                      <a:endParaRPr sz="1050" dirty="0">
                        <a:solidFill>
                          <a:srgbClr val="154734"/>
                        </a:solidFill>
                        <a:latin typeface="Arial" panose="020B0604020202020204"/>
                        <a:ea typeface="Arial" panose="020B0604020202020204"/>
                        <a:cs typeface="Arial" panose="020B0604020202020204"/>
                      </a:endParaRPr>
                    </a:p>
                    <a:p>
                      <a:pPr marL="927100" algn="l" rtl="0" eaLnBrk="0">
                        <a:lnSpc>
                          <a:spcPts val="1800"/>
                        </a:lnSpc>
                        <a:spcBef>
                          <a:spcPts val="5"/>
                        </a:spcBef>
                      </a:pPr>
                      <a:r>
                        <a:rPr sz="1400" kern="0" spc="-20" dirty="0">
                          <a:solidFill>
                            <a:srgbClr val="154734"/>
                          </a:solidFill>
                          <a:latin typeface="Arial" panose="020B0604020202020204"/>
                          <a:ea typeface="Arial" panose="020B0604020202020204"/>
                          <a:cs typeface="Arial" panose="020B0604020202020204"/>
                        </a:rPr>
                        <a:t>98</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20000"/>
                        </a:lnSpc>
                      </a:pPr>
                      <a:endParaRPr sz="1050" b="1" dirty="0">
                        <a:solidFill>
                          <a:srgbClr val="154734"/>
                        </a:solidFill>
                        <a:latin typeface="Arial" panose="020B0604020202020204"/>
                        <a:ea typeface="Arial" panose="020B0604020202020204"/>
                        <a:cs typeface="Arial" panose="020B0604020202020204"/>
                      </a:endParaRPr>
                    </a:p>
                    <a:p>
                      <a:pPr marL="681990" algn="l" rtl="0" eaLnBrk="0">
                        <a:lnSpc>
                          <a:spcPts val="1810"/>
                        </a:lnSpc>
                        <a:spcBef>
                          <a:spcPts val="5"/>
                        </a:spcBef>
                      </a:pPr>
                      <a:r>
                        <a:rPr sz="1400" b="1" kern="0" spc="110" dirty="0">
                          <a:solidFill>
                            <a:srgbClr val="154734"/>
                          </a:solidFill>
                          <a:latin typeface="Arial" panose="020B0604020202020204"/>
                          <a:ea typeface="Arial" panose="020B0604020202020204"/>
                          <a:cs typeface="Arial" panose="020B0604020202020204"/>
                        </a:rPr>
                        <a:t>duration</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20000"/>
                        </a:lnSpc>
                      </a:pPr>
                      <a:endParaRPr sz="1050" dirty="0">
                        <a:solidFill>
                          <a:srgbClr val="154734"/>
                        </a:solidFill>
                        <a:latin typeface="Arial" panose="020B0604020202020204"/>
                        <a:ea typeface="Arial" panose="020B0604020202020204"/>
                        <a:cs typeface="Arial" panose="020B0604020202020204"/>
                      </a:endParaRPr>
                    </a:p>
                    <a:p>
                      <a:pPr marL="842645" algn="l" rtl="0" eaLnBrk="0">
                        <a:lnSpc>
                          <a:spcPts val="1810"/>
                        </a:lnSpc>
                        <a:spcBef>
                          <a:spcPts val="5"/>
                        </a:spcBef>
                      </a:pPr>
                      <a:r>
                        <a:rPr sz="1400" kern="0" spc="60" dirty="0">
                          <a:solidFill>
                            <a:srgbClr val="154734"/>
                          </a:solidFill>
                          <a:latin typeface="Arial" panose="020B0604020202020204"/>
                          <a:ea typeface="Arial" panose="020B0604020202020204"/>
                          <a:cs typeface="Arial" panose="020B0604020202020204"/>
                        </a:rPr>
                        <a:t>258.29</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20000"/>
                        </a:lnSpc>
                      </a:pPr>
                      <a:endParaRPr sz="1050" dirty="0">
                        <a:solidFill>
                          <a:srgbClr val="154734"/>
                        </a:solidFill>
                        <a:latin typeface="Arial" panose="020B0604020202020204"/>
                        <a:ea typeface="Arial" panose="020B0604020202020204"/>
                        <a:cs typeface="Arial" panose="020B0604020202020204"/>
                      </a:endParaRPr>
                    </a:p>
                    <a:p>
                      <a:pPr marL="749935" algn="l" rtl="0" eaLnBrk="0">
                        <a:lnSpc>
                          <a:spcPts val="1800"/>
                        </a:lnSpc>
                        <a:spcBef>
                          <a:spcPts val="5"/>
                        </a:spcBef>
                      </a:pPr>
                      <a:r>
                        <a:rPr sz="1400" kern="0" spc="10" dirty="0">
                          <a:solidFill>
                            <a:srgbClr val="154734"/>
                          </a:solidFill>
                          <a:latin typeface="Arial" panose="020B0604020202020204"/>
                          <a:ea typeface="Arial" panose="020B0604020202020204"/>
                          <a:cs typeface="Arial" panose="020B0604020202020204"/>
                        </a:rPr>
                        <a:t>259.28</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20000"/>
                        </a:lnSpc>
                      </a:pPr>
                      <a:endParaRPr sz="1050" dirty="0">
                        <a:solidFill>
                          <a:srgbClr val="154734"/>
                        </a:solidFill>
                        <a:latin typeface="Arial" panose="020B0604020202020204"/>
                        <a:ea typeface="Arial" panose="020B0604020202020204"/>
                        <a:cs typeface="Arial" panose="020B0604020202020204"/>
                      </a:endParaRPr>
                    </a:p>
                    <a:p>
                      <a:pPr marL="970280" algn="l" rtl="0" eaLnBrk="0">
                        <a:lnSpc>
                          <a:spcPts val="1800"/>
                        </a:lnSpc>
                        <a:spcBef>
                          <a:spcPts val="5"/>
                        </a:spcBef>
                      </a:pPr>
                      <a:r>
                        <a:rPr sz="1400" kern="0" spc="-20" dirty="0">
                          <a:solidFill>
                            <a:srgbClr val="154734"/>
                          </a:solidFill>
                          <a:latin typeface="Arial" panose="020B0604020202020204"/>
                          <a:ea typeface="Arial" panose="020B0604020202020204"/>
                          <a:cs typeface="Arial" panose="020B0604020202020204"/>
                        </a:rPr>
                        <a:t>0</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20000"/>
                        </a:lnSpc>
                      </a:pPr>
                      <a:endParaRPr sz="1050" dirty="0">
                        <a:solidFill>
                          <a:srgbClr val="154734"/>
                        </a:solidFill>
                        <a:latin typeface="Arial" panose="020B0604020202020204"/>
                        <a:ea typeface="Arial" panose="020B0604020202020204"/>
                        <a:cs typeface="Arial" panose="020B0604020202020204"/>
                      </a:endParaRPr>
                    </a:p>
                    <a:p>
                      <a:pPr marL="827405" algn="l" rtl="0" eaLnBrk="0">
                        <a:lnSpc>
                          <a:spcPts val="1800"/>
                        </a:lnSpc>
                        <a:spcBef>
                          <a:spcPts val="5"/>
                        </a:spcBef>
                      </a:pPr>
                      <a:r>
                        <a:rPr sz="1400" kern="0" spc="10" dirty="0">
                          <a:solidFill>
                            <a:srgbClr val="154734"/>
                          </a:solidFill>
                          <a:latin typeface="Arial" panose="020B0604020202020204"/>
                          <a:ea typeface="Arial" panose="020B0604020202020204"/>
                          <a:cs typeface="Arial" panose="020B0604020202020204"/>
                        </a:rPr>
                        <a:t>4918</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18000"/>
                        </a:lnSpc>
                      </a:pPr>
                      <a:endParaRPr sz="1050" b="1" dirty="0">
                        <a:solidFill>
                          <a:srgbClr val="154734"/>
                        </a:solidFill>
                        <a:latin typeface="Arial" panose="020B0604020202020204"/>
                        <a:ea typeface="Arial" panose="020B0604020202020204"/>
                        <a:cs typeface="Arial" panose="020B0604020202020204"/>
                      </a:endParaRPr>
                    </a:p>
                    <a:p>
                      <a:pPr algn="l" rtl="0" eaLnBrk="0">
                        <a:lnSpc>
                          <a:spcPct val="9000"/>
                        </a:lnSpc>
                      </a:pPr>
                      <a:endParaRPr sz="200" b="1" dirty="0">
                        <a:solidFill>
                          <a:srgbClr val="154734"/>
                        </a:solidFill>
                        <a:latin typeface="Arial" panose="020B0604020202020204"/>
                        <a:ea typeface="Arial" panose="020B0604020202020204"/>
                        <a:cs typeface="Arial" panose="020B0604020202020204"/>
                      </a:endParaRPr>
                    </a:p>
                    <a:p>
                      <a:pPr marL="631825" algn="l" rtl="0" eaLnBrk="0">
                        <a:lnSpc>
                          <a:spcPct val="100000"/>
                        </a:lnSpc>
                      </a:pPr>
                      <a:r>
                        <a:rPr sz="1400" b="1" kern="0" spc="90" dirty="0">
                          <a:solidFill>
                            <a:srgbClr val="154734"/>
                          </a:solidFill>
                          <a:latin typeface="Arial" panose="020B0604020202020204"/>
                          <a:ea typeface="Arial" panose="020B0604020202020204"/>
                          <a:cs typeface="Arial" panose="020B0604020202020204"/>
                        </a:rPr>
                        <a:t>campaign</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9000"/>
                        </a:lnSpc>
                      </a:pPr>
                      <a:endParaRPr sz="1050" dirty="0">
                        <a:solidFill>
                          <a:srgbClr val="154734"/>
                        </a:solidFill>
                        <a:latin typeface="Arial" panose="020B0604020202020204"/>
                        <a:ea typeface="Arial" panose="020B0604020202020204"/>
                        <a:cs typeface="Arial" panose="020B0604020202020204"/>
                      </a:endParaRPr>
                    </a:p>
                    <a:p>
                      <a:pPr marL="956945" algn="l" rtl="0" eaLnBrk="0">
                        <a:lnSpc>
                          <a:spcPts val="1800"/>
                        </a:lnSpc>
                        <a:spcBef>
                          <a:spcPts val="5"/>
                        </a:spcBef>
                      </a:pPr>
                      <a:r>
                        <a:rPr sz="1400" kern="0" spc="0" dirty="0">
                          <a:solidFill>
                            <a:srgbClr val="154734"/>
                          </a:solidFill>
                          <a:latin typeface="Arial" panose="020B0604020202020204"/>
                          <a:ea typeface="Arial" panose="020B0604020202020204"/>
                          <a:cs typeface="Arial" panose="020B0604020202020204"/>
                        </a:rPr>
                        <a:t>2.57</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9000"/>
                        </a:lnSpc>
                      </a:pPr>
                      <a:endParaRPr sz="1050" dirty="0">
                        <a:solidFill>
                          <a:srgbClr val="154734"/>
                        </a:solidFill>
                        <a:latin typeface="Arial" panose="020B0604020202020204"/>
                        <a:ea typeface="Arial" panose="020B0604020202020204"/>
                        <a:cs typeface="Arial" panose="020B0604020202020204"/>
                      </a:endParaRPr>
                    </a:p>
                    <a:p>
                      <a:pPr marL="845185" algn="l" rtl="0" eaLnBrk="0">
                        <a:lnSpc>
                          <a:spcPts val="1815"/>
                        </a:lnSpc>
                        <a:spcBef>
                          <a:spcPts val="5"/>
                        </a:spcBef>
                      </a:pPr>
                      <a:r>
                        <a:rPr sz="1400" kern="0" spc="0" dirty="0">
                          <a:solidFill>
                            <a:srgbClr val="154734"/>
                          </a:solidFill>
                          <a:latin typeface="Arial" panose="020B0604020202020204"/>
                          <a:ea typeface="Arial" panose="020B0604020202020204"/>
                          <a:cs typeface="Arial" panose="020B0604020202020204"/>
                        </a:rPr>
                        <a:t>2.77</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9000"/>
                        </a:lnSpc>
                      </a:pPr>
                      <a:endParaRPr sz="1050" dirty="0">
                        <a:solidFill>
                          <a:srgbClr val="154734"/>
                        </a:solidFill>
                        <a:latin typeface="Arial" panose="020B0604020202020204"/>
                        <a:ea typeface="Arial" panose="020B0604020202020204"/>
                        <a:cs typeface="Arial" panose="020B0604020202020204"/>
                      </a:endParaRPr>
                    </a:p>
                    <a:p>
                      <a:pPr marL="977265" algn="l" rtl="0" eaLnBrk="0">
                        <a:lnSpc>
                          <a:spcPts val="1815"/>
                        </a:lnSpc>
                        <a:spcBef>
                          <a:spcPts val="5"/>
                        </a:spcBef>
                      </a:pPr>
                      <a:r>
                        <a:rPr sz="1400" kern="0" spc="-20" dirty="0">
                          <a:solidFill>
                            <a:srgbClr val="154734"/>
                          </a:solidFill>
                          <a:latin typeface="Arial" panose="020B0604020202020204"/>
                          <a:ea typeface="Arial" panose="020B0604020202020204"/>
                          <a:cs typeface="Arial" panose="020B0604020202020204"/>
                        </a:rPr>
                        <a:t>1</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9000"/>
                        </a:lnSpc>
                      </a:pPr>
                      <a:endParaRPr sz="1050" dirty="0">
                        <a:solidFill>
                          <a:srgbClr val="154734"/>
                        </a:solidFill>
                        <a:latin typeface="Arial" panose="020B0604020202020204"/>
                        <a:ea typeface="Arial" panose="020B0604020202020204"/>
                        <a:cs typeface="Arial" panose="020B0604020202020204"/>
                      </a:endParaRPr>
                    </a:p>
                    <a:p>
                      <a:pPr marL="923925" algn="l" rtl="0" eaLnBrk="0">
                        <a:lnSpc>
                          <a:spcPts val="1800"/>
                        </a:lnSpc>
                        <a:spcBef>
                          <a:spcPts val="5"/>
                        </a:spcBef>
                      </a:pPr>
                      <a:r>
                        <a:rPr sz="1400" kern="0" spc="0" dirty="0">
                          <a:solidFill>
                            <a:srgbClr val="154734"/>
                          </a:solidFill>
                          <a:latin typeface="Arial" panose="020B0604020202020204"/>
                          <a:ea typeface="Arial" panose="020B0604020202020204"/>
                          <a:cs typeface="Arial" panose="020B0604020202020204"/>
                        </a:rPr>
                        <a:t>56</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17000"/>
                        </a:lnSpc>
                      </a:pPr>
                      <a:endParaRPr sz="1050" b="1" dirty="0">
                        <a:solidFill>
                          <a:srgbClr val="154734"/>
                        </a:solidFill>
                        <a:latin typeface="Arial" panose="020B0604020202020204"/>
                        <a:ea typeface="Arial" panose="020B0604020202020204"/>
                        <a:cs typeface="Arial" panose="020B0604020202020204"/>
                      </a:endParaRPr>
                    </a:p>
                    <a:p>
                      <a:pPr algn="l" rtl="0" eaLnBrk="0">
                        <a:lnSpc>
                          <a:spcPct val="6000"/>
                        </a:lnSpc>
                      </a:pPr>
                      <a:endParaRPr sz="200" b="1" dirty="0">
                        <a:solidFill>
                          <a:srgbClr val="154734"/>
                        </a:solidFill>
                        <a:latin typeface="Arial" panose="020B0604020202020204"/>
                        <a:ea typeface="Arial" panose="020B0604020202020204"/>
                        <a:cs typeface="Arial" panose="020B0604020202020204"/>
                      </a:endParaRPr>
                    </a:p>
                    <a:p>
                      <a:pPr marL="798830" algn="l" rtl="0" eaLnBrk="0">
                        <a:lnSpc>
                          <a:spcPct val="100000"/>
                        </a:lnSpc>
                      </a:pPr>
                      <a:r>
                        <a:rPr sz="1400" b="1" kern="0" spc="70" dirty="0">
                          <a:solidFill>
                            <a:srgbClr val="154734"/>
                          </a:solidFill>
                          <a:latin typeface="Arial" panose="020B0604020202020204"/>
                          <a:ea typeface="Arial" panose="020B0604020202020204"/>
                          <a:cs typeface="Arial" panose="020B0604020202020204"/>
                        </a:rPr>
                        <a:t>pdays</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8000"/>
                        </a:lnSpc>
                      </a:pPr>
                      <a:endParaRPr sz="1050" dirty="0">
                        <a:solidFill>
                          <a:srgbClr val="154734"/>
                        </a:solidFill>
                        <a:latin typeface="Arial" panose="020B0604020202020204"/>
                        <a:ea typeface="Arial" panose="020B0604020202020204"/>
                        <a:cs typeface="Arial" panose="020B0604020202020204"/>
                      </a:endParaRPr>
                    </a:p>
                    <a:p>
                      <a:pPr marL="843280" algn="l" rtl="0" eaLnBrk="0">
                        <a:lnSpc>
                          <a:spcPts val="1810"/>
                        </a:lnSpc>
                        <a:spcBef>
                          <a:spcPts val="0"/>
                        </a:spcBef>
                      </a:pPr>
                      <a:r>
                        <a:rPr sz="1400" kern="0" spc="60" dirty="0">
                          <a:solidFill>
                            <a:srgbClr val="154734"/>
                          </a:solidFill>
                          <a:latin typeface="Arial" panose="020B0604020202020204"/>
                          <a:ea typeface="Arial" panose="020B0604020202020204"/>
                          <a:cs typeface="Arial" panose="020B0604020202020204"/>
                        </a:rPr>
                        <a:t>962.48</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8000"/>
                        </a:lnSpc>
                      </a:pPr>
                      <a:endParaRPr sz="1050" dirty="0">
                        <a:solidFill>
                          <a:srgbClr val="154734"/>
                        </a:solidFill>
                        <a:latin typeface="Arial" panose="020B0604020202020204"/>
                        <a:ea typeface="Arial" panose="020B0604020202020204"/>
                        <a:cs typeface="Arial" panose="020B0604020202020204"/>
                      </a:endParaRPr>
                    </a:p>
                    <a:p>
                      <a:pPr marL="758190" algn="l" rtl="0" eaLnBrk="0">
                        <a:lnSpc>
                          <a:spcPts val="1800"/>
                        </a:lnSpc>
                        <a:spcBef>
                          <a:spcPts val="0"/>
                        </a:spcBef>
                      </a:pPr>
                      <a:r>
                        <a:rPr sz="1400" kern="0" spc="0" dirty="0">
                          <a:solidFill>
                            <a:srgbClr val="154734"/>
                          </a:solidFill>
                          <a:latin typeface="Arial" panose="020B0604020202020204"/>
                          <a:ea typeface="Arial" panose="020B0604020202020204"/>
                          <a:cs typeface="Arial" panose="020B0604020202020204"/>
                        </a:rPr>
                        <a:t>186.91</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8000"/>
                        </a:lnSpc>
                      </a:pPr>
                      <a:endParaRPr sz="1050" dirty="0">
                        <a:solidFill>
                          <a:srgbClr val="154734"/>
                        </a:solidFill>
                        <a:latin typeface="Arial" panose="020B0604020202020204"/>
                        <a:ea typeface="Arial" panose="020B0604020202020204"/>
                        <a:cs typeface="Arial" panose="020B0604020202020204"/>
                      </a:endParaRPr>
                    </a:p>
                    <a:p>
                      <a:pPr marL="970280" algn="l" rtl="0" eaLnBrk="0">
                        <a:lnSpc>
                          <a:spcPts val="1800"/>
                        </a:lnSpc>
                        <a:spcBef>
                          <a:spcPts val="0"/>
                        </a:spcBef>
                      </a:pPr>
                      <a:r>
                        <a:rPr sz="1400" kern="0" spc="-20" dirty="0">
                          <a:solidFill>
                            <a:srgbClr val="154734"/>
                          </a:solidFill>
                          <a:latin typeface="Arial" panose="020B0604020202020204"/>
                          <a:ea typeface="Arial" panose="020B0604020202020204"/>
                          <a:cs typeface="Arial" panose="020B0604020202020204"/>
                        </a:rPr>
                        <a:t>0</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8000"/>
                        </a:lnSpc>
                      </a:pPr>
                      <a:endParaRPr sz="1050" dirty="0">
                        <a:solidFill>
                          <a:srgbClr val="154734"/>
                        </a:solidFill>
                        <a:latin typeface="Arial" panose="020B0604020202020204"/>
                        <a:ea typeface="Arial" panose="020B0604020202020204"/>
                        <a:cs typeface="Arial" panose="020B0604020202020204"/>
                      </a:endParaRPr>
                    </a:p>
                    <a:p>
                      <a:pPr marL="879475" algn="l" rtl="0" eaLnBrk="0">
                        <a:lnSpc>
                          <a:spcPts val="1800"/>
                        </a:lnSpc>
                        <a:spcBef>
                          <a:spcPts val="0"/>
                        </a:spcBef>
                      </a:pPr>
                      <a:r>
                        <a:rPr sz="1400" kern="0" spc="0" dirty="0">
                          <a:solidFill>
                            <a:srgbClr val="154734"/>
                          </a:solidFill>
                          <a:latin typeface="Arial" panose="020B0604020202020204"/>
                          <a:ea typeface="Arial" panose="020B0604020202020204"/>
                          <a:cs typeface="Arial" panose="020B0604020202020204"/>
                        </a:rPr>
                        <a:t>999</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16000"/>
                        </a:lnSpc>
                      </a:pPr>
                      <a:endParaRPr sz="1050" b="1"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b="1" dirty="0">
                        <a:solidFill>
                          <a:srgbClr val="154734"/>
                        </a:solidFill>
                        <a:latin typeface="Arial" panose="020B0604020202020204"/>
                        <a:ea typeface="Arial" panose="020B0604020202020204"/>
                        <a:cs typeface="Arial" panose="020B0604020202020204"/>
                      </a:endParaRPr>
                    </a:p>
                    <a:p>
                      <a:pPr marL="685165" algn="l" rtl="0" eaLnBrk="0">
                        <a:lnSpc>
                          <a:spcPts val="1570"/>
                        </a:lnSpc>
                      </a:pPr>
                      <a:r>
                        <a:rPr sz="1400" b="1" kern="0" spc="90" dirty="0">
                          <a:solidFill>
                            <a:srgbClr val="154734"/>
                          </a:solidFill>
                          <a:latin typeface="Arial" panose="020B0604020202020204"/>
                          <a:ea typeface="Arial" panose="020B0604020202020204"/>
                          <a:cs typeface="Arial" panose="020B0604020202020204"/>
                        </a:rPr>
                        <a:t>previous</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6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958850" algn="l" rtl="0" eaLnBrk="0">
                        <a:lnSpc>
                          <a:spcPts val="1800"/>
                        </a:lnSpc>
                      </a:pPr>
                      <a:r>
                        <a:rPr sz="1400" kern="0" spc="0" dirty="0">
                          <a:solidFill>
                            <a:srgbClr val="154734"/>
                          </a:solidFill>
                          <a:latin typeface="Arial" panose="020B0604020202020204"/>
                          <a:ea typeface="Arial" panose="020B0604020202020204"/>
                          <a:cs typeface="Arial" panose="020B0604020202020204"/>
                        </a:rPr>
                        <a:t>0.17</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6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846455" algn="l" rtl="0" eaLnBrk="0">
                        <a:lnSpc>
                          <a:spcPts val="1800"/>
                        </a:lnSpc>
                      </a:pPr>
                      <a:r>
                        <a:rPr sz="1400" kern="0" spc="0" dirty="0">
                          <a:solidFill>
                            <a:srgbClr val="154734"/>
                          </a:solidFill>
                          <a:latin typeface="Arial" panose="020B0604020202020204"/>
                          <a:ea typeface="Arial" panose="020B0604020202020204"/>
                          <a:cs typeface="Arial" panose="020B0604020202020204"/>
                        </a:rPr>
                        <a:t>0.49</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6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970280" algn="l" rtl="0" eaLnBrk="0">
                        <a:lnSpc>
                          <a:spcPts val="1800"/>
                        </a:lnSpc>
                      </a:pPr>
                      <a:r>
                        <a:rPr sz="1400" kern="0" spc="-20" dirty="0">
                          <a:solidFill>
                            <a:srgbClr val="154734"/>
                          </a:solidFill>
                          <a:latin typeface="Arial" panose="020B0604020202020204"/>
                          <a:ea typeface="Arial" panose="020B0604020202020204"/>
                          <a:cs typeface="Arial" panose="020B0604020202020204"/>
                        </a:rPr>
                        <a:t>0</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6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975360" algn="l" rtl="0" eaLnBrk="0">
                        <a:lnSpc>
                          <a:spcPts val="1815"/>
                        </a:lnSpc>
                      </a:pPr>
                      <a:r>
                        <a:rPr sz="1400" kern="0" spc="-20" dirty="0">
                          <a:solidFill>
                            <a:srgbClr val="154734"/>
                          </a:solidFill>
                          <a:latin typeface="Arial" panose="020B0604020202020204"/>
                          <a:ea typeface="Arial" panose="020B0604020202020204"/>
                          <a:cs typeface="Arial" panose="020B0604020202020204"/>
                        </a:rPr>
                        <a:t>7</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15000"/>
                        </a:lnSpc>
                      </a:pPr>
                      <a:endParaRPr sz="1050" b="1" dirty="0">
                        <a:solidFill>
                          <a:srgbClr val="154734"/>
                        </a:solidFill>
                        <a:latin typeface="Arial" panose="020B0604020202020204"/>
                        <a:ea typeface="Arial" panose="020B0604020202020204"/>
                        <a:cs typeface="Arial" panose="020B0604020202020204"/>
                      </a:endParaRPr>
                    </a:p>
                    <a:p>
                      <a:pPr marL="514985" algn="l" rtl="0" eaLnBrk="0">
                        <a:lnSpc>
                          <a:spcPts val="1570"/>
                        </a:lnSpc>
                        <a:spcBef>
                          <a:spcPts val="5"/>
                        </a:spcBef>
                      </a:pPr>
                      <a:r>
                        <a:rPr sz="1400" b="1" kern="0" spc="80" dirty="0">
                          <a:solidFill>
                            <a:srgbClr val="154734"/>
                          </a:solidFill>
                          <a:latin typeface="Arial" panose="020B0604020202020204"/>
                          <a:ea typeface="Arial" panose="020B0604020202020204"/>
                          <a:cs typeface="Arial" panose="020B0604020202020204"/>
                        </a:rPr>
                        <a:t>emp.var.rat</a:t>
                      </a:r>
                      <a:r>
                        <a:rPr sz="1400" b="1" kern="0" spc="70" dirty="0">
                          <a:solidFill>
                            <a:srgbClr val="154734"/>
                          </a:solidFill>
                          <a:latin typeface="Arial" panose="020B0604020202020204"/>
                          <a:ea typeface="Arial" panose="020B0604020202020204"/>
                          <a:cs typeface="Arial" panose="020B0604020202020204"/>
                        </a:rPr>
                        <a:t>e</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5000"/>
                        </a:lnSpc>
                      </a:pPr>
                      <a:endParaRPr sz="1050" dirty="0">
                        <a:solidFill>
                          <a:srgbClr val="154734"/>
                        </a:solidFill>
                        <a:latin typeface="Arial" panose="020B0604020202020204"/>
                        <a:ea typeface="Arial" panose="020B0604020202020204"/>
                        <a:cs typeface="Arial" panose="020B0604020202020204"/>
                      </a:endParaRPr>
                    </a:p>
                    <a:p>
                      <a:pPr marL="958850" algn="l" rtl="0" eaLnBrk="0">
                        <a:lnSpc>
                          <a:spcPts val="1800"/>
                        </a:lnSpc>
                        <a:spcBef>
                          <a:spcPts val="5"/>
                        </a:spcBef>
                      </a:pPr>
                      <a:r>
                        <a:rPr sz="1400" kern="0" spc="0" dirty="0">
                          <a:solidFill>
                            <a:srgbClr val="154734"/>
                          </a:solidFill>
                          <a:latin typeface="Arial" panose="020B0604020202020204"/>
                          <a:ea typeface="Arial" panose="020B0604020202020204"/>
                          <a:cs typeface="Arial" panose="020B0604020202020204"/>
                        </a:rPr>
                        <a:t>0.08</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5000"/>
                        </a:lnSpc>
                      </a:pPr>
                      <a:endParaRPr sz="1050" dirty="0">
                        <a:solidFill>
                          <a:srgbClr val="154734"/>
                        </a:solidFill>
                        <a:latin typeface="Arial" panose="020B0604020202020204"/>
                        <a:ea typeface="Arial" panose="020B0604020202020204"/>
                        <a:cs typeface="Arial" panose="020B0604020202020204"/>
                      </a:endParaRPr>
                    </a:p>
                    <a:p>
                      <a:pPr marL="853440" algn="l" rtl="0" eaLnBrk="0">
                        <a:lnSpc>
                          <a:spcPts val="1800"/>
                        </a:lnSpc>
                        <a:spcBef>
                          <a:spcPts val="5"/>
                        </a:spcBef>
                      </a:pPr>
                      <a:r>
                        <a:rPr sz="1400" kern="0" spc="-20" dirty="0">
                          <a:solidFill>
                            <a:srgbClr val="154734"/>
                          </a:solidFill>
                          <a:latin typeface="Arial" panose="020B0604020202020204"/>
                          <a:ea typeface="Arial" panose="020B0604020202020204"/>
                          <a:cs typeface="Arial" panose="020B0604020202020204"/>
                        </a:rPr>
                        <a:t>1.57</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5000"/>
                        </a:lnSpc>
                      </a:pPr>
                      <a:endParaRPr sz="1050" dirty="0">
                        <a:solidFill>
                          <a:srgbClr val="154734"/>
                        </a:solidFill>
                        <a:latin typeface="Arial" panose="020B0604020202020204"/>
                        <a:ea typeface="Arial" panose="020B0604020202020204"/>
                        <a:cs typeface="Arial" panose="020B0604020202020204"/>
                      </a:endParaRPr>
                    </a:p>
                    <a:p>
                      <a:pPr marL="868680" algn="l" rtl="0" eaLnBrk="0">
                        <a:lnSpc>
                          <a:spcPts val="1800"/>
                        </a:lnSpc>
                        <a:spcBef>
                          <a:spcPts val="5"/>
                        </a:spcBef>
                      </a:pPr>
                      <a:r>
                        <a:rPr sz="1400" kern="0" spc="0" dirty="0">
                          <a:solidFill>
                            <a:srgbClr val="154734"/>
                          </a:solidFill>
                          <a:latin typeface="Arial" panose="020B0604020202020204"/>
                          <a:ea typeface="Arial" panose="020B0604020202020204"/>
                          <a:cs typeface="Arial" panose="020B0604020202020204"/>
                        </a:rPr>
                        <a:t>-3.4</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5000"/>
                        </a:lnSpc>
                      </a:pPr>
                      <a:endParaRPr sz="1050" dirty="0">
                        <a:solidFill>
                          <a:srgbClr val="154734"/>
                        </a:solidFill>
                        <a:latin typeface="Arial" panose="020B0604020202020204"/>
                        <a:ea typeface="Arial" panose="020B0604020202020204"/>
                        <a:cs typeface="Arial" panose="020B0604020202020204"/>
                      </a:endParaRPr>
                    </a:p>
                    <a:p>
                      <a:pPr marL="910590" algn="l" rtl="0" eaLnBrk="0">
                        <a:lnSpc>
                          <a:spcPts val="1815"/>
                        </a:lnSpc>
                        <a:spcBef>
                          <a:spcPts val="5"/>
                        </a:spcBef>
                      </a:pPr>
                      <a:r>
                        <a:rPr sz="1400" kern="0" spc="-30" dirty="0">
                          <a:solidFill>
                            <a:srgbClr val="154734"/>
                          </a:solidFill>
                          <a:latin typeface="Arial" panose="020B0604020202020204"/>
                          <a:ea typeface="Arial" panose="020B0604020202020204"/>
                          <a:cs typeface="Arial" panose="020B0604020202020204"/>
                        </a:rPr>
                        <a:t>1.4</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14000"/>
                        </a:lnSpc>
                      </a:pPr>
                      <a:endParaRPr sz="1050" b="1" dirty="0">
                        <a:solidFill>
                          <a:srgbClr val="154734"/>
                        </a:solidFill>
                        <a:latin typeface="Arial" panose="020B0604020202020204"/>
                        <a:ea typeface="Arial" panose="020B0604020202020204"/>
                        <a:cs typeface="Arial" panose="020B0604020202020204"/>
                      </a:endParaRPr>
                    </a:p>
                    <a:p>
                      <a:pPr marL="455930" algn="l" rtl="0" eaLnBrk="0">
                        <a:lnSpc>
                          <a:spcPts val="1570"/>
                        </a:lnSpc>
                        <a:spcBef>
                          <a:spcPts val="5"/>
                        </a:spcBef>
                      </a:pPr>
                      <a:r>
                        <a:rPr sz="1400" b="1" kern="0" spc="90" dirty="0">
                          <a:solidFill>
                            <a:srgbClr val="154734"/>
                          </a:solidFill>
                          <a:latin typeface="Arial" panose="020B0604020202020204"/>
                          <a:ea typeface="Arial" panose="020B0604020202020204"/>
                          <a:cs typeface="Arial" panose="020B0604020202020204"/>
                        </a:rPr>
                        <a:t>cons.price.</a:t>
                      </a:r>
                      <a:r>
                        <a:rPr sz="1400" b="1" kern="0" spc="80" dirty="0">
                          <a:solidFill>
                            <a:srgbClr val="154734"/>
                          </a:solidFill>
                          <a:latin typeface="Arial" panose="020B0604020202020204"/>
                          <a:ea typeface="Arial" panose="020B0604020202020204"/>
                          <a:cs typeface="Arial" panose="020B0604020202020204"/>
                        </a:rPr>
                        <a:t>idx</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4000"/>
                        </a:lnSpc>
                      </a:pPr>
                      <a:endParaRPr sz="1050" dirty="0">
                        <a:solidFill>
                          <a:srgbClr val="154734"/>
                        </a:solidFill>
                        <a:latin typeface="Arial" panose="020B0604020202020204"/>
                        <a:ea typeface="Arial" panose="020B0604020202020204"/>
                        <a:cs typeface="Arial" panose="020B0604020202020204"/>
                      </a:endParaRPr>
                    </a:p>
                    <a:p>
                      <a:pPr marL="910590" algn="l" rtl="0" eaLnBrk="0">
                        <a:lnSpc>
                          <a:spcPts val="1800"/>
                        </a:lnSpc>
                        <a:spcBef>
                          <a:spcPts val="5"/>
                        </a:spcBef>
                      </a:pPr>
                      <a:r>
                        <a:rPr sz="1400" kern="0" spc="0" dirty="0">
                          <a:solidFill>
                            <a:srgbClr val="154734"/>
                          </a:solidFill>
                          <a:latin typeface="Arial" panose="020B0604020202020204"/>
                          <a:ea typeface="Arial" panose="020B0604020202020204"/>
                          <a:cs typeface="Arial" panose="020B0604020202020204"/>
                        </a:rPr>
                        <a:t>93.58</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4000"/>
                        </a:lnSpc>
                      </a:pPr>
                      <a:endParaRPr sz="1050" dirty="0">
                        <a:solidFill>
                          <a:srgbClr val="154734"/>
                        </a:solidFill>
                        <a:latin typeface="Arial" panose="020B0604020202020204"/>
                        <a:ea typeface="Arial" panose="020B0604020202020204"/>
                        <a:cs typeface="Arial" panose="020B0604020202020204"/>
                      </a:endParaRPr>
                    </a:p>
                    <a:p>
                      <a:pPr marL="846455" algn="l" rtl="0" eaLnBrk="0">
                        <a:lnSpc>
                          <a:spcPts val="1800"/>
                        </a:lnSpc>
                        <a:spcBef>
                          <a:spcPts val="5"/>
                        </a:spcBef>
                      </a:pPr>
                      <a:r>
                        <a:rPr sz="1400" kern="0" spc="0" dirty="0">
                          <a:solidFill>
                            <a:srgbClr val="154734"/>
                          </a:solidFill>
                          <a:latin typeface="Arial" panose="020B0604020202020204"/>
                          <a:ea typeface="Arial" panose="020B0604020202020204"/>
                          <a:cs typeface="Arial" panose="020B0604020202020204"/>
                        </a:rPr>
                        <a:t>0.58</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4000"/>
                        </a:lnSpc>
                      </a:pPr>
                      <a:endParaRPr sz="1050" dirty="0">
                        <a:solidFill>
                          <a:srgbClr val="154734"/>
                        </a:solidFill>
                        <a:latin typeface="Arial" panose="020B0604020202020204"/>
                        <a:ea typeface="Arial" panose="020B0604020202020204"/>
                        <a:cs typeface="Arial" panose="020B0604020202020204"/>
                      </a:endParaRPr>
                    </a:p>
                    <a:p>
                      <a:pPr marL="850900" algn="l" rtl="0" eaLnBrk="0">
                        <a:lnSpc>
                          <a:spcPts val="1800"/>
                        </a:lnSpc>
                        <a:spcBef>
                          <a:spcPts val="5"/>
                        </a:spcBef>
                      </a:pPr>
                      <a:r>
                        <a:rPr sz="1400" kern="0" spc="0" dirty="0">
                          <a:solidFill>
                            <a:srgbClr val="154734"/>
                          </a:solidFill>
                          <a:latin typeface="Arial" panose="020B0604020202020204"/>
                          <a:ea typeface="Arial" panose="020B0604020202020204"/>
                          <a:cs typeface="Arial" panose="020B0604020202020204"/>
                        </a:rPr>
                        <a:t>92.2</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4000"/>
                        </a:lnSpc>
                      </a:pPr>
                      <a:endParaRPr sz="1050" dirty="0">
                        <a:solidFill>
                          <a:srgbClr val="154734"/>
                        </a:solidFill>
                        <a:latin typeface="Arial" panose="020B0604020202020204"/>
                        <a:ea typeface="Arial" panose="020B0604020202020204"/>
                        <a:cs typeface="Arial" panose="020B0604020202020204"/>
                      </a:endParaRPr>
                    </a:p>
                    <a:p>
                      <a:pPr marL="808355" algn="l" rtl="0" eaLnBrk="0">
                        <a:lnSpc>
                          <a:spcPts val="1800"/>
                        </a:lnSpc>
                        <a:spcBef>
                          <a:spcPts val="5"/>
                        </a:spcBef>
                      </a:pPr>
                      <a:r>
                        <a:rPr sz="1400" kern="0" spc="0" dirty="0">
                          <a:solidFill>
                            <a:srgbClr val="154734"/>
                          </a:solidFill>
                          <a:latin typeface="Arial" panose="020B0604020202020204"/>
                          <a:ea typeface="Arial" panose="020B0604020202020204"/>
                          <a:cs typeface="Arial" panose="020B0604020202020204"/>
                        </a:rPr>
                        <a:t>94.77</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13000"/>
                        </a:lnSpc>
                      </a:pPr>
                      <a:endParaRPr sz="1050" b="1" dirty="0">
                        <a:solidFill>
                          <a:srgbClr val="154734"/>
                        </a:solidFill>
                        <a:latin typeface="Arial" panose="020B0604020202020204"/>
                        <a:ea typeface="Arial" panose="020B0604020202020204"/>
                        <a:cs typeface="Arial" panose="020B0604020202020204"/>
                      </a:endParaRPr>
                    </a:p>
                    <a:p>
                      <a:pPr marL="492125" algn="l" rtl="0" eaLnBrk="0">
                        <a:lnSpc>
                          <a:spcPts val="1810"/>
                        </a:lnSpc>
                        <a:spcBef>
                          <a:spcPts val="0"/>
                        </a:spcBef>
                      </a:pPr>
                      <a:r>
                        <a:rPr sz="1400" b="1" kern="0" spc="80" dirty="0">
                          <a:solidFill>
                            <a:srgbClr val="154734"/>
                          </a:solidFill>
                          <a:latin typeface="Arial" panose="020B0604020202020204"/>
                          <a:ea typeface="Arial" panose="020B0604020202020204"/>
                          <a:cs typeface="Arial" panose="020B0604020202020204"/>
                        </a:rPr>
                        <a:t>cons.conf.id</a:t>
                      </a:r>
                      <a:r>
                        <a:rPr sz="1400" b="1" kern="0" spc="70" dirty="0">
                          <a:solidFill>
                            <a:srgbClr val="154734"/>
                          </a:solidFill>
                          <a:latin typeface="Arial" panose="020B0604020202020204"/>
                          <a:ea typeface="Arial" panose="020B0604020202020204"/>
                          <a:cs typeface="Arial" panose="020B0604020202020204"/>
                        </a:rPr>
                        <a:t>x</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3000"/>
                        </a:lnSpc>
                      </a:pPr>
                      <a:endParaRPr sz="1050" dirty="0">
                        <a:solidFill>
                          <a:srgbClr val="154734"/>
                        </a:solidFill>
                        <a:latin typeface="Arial" panose="020B0604020202020204"/>
                        <a:ea typeface="Arial" panose="020B0604020202020204"/>
                        <a:cs typeface="Arial" panose="020B0604020202020204"/>
                      </a:endParaRPr>
                    </a:p>
                    <a:p>
                      <a:pPr marL="928370" algn="l" rtl="0" eaLnBrk="0">
                        <a:lnSpc>
                          <a:spcPts val="1800"/>
                        </a:lnSpc>
                        <a:spcBef>
                          <a:spcPts val="0"/>
                        </a:spcBef>
                      </a:pPr>
                      <a:r>
                        <a:rPr sz="1400" kern="0" spc="0" dirty="0">
                          <a:solidFill>
                            <a:srgbClr val="154734"/>
                          </a:solidFill>
                          <a:latin typeface="Arial" panose="020B0604020202020204"/>
                          <a:ea typeface="Arial" panose="020B0604020202020204"/>
                          <a:cs typeface="Arial" panose="020B0604020202020204"/>
                        </a:rPr>
                        <a:t>-40.5</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3000"/>
                        </a:lnSpc>
                      </a:pPr>
                      <a:endParaRPr sz="1050" dirty="0">
                        <a:solidFill>
                          <a:srgbClr val="154734"/>
                        </a:solidFill>
                        <a:latin typeface="Arial" panose="020B0604020202020204"/>
                        <a:ea typeface="Arial" panose="020B0604020202020204"/>
                        <a:cs typeface="Arial" panose="020B0604020202020204"/>
                      </a:endParaRPr>
                    </a:p>
                    <a:p>
                      <a:pPr marL="841375" algn="l" rtl="0" eaLnBrk="0">
                        <a:lnSpc>
                          <a:spcPts val="1800"/>
                        </a:lnSpc>
                        <a:spcBef>
                          <a:spcPts val="0"/>
                        </a:spcBef>
                      </a:pPr>
                      <a:r>
                        <a:rPr sz="1400" kern="0" spc="10" dirty="0">
                          <a:solidFill>
                            <a:srgbClr val="154734"/>
                          </a:solidFill>
                          <a:latin typeface="Arial" panose="020B0604020202020204"/>
                          <a:ea typeface="Arial" panose="020B0604020202020204"/>
                          <a:cs typeface="Arial" panose="020B0604020202020204"/>
                        </a:rPr>
                        <a:t>4.63</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3000"/>
                        </a:lnSpc>
                      </a:pPr>
                      <a:endParaRPr sz="1050" dirty="0">
                        <a:solidFill>
                          <a:srgbClr val="154734"/>
                        </a:solidFill>
                        <a:latin typeface="Arial" panose="020B0604020202020204"/>
                        <a:ea typeface="Arial" panose="020B0604020202020204"/>
                        <a:cs typeface="Arial" panose="020B0604020202020204"/>
                      </a:endParaRPr>
                    </a:p>
                    <a:p>
                      <a:pPr marL="821055" algn="l" rtl="0" eaLnBrk="0">
                        <a:lnSpc>
                          <a:spcPts val="1800"/>
                        </a:lnSpc>
                        <a:spcBef>
                          <a:spcPts val="0"/>
                        </a:spcBef>
                      </a:pPr>
                      <a:r>
                        <a:rPr sz="1400" kern="0" spc="0" dirty="0">
                          <a:solidFill>
                            <a:srgbClr val="154734"/>
                          </a:solidFill>
                          <a:latin typeface="Arial" panose="020B0604020202020204"/>
                          <a:ea typeface="Arial" panose="020B0604020202020204"/>
                          <a:cs typeface="Arial" panose="020B0604020202020204"/>
                        </a:rPr>
                        <a:t>-50.8</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3000"/>
                        </a:lnSpc>
                      </a:pPr>
                      <a:endParaRPr sz="1050" dirty="0">
                        <a:solidFill>
                          <a:srgbClr val="154734"/>
                        </a:solidFill>
                        <a:latin typeface="Arial" panose="020B0604020202020204"/>
                        <a:ea typeface="Arial" panose="020B0604020202020204"/>
                        <a:cs typeface="Arial" panose="020B0604020202020204"/>
                      </a:endParaRPr>
                    </a:p>
                    <a:p>
                      <a:pPr marL="826135" algn="l" rtl="0" eaLnBrk="0">
                        <a:lnSpc>
                          <a:spcPts val="1800"/>
                        </a:lnSpc>
                        <a:spcBef>
                          <a:spcPts val="0"/>
                        </a:spcBef>
                      </a:pPr>
                      <a:r>
                        <a:rPr sz="1400" kern="0" spc="0" dirty="0">
                          <a:solidFill>
                            <a:srgbClr val="154734"/>
                          </a:solidFill>
                          <a:latin typeface="Arial" panose="020B0604020202020204"/>
                          <a:ea typeface="Arial" panose="020B0604020202020204"/>
                          <a:cs typeface="Arial" panose="020B0604020202020204"/>
                        </a:rPr>
                        <a:t>-26.9</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11000"/>
                        </a:lnSpc>
                      </a:pPr>
                      <a:endParaRPr sz="1050" b="1"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b="1" dirty="0">
                        <a:solidFill>
                          <a:srgbClr val="154734"/>
                        </a:solidFill>
                        <a:latin typeface="Arial" panose="020B0604020202020204"/>
                        <a:ea typeface="Arial" panose="020B0604020202020204"/>
                        <a:cs typeface="Arial" panose="020B0604020202020204"/>
                      </a:endParaRPr>
                    </a:p>
                    <a:p>
                      <a:pPr marL="598170" algn="l" rtl="0" eaLnBrk="0">
                        <a:lnSpc>
                          <a:spcPts val="1810"/>
                        </a:lnSpc>
                      </a:pPr>
                      <a:r>
                        <a:rPr sz="1400" b="1" kern="0" spc="120" dirty="0">
                          <a:solidFill>
                            <a:srgbClr val="154734"/>
                          </a:solidFill>
                          <a:latin typeface="Arial" panose="020B0604020202020204"/>
                          <a:ea typeface="Arial" panose="020B0604020202020204"/>
                          <a:cs typeface="Arial" panose="020B0604020202020204"/>
                        </a:rPr>
                        <a:t>euribor3m</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1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955675" algn="l" rtl="0" eaLnBrk="0">
                        <a:lnSpc>
                          <a:spcPts val="1800"/>
                        </a:lnSpc>
                      </a:pPr>
                      <a:r>
                        <a:rPr sz="1400" kern="0" spc="0" dirty="0">
                          <a:solidFill>
                            <a:srgbClr val="154734"/>
                          </a:solidFill>
                          <a:latin typeface="Arial" panose="020B0604020202020204"/>
                          <a:ea typeface="Arial" panose="020B0604020202020204"/>
                          <a:cs typeface="Arial" panose="020B0604020202020204"/>
                        </a:rPr>
                        <a:t>3.62</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1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853440" algn="l" rtl="0" eaLnBrk="0">
                        <a:lnSpc>
                          <a:spcPts val="1800"/>
                        </a:lnSpc>
                      </a:pPr>
                      <a:r>
                        <a:rPr sz="1400" kern="0" spc="-20" dirty="0">
                          <a:solidFill>
                            <a:srgbClr val="154734"/>
                          </a:solidFill>
                          <a:latin typeface="Arial" panose="020B0604020202020204"/>
                          <a:ea typeface="Arial" panose="020B0604020202020204"/>
                          <a:cs typeface="Arial" panose="020B0604020202020204"/>
                        </a:rPr>
                        <a:t>1.73</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1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851535" algn="l" rtl="0" eaLnBrk="0">
                        <a:lnSpc>
                          <a:spcPts val="1800"/>
                        </a:lnSpc>
                      </a:pPr>
                      <a:r>
                        <a:rPr sz="1400" kern="0" spc="0" dirty="0">
                          <a:solidFill>
                            <a:srgbClr val="154734"/>
                          </a:solidFill>
                          <a:latin typeface="Arial" panose="020B0604020202020204"/>
                          <a:ea typeface="Arial" panose="020B0604020202020204"/>
                          <a:cs typeface="Arial" panose="020B0604020202020204"/>
                        </a:rPr>
                        <a:t>0.63</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11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852805" algn="l" rtl="0" eaLnBrk="0">
                        <a:lnSpc>
                          <a:spcPts val="1800"/>
                        </a:lnSpc>
                      </a:pPr>
                      <a:r>
                        <a:rPr sz="1400" kern="0" spc="0" dirty="0">
                          <a:solidFill>
                            <a:srgbClr val="154734"/>
                          </a:solidFill>
                          <a:latin typeface="Arial" panose="020B0604020202020204"/>
                          <a:ea typeface="Arial" panose="020B0604020202020204"/>
                          <a:cs typeface="Arial" panose="020B0604020202020204"/>
                        </a:rPr>
                        <a:t>5.05</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r h="391922">
                <a:tc>
                  <a:txBody>
                    <a:bodyPr/>
                    <a:lstStyle/>
                    <a:p>
                      <a:pPr algn="l" rtl="0" eaLnBrk="0">
                        <a:lnSpc>
                          <a:spcPct val="106000"/>
                        </a:lnSpc>
                      </a:pPr>
                      <a:endParaRPr sz="1050" b="1" dirty="0">
                        <a:solidFill>
                          <a:srgbClr val="154734"/>
                        </a:solidFill>
                        <a:latin typeface="Arial" panose="020B0604020202020204"/>
                        <a:ea typeface="Arial" panose="020B0604020202020204"/>
                        <a:cs typeface="Arial" panose="020B0604020202020204"/>
                      </a:endParaRPr>
                    </a:p>
                    <a:p>
                      <a:pPr marL="520700" algn="l" rtl="0" eaLnBrk="0">
                        <a:lnSpc>
                          <a:spcPct val="100000"/>
                        </a:lnSpc>
                        <a:spcBef>
                          <a:spcPts val="5"/>
                        </a:spcBef>
                      </a:pPr>
                      <a:r>
                        <a:rPr sz="1400" b="1" kern="0" spc="90" dirty="0">
                          <a:solidFill>
                            <a:srgbClr val="154734"/>
                          </a:solidFill>
                          <a:latin typeface="Arial" panose="020B0604020202020204"/>
                          <a:ea typeface="Arial" panose="020B0604020202020204"/>
                          <a:cs typeface="Arial" panose="020B0604020202020204"/>
                        </a:rPr>
                        <a:t>nr.employed</a:t>
                      </a:r>
                      <a:endParaRPr sz="1400" b="1"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6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812165" algn="l" rtl="0" eaLnBrk="0">
                        <a:lnSpc>
                          <a:spcPts val="1800"/>
                        </a:lnSpc>
                      </a:pPr>
                      <a:r>
                        <a:rPr sz="1400" kern="0" spc="10" dirty="0">
                          <a:solidFill>
                            <a:srgbClr val="154734"/>
                          </a:solidFill>
                          <a:latin typeface="Arial" panose="020B0604020202020204"/>
                          <a:ea typeface="Arial" panose="020B0604020202020204"/>
                          <a:cs typeface="Arial" panose="020B0604020202020204"/>
                        </a:rPr>
                        <a:t>5167.04</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6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798830" algn="l" rtl="0" eaLnBrk="0">
                        <a:lnSpc>
                          <a:spcPts val="1800"/>
                        </a:lnSpc>
                      </a:pPr>
                      <a:r>
                        <a:rPr sz="1400" kern="0" spc="0" dirty="0">
                          <a:solidFill>
                            <a:srgbClr val="154734"/>
                          </a:solidFill>
                          <a:latin typeface="Arial" panose="020B0604020202020204"/>
                          <a:ea typeface="Arial" panose="020B0604020202020204"/>
                          <a:cs typeface="Arial" panose="020B0604020202020204"/>
                        </a:rPr>
                        <a:t>72.25</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6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751205" algn="l" rtl="0" eaLnBrk="0">
                        <a:lnSpc>
                          <a:spcPts val="1800"/>
                        </a:lnSpc>
                      </a:pPr>
                      <a:r>
                        <a:rPr sz="1400" kern="0" spc="10" dirty="0">
                          <a:solidFill>
                            <a:srgbClr val="154734"/>
                          </a:solidFill>
                          <a:latin typeface="Arial" panose="020B0604020202020204"/>
                          <a:ea typeface="Arial" panose="020B0604020202020204"/>
                          <a:cs typeface="Arial" panose="020B0604020202020204"/>
                        </a:rPr>
                        <a:t>4963.6</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c>
                  <a:txBody>
                    <a:bodyPr/>
                    <a:lstStyle/>
                    <a:p>
                      <a:pPr algn="l" rtl="0" eaLnBrk="0">
                        <a:lnSpc>
                          <a:spcPct val="106000"/>
                        </a:lnSpc>
                      </a:pPr>
                      <a:endParaRPr sz="1050" dirty="0">
                        <a:solidFill>
                          <a:srgbClr val="154734"/>
                        </a:solidFill>
                        <a:latin typeface="Arial" panose="020B0604020202020204"/>
                        <a:ea typeface="Arial" panose="020B0604020202020204"/>
                        <a:cs typeface="Arial" panose="020B0604020202020204"/>
                      </a:endParaRPr>
                    </a:p>
                    <a:p>
                      <a:pPr algn="l" rtl="0" eaLnBrk="0">
                        <a:lnSpc>
                          <a:spcPct val="8000"/>
                        </a:lnSpc>
                      </a:pPr>
                      <a:endParaRPr sz="200" dirty="0">
                        <a:solidFill>
                          <a:srgbClr val="154734"/>
                        </a:solidFill>
                        <a:latin typeface="Arial" panose="020B0604020202020204"/>
                        <a:ea typeface="Arial" panose="020B0604020202020204"/>
                        <a:cs typeface="Arial" panose="020B0604020202020204"/>
                      </a:endParaRPr>
                    </a:p>
                    <a:p>
                      <a:pPr marL="757555" algn="l" rtl="0" eaLnBrk="0">
                        <a:lnSpc>
                          <a:spcPts val="1800"/>
                        </a:lnSpc>
                      </a:pPr>
                      <a:r>
                        <a:rPr sz="1400" kern="0" spc="10" dirty="0">
                          <a:solidFill>
                            <a:srgbClr val="154734"/>
                          </a:solidFill>
                          <a:latin typeface="Arial" panose="020B0604020202020204"/>
                          <a:ea typeface="Arial" panose="020B0604020202020204"/>
                          <a:cs typeface="Arial" panose="020B0604020202020204"/>
                        </a:rPr>
                        <a:t>5228.1</a:t>
                      </a:r>
                      <a:endParaRPr sz="1400" dirty="0">
                        <a:solidFill>
                          <a:srgbClr val="154734"/>
                        </a:solidFill>
                        <a:latin typeface="Arial" panose="020B0604020202020204"/>
                        <a:ea typeface="Arial" panose="020B0604020202020204"/>
                        <a:cs typeface="Arial" panose="020B0604020202020204"/>
                      </a:endParaRPr>
                    </a:p>
                  </a:txBody>
                  <a:tcPr marL="0" marR="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BF6F1"/>
                    </a:solidFill>
                  </a:tcPr>
                </a:tc>
              </a:tr>
            </a:tbl>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8135</Words>
  <Application>WPS 演示</Application>
  <PresentationFormat>宽屏</PresentationFormat>
  <Paragraphs>1371</Paragraphs>
  <Slides>31</Slides>
  <Notes>14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Arial</vt:lpstr>
      <vt:lpstr>宋体</vt:lpstr>
      <vt:lpstr>Wingdings</vt:lpstr>
      <vt:lpstr>Arial</vt:lpstr>
      <vt:lpstr>黑体</vt:lpstr>
      <vt:lpstr>微软雅黑</vt:lpstr>
      <vt:lpstr>Arial Unicode MS</vt:lpstr>
      <vt:lpstr>Times New Roman</vt:lpstr>
      <vt:lpstr>Times New Roman</vt:lpstr>
      <vt:lpstr>system-ui</vt:lpstr>
      <vt:lpstr>Segoe Print</vt:lpstr>
      <vt:lpstr>Arial Unicode MS</vt:lpstr>
      <vt:lpstr>等线 Light</vt:lpstr>
      <vt:lpstr>等线</vt:lpstr>
      <vt:lpstr>Cambria Math</vt:lpstr>
      <vt:lpstr>quote-cjk-patch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子辰</dc:creator>
  <cp:lastModifiedBy>李子辰</cp:lastModifiedBy>
  <cp:revision>57</cp:revision>
  <dcterms:created xsi:type="dcterms:W3CDTF">2025-11-21T08:43:00Z</dcterms:created>
  <dcterms:modified xsi:type="dcterms:W3CDTF">2025-12-19T14:45:49Z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FB6C8C53AA4D4997BA31E6AD60E19195_12</vt:lpwstr>
  </property>
  <property fmtid="{D5CDD505-2E9C-101B-9397-08002B2CF9AE}" pid="3" name="KSOProductBuildVer">
    <vt:lpwstr>2052-12.1.0.24034</vt:lpwstr>
  </property>
</Properties>
</file>